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4.wmf" ContentType="image/x-wmf"/>
  <Override PartName="/ppt/media/image73.wmf" ContentType="image/x-wmf"/>
  <Override PartName="/ppt/media/image72.png" ContentType="image/png"/>
  <Override PartName="/ppt/media/image70.png" ContentType="image/png"/>
  <Override PartName="/ppt/media/image64.png" ContentType="image/png"/>
  <Override PartName="/ppt/media/image62.png" ContentType="image/png"/>
  <Override PartName="/ppt/media/image53.png" ContentType="image/png"/>
  <Override PartName="/ppt/media/image50.wmf" ContentType="image/x-wmf"/>
  <Override PartName="/ppt/media/image49.png" ContentType="image/png"/>
  <Override PartName="/ppt/media/image71.png" ContentType="image/png"/>
  <Override PartName="/ppt/media/image41.wmf" ContentType="image/x-wmf"/>
  <Override PartName="/ppt/media/image65.png" ContentType="image/png"/>
  <Override PartName="/ppt/media/image40.png" ContentType="image/png"/>
  <Override PartName="/ppt/media/image38.png" ContentType="image/png"/>
  <Override PartName="/ppt/media/image67.png" ContentType="image/png"/>
  <Override PartName="/ppt/media/image42.png" ContentType="image/png"/>
  <Override PartName="/ppt/media/image37.wmf" ContentType="image/x-wmf"/>
  <Override PartName="/ppt/media/image69.png" ContentType="image/png"/>
  <Override PartName="/ppt/media/image44.png" ContentType="image/png"/>
  <Override PartName="/ppt/media/image39.wmf" ContentType="image/x-wmf"/>
  <Override PartName="/ppt/media/image14.wmf" ContentType="image/x-wmf"/>
  <Override PartName="/ppt/media/image68.png" ContentType="image/png"/>
  <Override PartName="/ppt/media/image43.png" ContentType="image/png"/>
  <Override PartName="/ppt/media/image13.wmf" ContentType="image/x-wmf"/>
  <Override PartName="/ppt/media/image47.png" ContentType="image/png"/>
  <Override PartName="/ppt/media/image17.wmf" ContentType="image/x-wmf"/>
  <Override PartName="/ppt/media/image46.wmf" ContentType="image/x-wmf"/>
  <Override PartName="/ppt/media/image21.wmf" ContentType="image/x-wmf"/>
  <Override PartName="/ppt/media/image52.png" ContentType="image/png"/>
  <Override PartName="/ppt/media/image22.wmf" ContentType="image/x-wmf"/>
  <Override PartName="/ppt/media/image54.png" ContentType="image/png"/>
  <Override PartName="/ppt/media/image24.wmf" ContentType="image/x-wmf"/>
  <Override PartName="/ppt/media/image55.png" ContentType="image/png"/>
  <Override PartName="/ppt/media/image25.wmf" ContentType="image/x-wmf"/>
  <Override PartName="/ppt/media/image56.png" ContentType="image/png"/>
  <Override PartName="/ppt/media/image26.wmf" ContentType="image/x-wmf"/>
  <Override PartName="/ppt/media/image60.png" ContentType="image/png"/>
  <Override PartName="/ppt/media/image30.wmf" ContentType="image/x-wmf"/>
  <Override PartName="/ppt/media/image66.png" ContentType="image/png"/>
  <Override PartName="/ppt/media/image36.wmf" ContentType="image/x-wmf"/>
  <Override PartName="/ppt/media/image12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8.png" ContentType="image/png"/>
  <Override PartName="/ppt/media/image23.png" ContentType="image/png"/>
  <Override PartName="/ppt/media/image28.png" ContentType="image/png"/>
  <Override PartName="/ppt/media/image29.png" ContentType="image/png"/>
  <Override PartName="/ppt/media/image57.png" ContentType="image/png"/>
  <Override PartName="/ppt/media/image27.wmf" ContentType="image/x-wmf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9.wmf" ContentType="image/x-wmf"/>
  <Override PartName="/ppt/media/image7.wmf" ContentType="image/x-wmf"/>
  <Override PartName="/ppt/media/image3.wmf" ContentType="image/x-wmf"/>
  <Override PartName="/ppt/media/image5.wmf" ContentType="image/x-wmf"/>
  <Override PartName="/ppt/media/image63.png" ContentType="image/png"/>
  <Override PartName="/ppt/media/image8.png" ContentType="image/png"/>
  <Override PartName="/ppt/media/image2.png" ContentType="image/png"/>
  <Override PartName="/ppt/media/image51.wmf" ContentType="image/x-wmf"/>
  <Override PartName="/ppt/media/image1.png" ContentType="image/png"/>
  <Override PartName="/ppt/media/image4.png" ContentType="image/png"/>
  <Override PartName="/ppt/media/image61.png" ContentType="image/png"/>
  <Override PartName="/ppt/media/image31.wmf" ContentType="image/x-wmf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2344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3576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1112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2344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3576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280000" cy="247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2344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3576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1112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2344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3576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280000" cy="247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04920" y="838080"/>
            <a:ext cx="8534160" cy="152280"/>
            <a:chOff x="304920" y="838080"/>
            <a:chExt cx="8534160" cy="152280"/>
          </a:xfrm>
        </p:grpSpPr>
        <p:sp>
          <p:nvSpPr>
            <p:cNvPr id="1" name="CustomShape 2"/>
            <p:cNvSpPr/>
            <p:nvPr/>
          </p:nvSpPr>
          <p:spPr>
            <a:xfrm>
              <a:off x="304920" y="8380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304920" y="9525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380880" y="6400800"/>
            <a:ext cx="853416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02/14/2018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     Introduction to Data Mining, 2</a:t>
            </a:r>
            <a:r>
              <a:rPr b="1" lang="en-IN" sz="1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Edition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fld id="{AE15978B-DBDC-40CC-9169-7595E3866334}" type="slidenum">
              <a:rPr b="1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304920" y="838080"/>
            <a:ext cx="8534160" cy="152280"/>
            <a:chOff x="304920" y="838080"/>
            <a:chExt cx="8534160" cy="152280"/>
          </a:xfrm>
        </p:grpSpPr>
        <p:sp>
          <p:nvSpPr>
            <p:cNvPr id="43" name="CustomShape 2"/>
            <p:cNvSpPr/>
            <p:nvPr/>
          </p:nvSpPr>
          <p:spPr>
            <a:xfrm>
              <a:off x="304920" y="8380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304920" y="9525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CustomShape 4"/>
          <p:cNvSpPr/>
          <p:nvPr/>
        </p:nvSpPr>
        <p:spPr>
          <a:xfrm>
            <a:off x="380880" y="6400800"/>
            <a:ext cx="853416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02/14/2018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     Introduction to Data Mining, 2</a:t>
            </a:r>
            <a:r>
              <a:rPr b="1" lang="en-IN" sz="1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Edition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fld id="{00F3EE7F-05D1-409E-82BB-C63BB5FBF46B}" type="slidenum">
              <a:rPr b="1" lang="en-IN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1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Relationship Id="rId3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8600" y="0"/>
            <a:ext cx="8762760" cy="1523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Data Mining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Cluster Analysis: Advanced Concepts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and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2"/>
          <p:cNvGrpSpPr/>
          <p:nvPr/>
        </p:nvGrpSpPr>
        <p:grpSpPr>
          <a:xfrm>
            <a:off x="304920" y="1523880"/>
            <a:ext cx="8534160" cy="152280"/>
            <a:chOff x="304920" y="1523880"/>
            <a:chExt cx="8534160" cy="152280"/>
          </a:xfrm>
        </p:grpSpPr>
        <p:sp>
          <p:nvSpPr>
            <p:cNvPr id="86" name="CustomShape 3"/>
            <p:cNvSpPr/>
            <p:nvPr/>
          </p:nvSpPr>
          <p:spPr>
            <a:xfrm>
              <a:off x="304920" y="15238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304920" y="16383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CustomShape 5"/>
          <p:cNvSpPr/>
          <p:nvPr/>
        </p:nvSpPr>
        <p:spPr>
          <a:xfrm>
            <a:off x="380880" y="2195280"/>
            <a:ext cx="8229240" cy="37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Lecture Notes for Chapter 8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Introduction to Data Mining, 2</a:t>
            </a:r>
            <a:r>
              <a:rPr b="0" lang="en-IN" sz="32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 Edition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Tan, Steinbach, Karpatne, Kumar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Hard (Crisp) vs Soft (Probabilistic) Clustering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Idea is to model the set of data points as arising from a mixture of distributions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Typically, normal (Gaussian) distribution is 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other distributions have been very profitably 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Clusters are found by estimating the parameters of the statistical distributions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use a k-means like algorithm, called the Expectation-Maximization (EM) algorithm, to estimate these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6240" indent="-231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Actually, k-means is a special case of this approach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a compact representation of clusters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probabilities with which point belongs to each cluster provide a functionality similar to fuzzy clustering.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Probabilistic Clustering: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Informal example: consider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modeling the points that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generate the following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histogram.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Looks like a combination of two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normal (Gaussian) distributions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Suppose we can estimate the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mean and standard deviation of each normal distribution.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completely describes the two clusters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can compute the probabilities with which each point belongs to each cluster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assign each point to the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cluster (distribution) for which it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most probable.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5105520" y="915840"/>
            <a:ext cx="3838320" cy="2741400"/>
          </a:xfrm>
          <a:prstGeom prst="rect">
            <a:avLst/>
          </a:prstGeom>
          <a:ln>
            <a:noFill/>
          </a:ln>
        </p:spPr>
      </p:pic>
      <p:pic>
        <p:nvPicPr>
          <p:cNvPr id="150" name="Picture 5" descr=""/>
          <p:cNvPicPr/>
          <p:nvPr/>
        </p:nvPicPr>
        <p:blipFill>
          <a:blip r:embed="rId2"/>
          <a:stretch/>
        </p:blipFill>
        <p:spPr>
          <a:xfrm>
            <a:off x="4876920" y="5105520"/>
            <a:ext cx="3592080" cy="77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Probabilistic Clustering: EM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11120" y="1143000"/>
            <a:ext cx="873252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Initialize the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Repeat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For each point, compute its probability under each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Using these probabilities, update the parameters of each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Until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there is no change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Very similar to K-means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Consists of assignment and update steps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use random initialization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Problem of local minima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normal distributions, typically use K-means to initialize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using normal distributions, can find elliptical as well as spherical shapes.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Probabilistic Clustering: Updating Centroids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11120" y="1143000"/>
            <a:ext cx="873252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Update formula for weights assuming an estimate for statistical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Very similar to the fuzzy k-means formula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Weights are probabilities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Weights are not raised to a power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Probabilities calculated using Bayes rule: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 to assign weights to each cluster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Weights may not be equal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Similar to prior probabilities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estimated: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132320" y="1554480"/>
            <a:ext cx="2091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132320" y="1554480"/>
            <a:ext cx="2091960" cy="975600"/>
          </a:xfrm>
          <a:prstGeom prst="rect">
            <a:avLst/>
          </a:prstGeom>
          <a:blipFill rotWithShape="0">
            <a:blip r:embed="rId1"/>
            <a:stretch>
              <a:fillRect l="0" t="0" r="0" b="-248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7" name="Formula 5"/>
              <p:cNvSpPr txBox="1"/>
              <p:nvPr/>
            </p:nvSpPr>
            <p:spPr>
              <a:xfrm>
                <a:off x="5862960" y="3794760"/>
                <a:ext cx="3291480" cy="76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𝑝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𝐶</m:t>
                            </m:r>
                          </m:e>
                          <m:sub>
                            <m:r>
                              <m:t xml:space="preserve">𝒋</m:t>
                            </m:r>
                          </m:sub>
                        </m:sSub>
                      </m:e>
                      <m:e>
                        <m:sSub>
                          <m:e>
                            <m:r>
                              <m:t xml:space="preserve">𝒙</m:t>
                            </m:r>
                          </m:e>
                          <m:sub>
                            <m:r>
                              <m:t xml:space="preserve">𝒊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𝑝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𝒙</m:t>
                                </m:r>
                              </m:e>
                              <m:sub>
                                <m:r>
                                  <m:t xml:space="preserve">𝒊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𝒋</m:t>
                                </m:r>
                              </m:sub>
                            </m:sSub>
                          </m:e>
                        </m:d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𝒋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𝑙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𝑘</m:t>
                            </m:r>
                          </m:sup>
                          <m:e>
                            <m:r>
                              <m:t xml:space="preserve">𝑝</m:t>
                            </m:r>
                            <m:d>
                              <m:dPr>
                                <m:begChr m:val="("/>
                                <m:sepChr m:val="|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𝒙</m:t>
                                    </m:r>
                                  </m:e>
                                  <m:sub>
                                    <m:r>
                                      <m:t xml:space="preserve"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 xml:space="preserve">𝐶</m:t>
                                    </m:r>
                                  </m:e>
                                  <m:sub>
                                    <m:r>
                                      <m:t xml:space="preserve">𝑙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𝑝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𝐶</m:t>
                                    </m:r>
                                  </m:e>
                                  <m:sub>
                                    <m:r>
                                      <m:t xml:space="preserve">𝒍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58" name="CustomShape 6"/>
          <p:cNvSpPr/>
          <p:nvPr/>
        </p:nvSpPr>
        <p:spPr>
          <a:xfrm>
            <a:off x="5862960" y="3794760"/>
            <a:ext cx="3291480" cy="760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609480" y="1371600"/>
            <a:ext cx="6438960" cy="1359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/>
        </p:blipFill>
        <p:spPr>
          <a:xfrm>
            <a:off x="4267080" y="5257800"/>
            <a:ext cx="3137040" cy="9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More Detailed EM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0" y="1284120"/>
            <a:ext cx="9143640" cy="452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280" y="152280"/>
            <a:ext cx="899136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Probabilistic Clustering  Applied to Sample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-1066680" y="685800"/>
            <a:ext cx="10110600" cy="59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52280" y="152280"/>
            <a:ext cx="899136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Probabilistic Clustering: Dense and Sparse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>
            <a:off x="-762120" y="609480"/>
            <a:ext cx="10110600" cy="5944680"/>
          </a:xfrm>
          <a:prstGeom prst="rect">
            <a:avLst/>
          </a:prstGeom>
          <a:ln>
            <a:noFill/>
          </a:ln>
        </p:spPr>
      </p:pic>
      <p:sp>
        <p:nvSpPr>
          <p:cNvPr id="168" name="Line 2"/>
          <p:cNvSpPr/>
          <p:nvPr/>
        </p:nvSpPr>
        <p:spPr>
          <a:xfrm>
            <a:off x="7954920" y="1692000"/>
            <a:ext cx="360" cy="106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7497720" y="1235160"/>
            <a:ext cx="86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Problems with EM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65760" y="109728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Convergence can be slow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Only guarantees finding local maxima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Makes some significant statistical assumptions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Number of parameters for Gaussian distribution grows as O(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), d the number of dimensions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Parameters associated with covariance matrix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only estimates cluster means, which grow as O(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Alternatives to 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Method of moments / Spectral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ICML 2014 workshop bibliography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https://sites.google.com/site/momentsicml2014/bibliography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Markov chain Monte Carlo (MCMC)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Other approaches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SOM: Self-Organizing 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Self-organizing maps (SOM)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Centroid based clustering scheme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Like K-means, a fixed number of clusters are specified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However, the spatial relationship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of clusters is also specified,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typically as a grid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Points are considered one by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Each point is assigned to the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closest centroid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2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Other centroids are updated based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on their nearness to the  closest centroid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Kohonen, Teuvo, and Self-Organizing Maps. "Springer series in information sciences."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Self-organizing maps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 30 (1995).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6" descr=""/>
          <p:cNvPicPr/>
          <p:nvPr/>
        </p:nvPicPr>
        <p:blipFill>
          <a:blip r:embed="rId1"/>
          <a:stretch/>
        </p:blipFill>
        <p:spPr>
          <a:xfrm>
            <a:off x="5715000" y="2472480"/>
            <a:ext cx="2750760" cy="24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Prototype-based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Fuzzy c-means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Mixture Model Clustering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Self-Organizing Maps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Density-based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Grid-based clustering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Subspace clustering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Graph-based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Chameleon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Jarvis-Patrick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Shared Nearest Neighbor (SNN)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Characteristics of Clustering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SOM: Self-Organizing 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6" descr=""/>
          <p:cNvPicPr/>
          <p:nvPr/>
        </p:nvPicPr>
        <p:blipFill>
          <a:blip r:embed="rId1"/>
          <a:stretch/>
        </p:blipFill>
        <p:spPr>
          <a:xfrm>
            <a:off x="274680" y="1279440"/>
            <a:ext cx="8299080" cy="2742840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Updates are weighted by distance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Centroids farther away are affected less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impact of the updates decreases with each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some point the centroids will not change much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 can be viewed as a type of dimensionality reduction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If a two-dimensional grid is used, the results can be visualized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SOM: Self-Organizing 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8600" y="152280"/>
            <a:ext cx="87786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SOM Clusters of LA Times Document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5" descr=""/>
          <p:cNvPicPr/>
          <p:nvPr/>
        </p:nvPicPr>
        <p:blipFill>
          <a:blip r:embed="rId1"/>
          <a:stretch/>
        </p:blipFill>
        <p:spPr>
          <a:xfrm>
            <a:off x="1006560" y="1004760"/>
            <a:ext cx="673704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Another SOM Example: 2D Points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rcRect l="0" t="0" r="0" b="8553"/>
          <a:stretch/>
        </p:blipFill>
        <p:spPr>
          <a:xfrm>
            <a:off x="0" y="1050840"/>
            <a:ext cx="9143640" cy="50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Issues with SOM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Computational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Locally optimal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Grid is somewhat arbitrary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Grid-based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type of density-based clustering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6" descr=""/>
          <p:cNvPicPr/>
          <p:nvPr/>
        </p:nvPicPr>
        <p:blipFill>
          <a:blip r:embed="rId1"/>
          <a:stretch/>
        </p:blipFill>
        <p:spPr>
          <a:xfrm>
            <a:off x="1600200" y="3505320"/>
            <a:ext cx="6171840" cy="2790360"/>
          </a:xfrm>
          <a:prstGeom prst="rect">
            <a:avLst/>
          </a:prstGeom>
          <a:ln>
            <a:noFill/>
          </a:ln>
        </p:spPr>
      </p:pic>
      <p:pic>
        <p:nvPicPr>
          <p:cNvPr id="191" name="Picture 8" descr=""/>
          <p:cNvPicPr/>
          <p:nvPr/>
        </p:nvPicPr>
        <p:blipFill>
          <a:blip r:embed="rId2"/>
          <a:stretch/>
        </p:blipFill>
        <p:spPr>
          <a:xfrm>
            <a:off x="182520" y="1647720"/>
            <a:ext cx="8902440" cy="182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Subspace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11120" y="109692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Until now, we found clusters by considering all of the attributes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clusters may involve only a subset of attributes, i.e., subspaces of the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03480" indent="-2296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k-means is used to find document clusters, the resulting clusters can typically be characterized by 10 or so terms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7" descr=""/>
          <p:cNvPicPr/>
          <p:nvPr/>
        </p:nvPicPr>
        <p:blipFill>
          <a:blip r:embed="rId1"/>
          <a:srcRect l="0" t="0" r="2611" b="0"/>
          <a:stretch/>
        </p:blipFill>
        <p:spPr>
          <a:xfrm>
            <a:off x="950760" y="1268280"/>
            <a:ext cx="7049880" cy="493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8" descr=""/>
          <p:cNvPicPr/>
          <p:nvPr/>
        </p:nvPicPr>
        <p:blipFill>
          <a:blip r:embed="rId1"/>
          <a:stretch/>
        </p:blipFill>
        <p:spPr>
          <a:xfrm>
            <a:off x="1209600" y="1257480"/>
            <a:ext cx="672120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Picture 5" descr=""/>
          <p:cNvPicPr/>
          <p:nvPr/>
        </p:nvPicPr>
        <p:blipFill>
          <a:blip r:embed="rId1"/>
          <a:srcRect l="0" t="0" r="3541" b="0"/>
          <a:stretch/>
        </p:blipFill>
        <p:spPr>
          <a:xfrm>
            <a:off x="1225440" y="1200240"/>
            <a:ext cx="6689520" cy="50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Hard (Crisp) vs Soft (Fuzzy)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467360" y="2743200"/>
            <a:ext cx="3188520" cy="907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156280" y="2743200"/>
            <a:ext cx="1295280" cy="95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5" descr=""/>
          <p:cNvPicPr/>
          <p:nvPr/>
        </p:nvPicPr>
        <p:blipFill>
          <a:blip r:embed="rId1"/>
          <a:stretch/>
        </p:blipFill>
        <p:spPr>
          <a:xfrm>
            <a:off x="846000" y="1143000"/>
            <a:ext cx="7764120" cy="51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Clique Algorithm - Overview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grid-based clustering algorithm that methodically finds subspace clusters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Partitions the data space into rectangular units of equal volume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Measures the density of each unit by the fraction of points it contains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unit is dense if the fraction of overall points it contains is above a user specified threshold,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cluster is a group of collections of contiguous (touching) dense units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Clique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impractical to check each volume unit to see if it is dense since there is exponential number of such units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Monotone property of density-based clusters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 set of points forms a density based cluster in k dimensions, then the same set of points is also part of a density based cluster in all possible subsets of those dimensions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Very similar to Apriori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find overlapping clusters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Clique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Picture 7" descr=""/>
          <p:cNvPicPr/>
          <p:nvPr/>
        </p:nvPicPr>
        <p:blipFill>
          <a:blip r:embed="rId1"/>
          <a:stretch/>
        </p:blipFill>
        <p:spPr>
          <a:xfrm>
            <a:off x="411120" y="1887480"/>
            <a:ext cx="8318160" cy="36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Limitations of Clique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Time complexity is exponential in number of dimensions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Especially if “too many” dense units are generated at lower stages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May fail if clusters are of widely differing densities, since the threshold is fixed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Determining appropriate threshold and unit interval length can be challenging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Denclue (DENsity CLUstering)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11120" y="109692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Based on the notion of kernel-density estimation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Contribution of each point to the density is given by  an influence or kernel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Overall density is the sum of the contributions of all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411120" y="3336840"/>
            <a:ext cx="4725720" cy="549000"/>
          </a:xfrm>
          <a:prstGeom prst="rect">
            <a:avLst/>
          </a:prstGeom>
          <a:ln>
            <a:noFill/>
          </a:ln>
        </p:spPr>
      </p:pic>
      <p:pic>
        <p:nvPicPr>
          <p:cNvPr id="213" name="Picture 5" descr=""/>
          <p:cNvPicPr/>
          <p:nvPr/>
        </p:nvPicPr>
        <p:blipFill>
          <a:blip r:embed="rId2"/>
          <a:stretch/>
        </p:blipFill>
        <p:spPr>
          <a:xfrm>
            <a:off x="5394240" y="2332080"/>
            <a:ext cx="3144600" cy="228240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1143000" y="4800600"/>
            <a:ext cx="717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Formula and plot of Gaussian Kernel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Example of Density from Gaussian Kernel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2"/>
          <p:cNvGrpSpPr/>
          <p:nvPr/>
        </p:nvGrpSpPr>
        <p:grpSpPr>
          <a:xfrm>
            <a:off x="0" y="2103480"/>
            <a:ext cx="4323960" cy="3336480"/>
            <a:chOff x="0" y="2103480"/>
            <a:chExt cx="4323960" cy="3336480"/>
          </a:xfrm>
        </p:grpSpPr>
        <p:pic>
          <p:nvPicPr>
            <p:cNvPr id="217" name="Picture 7" descr=""/>
            <p:cNvPicPr/>
            <p:nvPr/>
          </p:nvPicPr>
          <p:blipFill>
            <a:blip r:embed="rId1"/>
            <a:stretch/>
          </p:blipFill>
          <p:spPr>
            <a:xfrm>
              <a:off x="0" y="2103480"/>
              <a:ext cx="4323960" cy="3198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8" name="CustomShape 3"/>
            <p:cNvSpPr/>
            <p:nvPr/>
          </p:nvSpPr>
          <p:spPr>
            <a:xfrm>
              <a:off x="868320" y="4800600"/>
              <a:ext cx="595080" cy="639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4"/>
          <p:cNvGrpSpPr/>
          <p:nvPr/>
        </p:nvGrpSpPr>
        <p:grpSpPr>
          <a:xfrm>
            <a:off x="4343400" y="1782720"/>
            <a:ext cx="4441320" cy="3749400"/>
            <a:chOff x="4343400" y="1782720"/>
            <a:chExt cx="4441320" cy="3749400"/>
          </a:xfrm>
        </p:grpSpPr>
        <p:pic>
          <p:nvPicPr>
            <p:cNvPr id="220" name="Picture 10" descr=""/>
            <p:cNvPicPr/>
            <p:nvPr/>
          </p:nvPicPr>
          <p:blipFill>
            <a:blip r:embed="rId2"/>
            <a:stretch/>
          </p:blipFill>
          <p:spPr>
            <a:xfrm>
              <a:off x="4343400" y="1782720"/>
              <a:ext cx="4441320" cy="3652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5"/>
            <p:cNvSpPr/>
            <p:nvPr/>
          </p:nvSpPr>
          <p:spPr>
            <a:xfrm>
              <a:off x="4618080" y="4983120"/>
              <a:ext cx="547200" cy="54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DENCLUE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136440" y="1417680"/>
            <a:ext cx="845460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DENCLUE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the density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Identify local maxima (density attractors)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Assign each point to the density attractor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Follow direction of maximum increase in density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clusters as groups consisting of points associated with density attractor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Discard clusters whose density attractor has a density less than a user specified minimum,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Combine clusters connected by paths of points that are connected by points with density above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74680" y="152280"/>
            <a:ext cx="85482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Graph-Based Clustering: General Concepts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Graph-Based clustering uses the proximity 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Start with the proximity matrix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each point as a node in a graph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edge between two nodes has a weight which is the proximity between the two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Initially the proximity graph is fully connected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MIN (single-link) and MAX (complete-link) can be viewed in graph terms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the simplest case, clusters are connected components in the graph.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rm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Soft (Fuzzy) Clustering: Estimating Weights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6" descr=""/>
          <p:cNvPicPr/>
          <p:nvPr/>
        </p:nvPicPr>
        <p:blipFill>
          <a:blip r:embed="rId1"/>
          <a:srcRect l="6060" t="4978" r="6060" b="0"/>
          <a:stretch/>
        </p:blipFill>
        <p:spPr>
          <a:xfrm>
            <a:off x="4114800" y="2362320"/>
            <a:ext cx="4419360" cy="35841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1295280" y="5881680"/>
            <a:ext cx="6019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SSE(x) is minimized when </a:t>
            </a:r>
            <a:r>
              <a:rPr b="1" i="1" lang="en-IN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x1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1, </a:t>
            </a:r>
            <a:r>
              <a:rPr b="1" i="1" lang="en-IN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x2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0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98" name="Group 3"/>
          <p:cNvGrpSpPr/>
          <p:nvPr/>
        </p:nvGrpSpPr>
        <p:grpSpPr>
          <a:xfrm>
            <a:off x="1447920" y="1066680"/>
            <a:ext cx="5790960" cy="1157400"/>
            <a:chOff x="1447920" y="1066680"/>
            <a:chExt cx="5790960" cy="1157400"/>
          </a:xfrm>
        </p:grpSpPr>
        <p:sp>
          <p:nvSpPr>
            <p:cNvPr id="99" name="Line 4"/>
            <p:cNvSpPr/>
            <p:nvPr/>
          </p:nvSpPr>
          <p:spPr>
            <a:xfrm>
              <a:off x="1600200" y="1676160"/>
              <a:ext cx="54100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6002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68580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5238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3" name="CustomShape 8"/>
            <p:cNvSpPr/>
            <p:nvPr/>
          </p:nvSpPr>
          <p:spPr>
            <a:xfrm>
              <a:off x="31240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" name="CustomShape 9"/>
            <p:cNvSpPr/>
            <p:nvPr/>
          </p:nvSpPr>
          <p:spPr>
            <a:xfrm>
              <a:off x="67816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5" name="CustomShape 10"/>
            <p:cNvSpPr/>
            <p:nvPr/>
          </p:nvSpPr>
          <p:spPr>
            <a:xfrm>
              <a:off x="1447920" y="1066680"/>
              <a:ext cx="533160" cy="4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1" lang="en-IN" sz="20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6" name="CustomShape 11"/>
            <p:cNvSpPr/>
            <p:nvPr/>
          </p:nvSpPr>
          <p:spPr>
            <a:xfrm>
              <a:off x="6705720" y="1066680"/>
              <a:ext cx="533160" cy="4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1" lang="en-IN" sz="20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7" name="CustomShape 12"/>
            <p:cNvSpPr/>
            <p:nvPr/>
          </p:nvSpPr>
          <p:spPr>
            <a:xfrm>
              <a:off x="3124080" y="1127160"/>
              <a:ext cx="4568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" name="CustomShape 13"/>
            <p:cNvSpPr/>
            <p:nvPr/>
          </p:nvSpPr>
          <p:spPr>
            <a:xfrm>
              <a:off x="32004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04920" y="2971800"/>
            <a:ext cx="3657600" cy="7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CURE Algorithm: Graph-Based Clustering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Agglomerative hierarchical clustering algorithms vary in terms of how the proximity of two clusters are computed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MIN (single link)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susceptible to noise/outliers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9144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 (complete link)/GROUP AVERAGE/Centroid/Ward’s: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may not work well with non-globular clusters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CURE algorithm tries to handle both problems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088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Represents a cluster using multiple representative points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Representative points are found by selecting a constant number of points from a cluster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79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First representative point is chosen to be the point furthest from the center of the cluster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79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Remaining representative points are chosen so that they are farthest from all previously chosen points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CURE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8088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Shrink” representative points toward the center of the cluster by a factor,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Shrinking representative points toward the center helps avoid problems with noise and outliers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Cluster similarity is the similarity of the closest pair of representative points from different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CURE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 rot="16200000">
            <a:off x="1377000" y="223452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 rot="16200000">
            <a:off x="2209680" y="353556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 rot="16200000">
            <a:off x="2286000" y="23162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 rot="16200000">
            <a:off x="1691640" y="2895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 rot="16200000">
            <a:off x="2817720" y="269568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 flipV="1" rot="5400000">
            <a:off x="4876560" y="208692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9"/>
          <p:cNvSpPr/>
          <p:nvPr/>
        </p:nvSpPr>
        <p:spPr>
          <a:xfrm flipV="1" rot="5400000">
            <a:off x="6400800" y="2544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"/>
          <p:cNvSpPr/>
          <p:nvPr/>
        </p:nvSpPr>
        <p:spPr>
          <a:xfrm flipV="1" rot="5400000">
            <a:off x="5181480" y="246816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1"/>
          <p:cNvSpPr/>
          <p:nvPr/>
        </p:nvSpPr>
        <p:spPr>
          <a:xfrm flipV="1" rot="5400000">
            <a:off x="5486400" y="361116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 flipV="1" rot="5400000">
            <a:off x="5791320" y="21632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3"/>
          <p:cNvSpPr/>
          <p:nvPr/>
        </p:nvSpPr>
        <p:spPr>
          <a:xfrm flipV="1" rot="5400000">
            <a:off x="6248520" y="338256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4"/>
          <p:cNvSpPr/>
          <p:nvPr/>
        </p:nvSpPr>
        <p:spPr>
          <a:xfrm flipV="1" rot="5400000">
            <a:off x="2819520" y="33062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5"/>
          <p:cNvSpPr/>
          <p:nvPr/>
        </p:nvSpPr>
        <p:spPr>
          <a:xfrm>
            <a:off x="2331720" y="2468520"/>
            <a:ext cx="360" cy="3045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6"/>
          <p:cNvSpPr/>
          <p:nvPr/>
        </p:nvSpPr>
        <p:spPr>
          <a:xfrm flipH="1">
            <a:off x="2438280" y="2773080"/>
            <a:ext cx="304920" cy="1526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7"/>
          <p:cNvSpPr/>
          <p:nvPr/>
        </p:nvSpPr>
        <p:spPr>
          <a:xfrm flipH="1" flipV="1">
            <a:off x="2514600" y="3154320"/>
            <a:ext cx="228600" cy="1522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8"/>
          <p:cNvSpPr/>
          <p:nvPr/>
        </p:nvSpPr>
        <p:spPr>
          <a:xfrm flipV="1">
            <a:off x="2240280" y="3154320"/>
            <a:ext cx="360" cy="3045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9"/>
          <p:cNvSpPr/>
          <p:nvPr/>
        </p:nvSpPr>
        <p:spPr>
          <a:xfrm>
            <a:off x="1828800" y="2925720"/>
            <a:ext cx="2286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0"/>
          <p:cNvSpPr/>
          <p:nvPr/>
        </p:nvSpPr>
        <p:spPr>
          <a:xfrm>
            <a:off x="2133720" y="2773440"/>
            <a:ext cx="228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ff0000"/>
                </a:solidFill>
                <a:latin typeface="Symbol"/>
              </a:rPr>
              <a:t>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2" name="CustomShape 21"/>
          <p:cNvSpPr/>
          <p:nvPr/>
        </p:nvSpPr>
        <p:spPr>
          <a:xfrm>
            <a:off x="5638680" y="2773440"/>
            <a:ext cx="228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ff0000"/>
                </a:solidFill>
                <a:latin typeface="Symbol"/>
              </a:rPr>
              <a:t>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3" name="Line 22"/>
          <p:cNvSpPr/>
          <p:nvPr/>
        </p:nvSpPr>
        <p:spPr>
          <a:xfrm>
            <a:off x="5806440" y="231588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23"/>
          <p:cNvSpPr/>
          <p:nvPr/>
        </p:nvSpPr>
        <p:spPr>
          <a:xfrm>
            <a:off x="5257800" y="2544480"/>
            <a:ext cx="22860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24"/>
          <p:cNvSpPr/>
          <p:nvPr/>
        </p:nvSpPr>
        <p:spPr>
          <a:xfrm flipH="1">
            <a:off x="6248160" y="2620800"/>
            <a:ext cx="152640" cy="1522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25"/>
          <p:cNvSpPr/>
          <p:nvPr/>
        </p:nvSpPr>
        <p:spPr>
          <a:xfrm flipH="1" flipV="1">
            <a:off x="5943600" y="3154320"/>
            <a:ext cx="22860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26"/>
          <p:cNvSpPr/>
          <p:nvPr/>
        </p:nvSpPr>
        <p:spPr>
          <a:xfrm flipV="1">
            <a:off x="5562360" y="3306600"/>
            <a:ext cx="7632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CURE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agglomerative hierarchical scheme to perform clustering;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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0: similar to centroid-based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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1: somewhat similar to single-link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CURE is better able to handle clusters of arbitrary shapes and sizes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Experimental Results: C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906480" y="5611680"/>
            <a:ext cx="450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Picture from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CURE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 Guha, Rastogi, Shim.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rcRect l="11224" t="5055" r="7138" b="6421"/>
          <a:stretch/>
        </p:blipFill>
        <p:spPr>
          <a:xfrm>
            <a:off x="380880" y="1447920"/>
            <a:ext cx="8305920" cy="363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CURE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906480" y="5611680"/>
            <a:ext cx="450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Picture from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CURE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 Guha, Rastogi, Shim.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556680" y="2438280"/>
            <a:ext cx="981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(centroid)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633000" y="3581280"/>
            <a:ext cx="116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(single link)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rcRect l="6732" t="0" r="6732" b="0"/>
          <a:stretch/>
        </p:blipFill>
        <p:spPr>
          <a:xfrm>
            <a:off x="152280" y="1206360"/>
            <a:ext cx="8686800" cy="398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80880" y="152280"/>
            <a:ext cx="861012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CURE Cannot Handle Differing Densities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0720" y="50292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Picture 5" descr=""/>
          <p:cNvPicPr/>
          <p:nvPr/>
        </p:nvPicPr>
        <p:blipFill>
          <a:blip r:embed="rId1"/>
          <a:stretch/>
        </p:blipFill>
        <p:spPr>
          <a:xfrm>
            <a:off x="0" y="1782720"/>
            <a:ext cx="4066920" cy="3201480"/>
          </a:xfrm>
          <a:prstGeom prst="rect">
            <a:avLst/>
          </a:prstGeom>
          <a:ln>
            <a:noFill/>
          </a:ln>
        </p:spPr>
      </p:pic>
      <p:sp>
        <p:nvSpPr>
          <p:cNvPr id="272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"/>
          <p:cNvSpPr/>
          <p:nvPr/>
        </p:nvSpPr>
        <p:spPr>
          <a:xfrm>
            <a:off x="5334120" y="496728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12920" y="2438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"/>
          <p:cNvSpPr/>
          <p:nvPr/>
        </p:nvSpPr>
        <p:spPr>
          <a:xfrm>
            <a:off x="3246480" y="253044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" descr=""/>
          <p:cNvPicPr/>
          <p:nvPr/>
        </p:nvPicPr>
        <p:blipFill>
          <a:blip r:embed="rId2"/>
          <a:srcRect l="8442" t="0" r="11861" b="4985"/>
          <a:stretch/>
        </p:blipFill>
        <p:spPr>
          <a:xfrm>
            <a:off x="4432320" y="1549440"/>
            <a:ext cx="4292640" cy="32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Graph-Based Clustering: Chameleon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Based on several key ideas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Sparsification of the proximity graph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Partitioning the data into clusters that are relatively pure subclusters of the “true” clusters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Merging based on preserving characteristics of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Graph-Based Clustering: Sparsification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amount of data that needs to be processed is drastically reduced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3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Sparsification can eliminate more than 99% of the entries in a proximity matrix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3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amount of time required to cluster the data is drastically reduced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3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size of the problems that can be handled is increased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Graph-Based Clustering: Sparsification 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Clustering may work better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Sparsification techniques keep the connections to the most similar (nearest) neighbors of a point while breaking the connections to less similar points.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nearest neighbors of a point tend to belong to the same class as the point itself.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reduces the impact of noise and outliers and sharpens the distinction between clusters.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Sparsification facilitates the use of graph partitioning algorithms (or algorithms based on graph partitioning algorithms)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Chameleon  and Hypergraph-based Clustering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Fuzzy C-means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Objective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7680" indent="-232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 weight with which object  belongs to cluster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7680" indent="-232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power for the weight not a superscript and controls how “fuzzy” the clustering is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minimize objective function, repeat the following: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32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 and determine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914400" indent="-232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mbria Math"/>
              </a:rPr>
              <a:t>Fix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mbria Math"/>
              </a:rPr>
              <a:t>and recompute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Fuzzy c-means clustering:</a:t>
            </a: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Cambria Math"/>
              </a:rPr>
              <a:t>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[0,1]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spcAft>
                <a:spcPts val="400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Cambria Math"/>
              </a:rPr>
              <a:t>Bezdek, James C. 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  <a:ea typeface="Cambria Math"/>
              </a:rPr>
              <a:t>Pattern recognition with fuzzy objective function algorithms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Cambria Math"/>
              </a:rPr>
              <a:t>. Kluwer Academic Publishers, 1981.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343400" y="1066680"/>
            <a:ext cx="2057040" cy="456840"/>
          </a:xfrm>
          <a:prstGeom prst="wedgeRoundRectCallout">
            <a:avLst>
              <a:gd name="adj1" fmla="val -50231"/>
              <a:gd name="adj2" fmla="val 143750"/>
              <a:gd name="adj3" fmla="val 16667"/>
            </a:avLst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p: fuzzifier (p &gt; 1)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486880" y="1691640"/>
            <a:ext cx="3178080" cy="907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172200" y="1689120"/>
            <a:ext cx="1295280" cy="95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Sparsification in the Clustering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spcBef>
                <a:spcPts val="519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90000"/>
              </a:lnSpc>
              <a:spcBef>
                <a:spcPts val="439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600200" y="29257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Picture 6" descr=""/>
          <p:cNvPicPr/>
          <p:nvPr/>
        </p:nvPicPr>
        <p:blipFill>
          <a:blip r:embed="rId1"/>
          <a:srcRect l="5377" t="0" r="0" b="0"/>
          <a:stretch/>
        </p:blipFill>
        <p:spPr>
          <a:xfrm>
            <a:off x="136440" y="2103480"/>
            <a:ext cx="8856360" cy="228564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Limitations of Current Merging Schemes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Existing merging schemes in hierarchical clustering algorithms are static in nature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MIN or CURE: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Merge two clusters based on their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closeness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(or minimum distance)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GROUP-AVERAGE: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Merge two clusters based on their average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connectivity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Limitations of Current Merging Schemes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3767040" y="1447920"/>
            <a:ext cx="5071680" cy="3885840"/>
          </a:xfrm>
          <a:prstGeom prst="rect">
            <a:avLst/>
          </a:prstGeom>
          <a:ln>
            <a:noFill/>
          </a:ln>
        </p:spPr>
      </p:pic>
      <p:pic>
        <p:nvPicPr>
          <p:cNvPr id="292" name="Picture 5" descr=""/>
          <p:cNvPicPr/>
          <p:nvPr/>
        </p:nvPicPr>
        <p:blipFill>
          <a:blip r:embed="rId2"/>
          <a:stretch/>
        </p:blipFill>
        <p:spPr>
          <a:xfrm>
            <a:off x="914400" y="1600200"/>
            <a:ext cx="1395000" cy="358092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609480" y="5410080"/>
            <a:ext cx="2209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Closeness schemes will merge (a) and 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62120" y="175248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(a)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762120" y="220968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(b)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457200" y="335268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(c)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457200" y="441972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(d)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5105520" y="5410080"/>
            <a:ext cx="2819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Average connectivity schemes will merge (c) and (d)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52280" y="152280"/>
            <a:ext cx="883872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Chameleon: Clustering Using Dynamic Modeling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87440" y="1143000"/>
            <a:ext cx="8178480" cy="41112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Adapt to the characteristics of the data set to find the natural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a dynamic model to measure the similarity between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Main properties are the relative closeness and relative inter-connectivity of the cluster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Two clusters are combined if the resulting cluster shares certain </a:t>
            </a:r>
            <a:r>
              <a:rPr b="0" i="1" lang="en-US" sz="2000" spc="-1" strike="noStrike">
                <a:solidFill>
                  <a:srgbClr val="ff0000"/>
                </a:solidFill>
                <a:latin typeface="Arial"/>
              </a:rPr>
              <a:t>properties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with the constituent clusters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merging scheme preserves </a:t>
            </a:r>
            <a:r>
              <a:rPr b="0" i="1" lang="en-US" sz="2000" spc="-1" strike="noStrike">
                <a:solidFill>
                  <a:srgbClr val="ff0000"/>
                </a:solidFill>
                <a:latin typeface="Arial"/>
              </a:rPr>
              <a:t>self-similarity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rcRect l="0" t="0" r="30832" b="62015"/>
          <a:stretch/>
        </p:blipFill>
        <p:spPr>
          <a:xfrm>
            <a:off x="2133720" y="4724280"/>
            <a:ext cx="3581280" cy="97776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Relative Interconnectivity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" name="Group 2"/>
          <p:cNvGrpSpPr/>
          <p:nvPr/>
        </p:nvGrpSpPr>
        <p:grpSpPr>
          <a:xfrm>
            <a:off x="136440" y="1371600"/>
            <a:ext cx="8503920" cy="4114440"/>
            <a:chOff x="136440" y="1371600"/>
            <a:chExt cx="8503920" cy="4114440"/>
          </a:xfrm>
        </p:grpSpPr>
        <p:pic>
          <p:nvPicPr>
            <p:cNvPr id="304" name="Picture 11" descr=""/>
            <p:cNvPicPr/>
            <p:nvPr/>
          </p:nvPicPr>
          <p:blipFill>
            <a:blip r:embed="rId1"/>
            <a:stretch/>
          </p:blipFill>
          <p:spPr>
            <a:xfrm>
              <a:off x="136440" y="1371600"/>
              <a:ext cx="8500680" cy="4114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5" name="CustomShape 3"/>
            <p:cNvSpPr/>
            <p:nvPr/>
          </p:nvSpPr>
          <p:spPr>
            <a:xfrm>
              <a:off x="5578560" y="4846680"/>
              <a:ext cx="3061800" cy="31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274680" y="5211720"/>
              <a:ext cx="83196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Relative Closeness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8" name="Group 2"/>
          <p:cNvGrpSpPr/>
          <p:nvPr/>
        </p:nvGrpSpPr>
        <p:grpSpPr>
          <a:xfrm>
            <a:off x="320760" y="1235160"/>
            <a:ext cx="8365680" cy="4800240"/>
            <a:chOff x="320760" y="1235160"/>
            <a:chExt cx="8365680" cy="4800240"/>
          </a:xfrm>
        </p:grpSpPr>
        <p:pic>
          <p:nvPicPr>
            <p:cNvPr id="309" name="Picture 7" descr=""/>
            <p:cNvPicPr/>
            <p:nvPr/>
          </p:nvPicPr>
          <p:blipFill>
            <a:blip r:embed="rId1"/>
            <a:stretch/>
          </p:blipFill>
          <p:spPr>
            <a:xfrm>
              <a:off x="320760" y="1235160"/>
              <a:ext cx="8245080" cy="457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0" name="CustomShape 3"/>
            <p:cNvSpPr/>
            <p:nvPr/>
          </p:nvSpPr>
          <p:spPr>
            <a:xfrm>
              <a:off x="6126120" y="5165640"/>
              <a:ext cx="25603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4"/>
            <p:cNvSpPr/>
            <p:nvPr/>
          </p:nvSpPr>
          <p:spPr>
            <a:xfrm>
              <a:off x="411120" y="5532480"/>
              <a:ext cx="6217920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Chameleon:  Steps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Preprocessing Step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 the data by a 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 a set of points, construct the k-nearest-neighbor (k-NN) graph to capture the relationship between a point and its k nearest neighbors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Concept of neighborhood is captured dynamically (even if region is sparse)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Phase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Use a multilevel graph partitioning algorithm on the graph to find a large number of clusters of well-connected vertices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cluster should contain mostly points from one “true” cluster, i.e., be a sub-cluster of a “real” cluster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Chameleon:  Steps …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Phase 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Use Hierarchical Agglomerative Clustering to merge sub-clusters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clusters are combined if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resulting cluster shares certain properties with the constituent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key properties used to model cluster similarity: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0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Relative Interconnectivity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Absolute interconnectivity of two clusters normalized by the internal connectivity of the clusters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55680" indent="-3409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Relative Closeness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Absolute closeness of two clusters normalized by the internal closeness of the clusters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CHAMELEON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7111800" cy="47541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80880" y="152280"/>
            <a:ext cx="853416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CURE (</a:t>
            </a:r>
            <a:r>
              <a:rPr b="1" i="1" lang="en-US" sz="2800" spc="-1" strike="noStrike">
                <a:solidFill>
                  <a:srgbClr val="000000"/>
                </a:solidFill>
                <a:latin typeface="Arial Rounded MT Bold"/>
              </a:rPr>
              <a:t>10 clusters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Picture 3" descr=""/>
          <p:cNvPicPr/>
          <p:nvPr/>
        </p:nvPicPr>
        <p:blipFill>
          <a:blip r:embed="rId1"/>
          <a:stretch/>
        </p:blipFill>
        <p:spPr>
          <a:xfrm>
            <a:off x="1295280" y="1371600"/>
            <a:ext cx="6764040" cy="475740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Fuzzy C-means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295280" y="5881680"/>
            <a:ext cx="6019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SSE(x) is minimized when </a:t>
            </a:r>
            <a:r>
              <a:rPr b="1" i="1" lang="en-IN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x1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0.9, </a:t>
            </a:r>
            <a:r>
              <a:rPr b="1" i="1" lang="en-IN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x2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0.1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1447920" y="1066680"/>
            <a:ext cx="5790960" cy="1157400"/>
            <a:chOff x="1447920" y="1066680"/>
            <a:chExt cx="5790960" cy="1157400"/>
          </a:xfrm>
        </p:grpSpPr>
        <p:sp>
          <p:nvSpPr>
            <p:cNvPr id="118" name="Line 4"/>
            <p:cNvSpPr/>
            <p:nvPr/>
          </p:nvSpPr>
          <p:spPr>
            <a:xfrm>
              <a:off x="1600200" y="1676160"/>
              <a:ext cx="54100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16002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68580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15238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2" name="CustomShape 8"/>
            <p:cNvSpPr/>
            <p:nvPr/>
          </p:nvSpPr>
          <p:spPr>
            <a:xfrm>
              <a:off x="31240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3" name="CustomShape 9"/>
            <p:cNvSpPr/>
            <p:nvPr/>
          </p:nvSpPr>
          <p:spPr>
            <a:xfrm>
              <a:off x="6781680" y="1828800"/>
              <a:ext cx="380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4" name="CustomShape 10"/>
            <p:cNvSpPr/>
            <p:nvPr/>
          </p:nvSpPr>
          <p:spPr>
            <a:xfrm>
              <a:off x="1447920" y="1066680"/>
              <a:ext cx="533160" cy="4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1" lang="en-IN" sz="20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5" name="CustomShape 11"/>
            <p:cNvSpPr/>
            <p:nvPr/>
          </p:nvSpPr>
          <p:spPr>
            <a:xfrm>
              <a:off x="6705720" y="1066680"/>
              <a:ext cx="533160" cy="4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1" lang="en-IN" sz="20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6" name="CustomShape 12"/>
            <p:cNvSpPr/>
            <p:nvPr/>
          </p:nvSpPr>
          <p:spPr>
            <a:xfrm>
              <a:off x="3124080" y="1127160"/>
              <a:ext cx="4568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7" name="CustomShape 13"/>
            <p:cNvSpPr/>
            <p:nvPr/>
          </p:nvSpPr>
          <p:spPr>
            <a:xfrm>
              <a:off x="3200400" y="16002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8" name="Picture 17" descr=""/>
          <p:cNvPicPr/>
          <p:nvPr/>
        </p:nvPicPr>
        <p:blipFill>
          <a:blip r:embed="rId1"/>
          <a:srcRect l="10496" t="4753" r="0" b="0"/>
          <a:stretch/>
        </p:blipFill>
        <p:spPr>
          <a:xfrm>
            <a:off x="4251960" y="2133720"/>
            <a:ext cx="4678920" cy="3657240"/>
          </a:xfrm>
          <a:prstGeom prst="rect">
            <a:avLst/>
          </a:prstGeom>
          <a:ln>
            <a:noFill/>
          </a:ln>
        </p:spPr>
      </p:pic>
      <p:sp>
        <p:nvSpPr>
          <p:cNvPr id="129" name="CustomShape 14"/>
          <p:cNvSpPr/>
          <p:nvPr/>
        </p:nvSpPr>
        <p:spPr>
          <a:xfrm rot="16200000">
            <a:off x="3710520" y="3815280"/>
            <a:ext cx="77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SSE(x)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8600" y="2844720"/>
            <a:ext cx="3733920" cy="8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80880" y="152280"/>
            <a:ext cx="861012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CURE (</a:t>
            </a:r>
            <a:r>
              <a:rPr b="1" i="1" lang="en-US" sz="3200" spc="-1" strike="noStrike">
                <a:solidFill>
                  <a:srgbClr val="000000"/>
                </a:solidFill>
                <a:latin typeface="Arial Rounded MT Bold"/>
              </a:rPr>
              <a:t>15 clusters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Picture 3" descr=""/>
          <p:cNvPicPr/>
          <p:nvPr/>
        </p:nvPicPr>
        <p:blipFill>
          <a:blip r:embed="rId1"/>
          <a:stretch/>
        </p:blipFill>
        <p:spPr>
          <a:xfrm>
            <a:off x="1295280" y="1344600"/>
            <a:ext cx="6663960" cy="47509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CHAMELEON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Picture 3" descr=""/>
          <p:cNvPicPr/>
          <p:nvPr/>
        </p:nvPicPr>
        <p:blipFill>
          <a:blip r:embed="rId1"/>
          <a:stretch/>
        </p:blipFill>
        <p:spPr>
          <a:xfrm>
            <a:off x="1295280" y="1239840"/>
            <a:ext cx="6781320" cy="48556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CURE (</a:t>
            </a:r>
            <a:r>
              <a:rPr b="1" i="1" lang="en-US" sz="2800" spc="-1" strike="noStrike">
                <a:solidFill>
                  <a:srgbClr val="000000"/>
                </a:solidFill>
                <a:latin typeface="Arial Rounded MT Bold"/>
              </a:rPr>
              <a:t>9 clusters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Picture 3" descr=""/>
          <p:cNvPicPr/>
          <p:nvPr/>
        </p:nvPicPr>
        <p:blipFill>
          <a:blip r:embed="rId1"/>
          <a:stretch/>
        </p:blipFill>
        <p:spPr>
          <a:xfrm>
            <a:off x="1066680" y="1371600"/>
            <a:ext cx="6783120" cy="47541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80880" y="152280"/>
            <a:ext cx="853416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CURE (</a:t>
            </a:r>
            <a:r>
              <a:rPr b="1" i="1" lang="en-US" sz="2800" spc="-1" strike="noStrike">
                <a:solidFill>
                  <a:srgbClr val="000000"/>
                </a:solidFill>
                <a:latin typeface="Arial Rounded MT Bold"/>
              </a:rPr>
              <a:t>15 clusters</a:t>
            </a:r>
            <a:r>
              <a:rPr b="1" lang="en-US" sz="28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990720" y="1344600"/>
            <a:ext cx="6727320" cy="47509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Experimental Results: </a:t>
            </a:r>
            <a:r>
              <a:rPr b="1" lang="en-US" sz="3200" spc="-1" strike="noStrike">
                <a:solidFill>
                  <a:srgbClr val="000000"/>
                </a:solidFill>
                <a:latin typeface="Arial Rounded MT Bold"/>
              </a:rPr>
              <a:t>CHAMELEON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Picture 3" descr=""/>
          <p:cNvPicPr/>
          <p:nvPr/>
        </p:nvPicPr>
        <p:blipFill>
          <a:blip r:embed="rId1"/>
          <a:stretch/>
        </p:blipFill>
        <p:spPr>
          <a:xfrm>
            <a:off x="1066680" y="1295280"/>
            <a:ext cx="6928920" cy="47509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838080" y="3429000"/>
            <a:ext cx="2742840" cy="1676160"/>
            <a:chOff x="838080" y="3429000"/>
            <a:chExt cx="2742840" cy="1676160"/>
          </a:xfrm>
        </p:grpSpPr>
        <p:sp>
          <p:nvSpPr>
            <p:cNvPr id="331" name="CustomShape 2"/>
            <p:cNvSpPr/>
            <p:nvPr/>
          </p:nvSpPr>
          <p:spPr>
            <a:xfrm>
              <a:off x="1676520" y="4114800"/>
              <a:ext cx="228240" cy="22824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2209680" y="3429000"/>
              <a:ext cx="228240" cy="228240"/>
            </a:xfrm>
            <a:prstGeom prst="ellipse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2209680" y="3809880"/>
              <a:ext cx="228240" cy="228240"/>
            </a:xfrm>
            <a:prstGeom prst="ellipse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2209680" y="4419720"/>
              <a:ext cx="228240" cy="228240"/>
            </a:xfrm>
            <a:prstGeom prst="ellipse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2209680" y="4876920"/>
              <a:ext cx="228240" cy="228240"/>
            </a:xfrm>
            <a:prstGeom prst="ellipse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666880" y="4114800"/>
              <a:ext cx="228240" cy="22824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1219320" y="4648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838080" y="411480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1219320" y="3505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3048120" y="3505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2971800" y="4648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3352680" y="411480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4"/>
            <p:cNvSpPr/>
            <p:nvPr/>
          </p:nvSpPr>
          <p:spPr>
            <a:xfrm>
              <a:off x="1676520" y="3809880"/>
              <a:ext cx="304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IN" sz="1600" spc="-1" strike="noStrike">
                  <a:solidFill>
                    <a:srgbClr val="000000"/>
                  </a:solidFill>
                  <a:latin typeface="Times New Roman"/>
                </a:rPr>
                <a:t>i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44" name="CustomShape 15"/>
            <p:cNvSpPr/>
            <p:nvPr/>
          </p:nvSpPr>
          <p:spPr>
            <a:xfrm>
              <a:off x="2666880" y="3809880"/>
              <a:ext cx="304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IN" sz="1600" spc="-1" strike="noStrike">
                  <a:solidFill>
                    <a:srgbClr val="000000"/>
                  </a:solidFill>
                  <a:latin typeface="Times New Roman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45" name="Line 16"/>
            <p:cNvSpPr/>
            <p:nvPr/>
          </p:nvSpPr>
          <p:spPr>
            <a:xfrm flipV="1">
              <a:off x="1896840" y="3974760"/>
              <a:ext cx="325440" cy="176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17"/>
            <p:cNvSpPr/>
            <p:nvPr/>
          </p:nvSpPr>
          <p:spPr>
            <a:xfrm flipV="1">
              <a:off x="1400040" y="4313160"/>
              <a:ext cx="334800" cy="363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074600" y="4233600"/>
              <a:ext cx="611280" cy="11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393560" y="3728880"/>
              <a:ext cx="385920" cy="384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887480" y="4278240"/>
              <a:ext cx="345960" cy="226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21"/>
            <p:cNvSpPr/>
            <p:nvPr/>
          </p:nvSpPr>
          <p:spPr>
            <a:xfrm flipH="1" flipV="1">
              <a:off x="1819080" y="4348080"/>
              <a:ext cx="441360" cy="549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22"/>
            <p:cNvSpPr/>
            <p:nvPr/>
          </p:nvSpPr>
          <p:spPr>
            <a:xfrm flipV="1">
              <a:off x="1846080" y="3581280"/>
              <a:ext cx="376200" cy="539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915920" y="4228920"/>
              <a:ext cx="768240" cy="1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2908080" y="4228920"/>
              <a:ext cx="463680" cy="1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25"/>
            <p:cNvSpPr/>
            <p:nvPr/>
          </p:nvSpPr>
          <p:spPr>
            <a:xfrm flipV="1">
              <a:off x="2450880" y="4322520"/>
              <a:ext cx="257040" cy="176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Line 26"/>
            <p:cNvSpPr/>
            <p:nvPr/>
          </p:nvSpPr>
          <p:spPr>
            <a:xfrm flipV="1">
              <a:off x="2406600" y="4348080"/>
              <a:ext cx="355320" cy="549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Line 27"/>
            <p:cNvSpPr/>
            <p:nvPr/>
          </p:nvSpPr>
          <p:spPr>
            <a:xfrm flipH="1" flipV="1">
              <a:off x="2846160" y="4314600"/>
              <a:ext cx="182520" cy="360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Line 28"/>
            <p:cNvSpPr/>
            <p:nvPr/>
          </p:nvSpPr>
          <p:spPr>
            <a:xfrm flipV="1">
              <a:off x="2854080" y="3714480"/>
              <a:ext cx="266760" cy="420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Line 29"/>
            <p:cNvSpPr/>
            <p:nvPr/>
          </p:nvSpPr>
          <p:spPr>
            <a:xfrm flipH="1" flipV="1">
              <a:off x="2427120" y="4003560"/>
              <a:ext cx="254160" cy="164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Line 30"/>
            <p:cNvSpPr/>
            <p:nvPr/>
          </p:nvSpPr>
          <p:spPr>
            <a:xfrm flipH="1" flipV="1">
              <a:off x="2406600" y="3641400"/>
              <a:ext cx="333360" cy="470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1"/>
            <p:cNvSpPr/>
            <p:nvPr/>
          </p:nvSpPr>
          <p:spPr>
            <a:xfrm>
              <a:off x="2173320" y="3963960"/>
              <a:ext cx="334440" cy="33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1" name="Group 32"/>
          <p:cNvGrpSpPr/>
          <p:nvPr/>
        </p:nvGrpSpPr>
        <p:grpSpPr>
          <a:xfrm>
            <a:off x="5029200" y="3559320"/>
            <a:ext cx="2742840" cy="1371240"/>
            <a:chOff x="5029200" y="3559320"/>
            <a:chExt cx="2742840" cy="1371240"/>
          </a:xfrm>
        </p:grpSpPr>
        <p:sp>
          <p:nvSpPr>
            <p:cNvPr id="362" name="CustomShape 33"/>
            <p:cNvSpPr/>
            <p:nvPr/>
          </p:nvSpPr>
          <p:spPr>
            <a:xfrm>
              <a:off x="5867280" y="4168800"/>
              <a:ext cx="228240" cy="22824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4"/>
            <p:cNvSpPr/>
            <p:nvPr/>
          </p:nvSpPr>
          <p:spPr>
            <a:xfrm>
              <a:off x="6858000" y="4168800"/>
              <a:ext cx="228240" cy="22824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5"/>
            <p:cNvSpPr/>
            <p:nvPr/>
          </p:nvSpPr>
          <p:spPr>
            <a:xfrm>
              <a:off x="5410080" y="4702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"/>
            <p:cNvSpPr/>
            <p:nvPr/>
          </p:nvSpPr>
          <p:spPr>
            <a:xfrm>
              <a:off x="5029200" y="416880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7"/>
            <p:cNvSpPr/>
            <p:nvPr/>
          </p:nvSpPr>
          <p:spPr>
            <a:xfrm>
              <a:off x="5410080" y="3559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8"/>
            <p:cNvSpPr/>
            <p:nvPr/>
          </p:nvSpPr>
          <p:spPr>
            <a:xfrm>
              <a:off x="7238880" y="3559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9"/>
            <p:cNvSpPr/>
            <p:nvPr/>
          </p:nvSpPr>
          <p:spPr>
            <a:xfrm>
              <a:off x="7162920" y="470232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0"/>
            <p:cNvSpPr/>
            <p:nvPr/>
          </p:nvSpPr>
          <p:spPr>
            <a:xfrm>
              <a:off x="7543800" y="4168800"/>
              <a:ext cx="228240" cy="2282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1"/>
            <p:cNvSpPr/>
            <p:nvPr/>
          </p:nvSpPr>
          <p:spPr>
            <a:xfrm>
              <a:off x="5867280" y="3863880"/>
              <a:ext cx="304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IN" sz="1600" spc="-1" strike="noStrike">
                  <a:solidFill>
                    <a:srgbClr val="000000"/>
                  </a:solidFill>
                  <a:latin typeface="Times New Roman"/>
                </a:rPr>
                <a:t>i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71" name="CustomShape 42"/>
            <p:cNvSpPr/>
            <p:nvPr/>
          </p:nvSpPr>
          <p:spPr>
            <a:xfrm>
              <a:off x="6858000" y="3863880"/>
              <a:ext cx="304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IN" sz="1600" spc="-1" strike="noStrike">
                  <a:solidFill>
                    <a:srgbClr val="000000"/>
                  </a:solidFill>
                  <a:latin typeface="Times New Roman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72" name="Line 43"/>
            <p:cNvSpPr/>
            <p:nvPr/>
          </p:nvSpPr>
          <p:spPr>
            <a:xfrm flipV="1">
              <a:off x="5591160" y="4367160"/>
              <a:ext cx="334800" cy="363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5265720" y="4287600"/>
              <a:ext cx="610920" cy="11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5584680" y="3782880"/>
              <a:ext cx="385560" cy="384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6107040" y="4282920"/>
              <a:ext cx="768240" cy="1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7099200" y="4282920"/>
              <a:ext cx="463320" cy="1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Line 48"/>
            <p:cNvSpPr/>
            <p:nvPr/>
          </p:nvSpPr>
          <p:spPr>
            <a:xfrm flipH="1" flipV="1">
              <a:off x="7037280" y="4368600"/>
              <a:ext cx="182520" cy="360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Line 49"/>
            <p:cNvSpPr/>
            <p:nvPr/>
          </p:nvSpPr>
          <p:spPr>
            <a:xfrm flipV="1">
              <a:off x="7045200" y="3768480"/>
              <a:ext cx="266760" cy="420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50"/>
            <p:cNvSpPr/>
            <p:nvPr/>
          </p:nvSpPr>
          <p:spPr>
            <a:xfrm>
              <a:off x="6345360" y="3949560"/>
              <a:ext cx="3344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IN" sz="16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80" name="CustomShape 51"/>
          <p:cNvSpPr/>
          <p:nvPr/>
        </p:nvSpPr>
        <p:spPr>
          <a:xfrm>
            <a:off x="533520" y="1371600"/>
            <a:ext cx="8076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Shared Nearest Neighbor (SNN) graph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 the weight of an edge is the number of shared neighbors between vertices given that the vertices are connected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1" name="TextShape 52"/>
          <p:cNvSpPr txBox="1"/>
          <p:nvPr/>
        </p:nvSpPr>
        <p:spPr>
          <a:xfrm>
            <a:off x="182520" y="152280"/>
            <a:ext cx="864036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Graph-Based Clustering: SNN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53"/>
          <p:cNvSpPr/>
          <p:nvPr/>
        </p:nvSpPr>
        <p:spPr>
          <a:xfrm>
            <a:off x="4038480" y="4148280"/>
            <a:ext cx="533160" cy="22824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Creating the SNN Graph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762120" y="4552920"/>
            <a:ext cx="350496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Sparse Graph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Link weights are similarities between neighboring points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"/>
          <p:cNvSpPr/>
          <p:nvPr/>
        </p:nvSpPr>
        <p:spPr>
          <a:xfrm>
            <a:off x="4876920" y="4572000"/>
            <a:ext cx="380952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Shared Near Neighbor Graph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Link weights are number of Shared Nearest Neighbors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3262320" y="251460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Picture 9" descr=""/>
          <p:cNvPicPr/>
          <p:nvPr/>
        </p:nvPicPr>
        <p:blipFill>
          <a:blip r:embed="rId1"/>
          <a:stretch/>
        </p:blipFill>
        <p:spPr>
          <a:xfrm>
            <a:off x="457200" y="1523880"/>
            <a:ext cx="3939840" cy="2819160"/>
          </a:xfrm>
          <a:prstGeom prst="rect">
            <a:avLst/>
          </a:prstGeom>
          <a:ln>
            <a:noFill/>
          </a:ln>
        </p:spPr>
      </p:pic>
      <p:sp>
        <p:nvSpPr>
          <p:cNvPr id="391" name="CustomShape 8"/>
          <p:cNvSpPr/>
          <p:nvPr/>
        </p:nvSpPr>
        <p:spPr>
          <a:xfrm>
            <a:off x="3262320" y="251460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Group 9"/>
          <p:cNvGrpSpPr/>
          <p:nvPr/>
        </p:nvGrpSpPr>
        <p:grpSpPr>
          <a:xfrm>
            <a:off x="4822920" y="1523880"/>
            <a:ext cx="4016160" cy="2819160"/>
            <a:chOff x="4822920" y="1523880"/>
            <a:chExt cx="4016160" cy="2819160"/>
          </a:xfrm>
        </p:grpSpPr>
        <p:pic>
          <p:nvPicPr>
            <p:cNvPr id="393" name="Picture 11" descr=""/>
            <p:cNvPicPr/>
            <p:nvPr/>
          </p:nvPicPr>
          <p:blipFill>
            <a:blip r:embed="rId2"/>
            <a:stretch/>
          </p:blipFill>
          <p:spPr>
            <a:xfrm>
              <a:off x="4822920" y="1523880"/>
              <a:ext cx="4016160" cy="2819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4" name="Line 10"/>
            <p:cNvSpPr/>
            <p:nvPr/>
          </p:nvSpPr>
          <p:spPr>
            <a:xfrm flipH="1">
              <a:off x="5715000" y="2971800"/>
              <a:ext cx="152280" cy="457200"/>
            </a:xfrm>
            <a:prstGeom prst="line">
              <a:avLst/>
            </a:prstGeom>
            <a:ln w="7632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Jarvis-Patrick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First, the k-nearest neighbors of all points are found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graph terms this can be regarded as breaking all but the k strongest links from a point to other points in the proximity graph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0574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pair of points is put in the same cluster if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any two points share more than T neighbors and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two points are in each others k nearest neighbor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instance, we might choose a nearest neighbor list of size 20 and put points in the same cluster if they share more than 10 near neighbors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Jarvis-Patrick clustering is too brittle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When Jarvis-Patrick Works Reasonably Well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990720" y="50292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Picture 5" descr=""/>
          <p:cNvPicPr/>
          <p:nvPr/>
        </p:nvPicPr>
        <p:blipFill>
          <a:blip r:embed="rId1"/>
          <a:stretch/>
        </p:blipFill>
        <p:spPr>
          <a:xfrm>
            <a:off x="136440" y="1736640"/>
            <a:ext cx="4059000" cy="3198600"/>
          </a:xfrm>
          <a:prstGeom prst="rect">
            <a:avLst/>
          </a:prstGeom>
          <a:ln>
            <a:noFill/>
          </a:ln>
        </p:spPr>
      </p:pic>
      <p:sp>
        <p:nvSpPr>
          <p:cNvPr id="401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8" descr=""/>
          <p:cNvPicPr/>
          <p:nvPr/>
        </p:nvPicPr>
        <p:blipFill>
          <a:blip r:embed="rId2"/>
          <a:stretch/>
        </p:blipFill>
        <p:spPr>
          <a:xfrm>
            <a:off x="3932280" y="1371600"/>
            <a:ext cx="4881240" cy="3658680"/>
          </a:xfrm>
          <a:prstGeom prst="rect">
            <a:avLst/>
          </a:prstGeom>
          <a:ln>
            <a:noFill/>
          </a:ln>
        </p:spPr>
      </p:pic>
      <p:sp>
        <p:nvSpPr>
          <p:cNvPr id="404" name="CustomShape 6"/>
          <p:cNvSpPr/>
          <p:nvPr/>
        </p:nvSpPr>
        <p:spPr>
          <a:xfrm>
            <a:off x="4572000" y="4952880"/>
            <a:ext cx="4114440" cy="7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Jarvis Patrick Clustering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6 shared neighbors out of 20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990720" y="4800600"/>
            <a:ext cx="2781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Smallest threshold, T, that does not merge clusters.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380880" y="1522440"/>
            <a:ext cx="4114440" cy="3038040"/>
          </a:xfrm>
          <a:prstGeom prst="rect">
            <a:avLst/>
          </a:prstGeom>
          <a:ln>
            <a:noFill/>
          </a:ln>
        </p:spPr>
      </p:pic>
      <p:pic>
        <p:nvPicPr>
          <p:cNvPr id="407" name="Picture 4" descr=""/>
          <p:cNvPicPr/>
          <p:nvPr/>
        </p:nvPicPr>
        <p:blipFill>
          <a:blip r:embed="rId2"/>
          <a:stretch/>
        </p:blipFill>
        <p:spPr>
          <a:xfrm>
            <a:off x="4648320" y="1523880"/>
            <a:ext cx="4114440" cy="302076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5448240" y="4800600"/>
            <a:ext cx="23238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Threshold of T - 1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When Jarvis-Patrick Does NOT Work Well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Fuzzy C-means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Objective function: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Initialization: choose the weights w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randomly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Repeat: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Update centroids: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Update weights: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206240" y="1143000"/>
            <a:ext cx="2057040" cy="456840"/>
          </a:xfrm>
          <a:prstGeom prst="wedgeRoundRectCallout">
            <a:avLst>
              <a:gd name="adj1" fmla="val -48843"/>
              <a:gd name="adj2" fmla="val 119097"/>
              <a:gd name="adj3" fmla="val 16667"/>
            </a:avLst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p: fuzzifier (p &gt; 1)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685880" y="5394960"/>
            <a:ext cx="5813640" cy="998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480560" y="3657600"/>
            <a:ext cx="2473200" cy="848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534400" y="1691640"/>
            <a:ext cx="3082320" cy="8172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latin typeface="Arial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6261120" y="1689120"/>
            <a:ext cx="1181160" cy="8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SNN Density-Based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Graph based clustering (similarity definition based on number of shared nearest neighbors)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Density based clustering (DBSCAN-like approach)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SNN density measures whether a point is surrounded by similar points (with respect to its nearest neighbors)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SNN Clustering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411120" y="1143000"/>
            <a:ext cx="842760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80880" indent="-380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Compute the similarity matrix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corresponds to a similarity graph with data points for nodes and edges whose weights are the similarities between data 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80880" indent="-380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Sparsify the similarity matrix by keeping only the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most similar neighbors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corresponds to only keeping 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strongest links of the similarity graph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80880" indent="-380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Construct the shared nearest neighbor graph from the sparsified similarity matrix.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this point, we could apply a similarity threshold and find the connected components to obtain the clusters (Jarvis-Patrick algorithm)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80880" indent="-380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Find the SNN density of each Point.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Using a user specified parameters,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Eps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find the number points that  have an SNN similarity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Eps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or greater to each point. This is the SNN density of the point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SNN Clustering Algorithm  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457200" indent="-45684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 startAt="5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Find the core points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Using a user specified parameter,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MinPts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find the core points, i.e., all points that have an SNN density greater than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MinPts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 startAt="5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Form clusters from the core points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two core points are within a “radius”,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of each other they are placed in the same cluster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 startAt="5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Discard all noise points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non-core points that are not within a “radius” of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 core point are discarded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AutoNum type="arabicPeriod" startAt="5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Assign all non-noise, non-core points to clusters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can be done by assigning such points to the nearest core point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201"/>
              </a:spcBef>
              <a:spcAft>
                <a:spcPts val="400"/>
              </a:spcAf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(Note that steps 4-8 are DBSCAN)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SNN Density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886200" y="29797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3886200" y="29797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"/>
          <p:cNvSpPr/>
          <p:nvPr/>
        </p:nvSpPr>
        <p:spPr>
          <a:xfrm>
            <a:off x="3886200" y="29797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3886200" y="29797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1" name="Group 6"/>
          <p:cNvGrpSpPr/>
          <p:nvPr/>
        </p:nvGrpSpPr>
        <p:grpSpPr>
          <a:xfrm>
            <a:off x="1600200" y="3657600"/>
            <a:ext cx="5790960" cy="2193480"/>
            <a:chOff x="1600200" y="3657600"/>
            <a:chExt cx="5790960" cy="2193480"/>
          </a:xfrm>
        </p:grpSpPr>
        <p:pic>
          <p:nvPicPr>
            <p:cNvPr id="422" name="Picture 9" descr=""/>
            <p:cNvPicPr/>
            <p:nvPr/>
          </p:nvPicPr>
          <p:blipFill>
            <a:blip r:embed="rId1"/>
            <a:stretch/>
          </p:blipFill>
          <p:spPr>
            <a:xfrm>
              <a:off x="4475880" y="3665160"/>
              <a:ext cx="2915280" cy="2185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3" name="Picture 10" descr=""/>
            <p:cNvPicPr/>
            <p:nvPr/>
          </p:nvPicPr>
          <p:blipFill>
            <a:blip r:embed="rId2"/>
            <a:stretch/>
          </p:blipFill>
          <p:spPr>
            <a:xfrm>
              <a:off x="1600200" y="3657600"/>
              <a:ext cx="2926080" cy="2190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4" name="Group 7"/>
          <p:cNvGrpSpPr/>
          <p:nvPr/>
        </p:nvGrpSpPr>
        <p:grpSpPr>
          <a:xfrm>
            <a:off x="1600200" y="1066680"/>
            <a:ext cx="5790600" cy="2117520"/>
            <a:chOff x="1600200" y="1066680"/>
            <a:chExt cx="5790600" cy="2117520"/>
          </a:xfrm>
        </p:grpSpPr>
        <p:pic>
          <p:nvPicPr>
            <p:cNvPr id="425" name="Picture 11" descr=""/>
            <p:cNvPicPr/>
            <p:nvPr/>
          </p:nvPicPr>
          <p:blipFill>
            <a:blip r:embed="rId3"/>
            <a:stretch/>
          </p:blipFill>
          <p:spPr>
            <a:xfrm>
              <a:off x="4495680" y="1066680"/>
              <a:ext cx="2895120" cy="211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6" name="Picture 12" descr=""/>
            <p:cNvPicPr/>
            <p:nvPr/>
          </p:nvPicPr>
          <p:blipFill>
            <a:blip r:embed="rId4"/>
            <a:stretch/>
          </p:blipFill>
          <p:spPr>
            <a:xfrm>
              <a:off x="1600200" y="1066680"/>
              <a:ext cx="2895120" cy="2117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27" name="CustomShape 8"/>
          <p:cNvSpPr/>
          <p:nvPr/>
        </p:nvSpPr>
        <p:spPr>
          <a:xfrm>
            <a:off x="2209680" y="3184560"/>
            <a:ext cx="4952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IN" sz="1500" spc="-1" strike="noStrike">
                <a:solidFill>
                  <a:srgbClr val="000000"/>
                </a:solidFill>
                <a:latin typeface="Times New Roman"/>
              </a:rPr>
              <a:t>a) All Points                                   b) High SNN Density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1981080" y="5851440"/>
            <a:ext cx="48765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</a:rPr>
              <a:t>c) Medium SNN Density                      d) Low SNN Density</a:t>
            </a:r>
            <a:endParaRPr b="0" lang="en-IN" sz="1500" spc="-1" strike="noStrike">
              <a:latin typeface="Arial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SNN Clustering Can Handle Differing Densities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990720" y="50292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2" name="Picture 5" descr=""/>
          <p:cNvPicPr/>
          <p:nvPr/>
        </p:nvPicPr>
        <p:blipFill>
          <a:blip r:embed="rId1"/>
          <a:stretch/>
        </p:blipFill>
        <p:spPr>
          <a:xfrm>
            <a:off x="228600" y="1920960"/>
            <a:ext cx="4066920" cy="3201480"/>
          </a:xfrm>
          <a:prstGeom prst="rect">
            <a:avLst/>
          </a:prstGeom>
          <a:ln>
            <a:noFill/>
          </a:ln>
        </p:spPr>
      </p:pic>
      <p:sp>
        <p:nvSpPr>
          <p:cNvPr id="433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5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"/>
          <p:cNvSpPr/>
          <p:nvPr/>
        </p:nvSpPr>
        <p:spPr>
          <a:xfrm>
            <a:off x="4572000" y="502776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SNN Clustering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3112920" y="2438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" descr=""/>
          <p:cNvPicPr/>
          <p:nvPr/>
        </p:nvPicPr>
        <p:blipFill>
          <a:blip r:embed="rId2"/>
          <a:srcRect l="1168" t="2300" r="968" b="3444"/>
          <a:stretch/>
        </p:blipFill>
        <p:spPr>
          <a:xfrm>
            <a:off x="4203720" y="1778040"/>
            <a:ext cx="4889520" cy="3187800"/>
          </a:xfrm>
          <a:prstGeom prst="rect">
            <a:avLst/>
          </a:prstGeom>
          <a:ln>
            <a:noFill/>
          </a:ln>
        </p:spPr>
      </p:pic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SNN Clustering Can Handle Other Difficult Situations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"/>
          <p:cNvSpPr/>
          <p:nvPr/>
        </p:nvSpPr>
        <p:spPr>
          <a:xfrm>
            <a:off x="3112920" y="2438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Picture 7" descr=""/>
          <p:cNvPicPr/>
          <p:nvPr/>
        </p:nvPicPr>
        <p:blipFill>
          <a:blip r:embed="rId1"/>
          <a:stretch/>
        </p:blipFill>
        <p:spPr>
          <a:xfrm>
            <a:off x="228600" y="2057400"/>
            <a:ext cx="4095360" cy="2746080"/>
          </a:xfrm>
          <a:prstGeom prst="rect">
            <a:avLst/>
          </a:prstGeom>
          <a:ln>
            <a:noFill/>
          </a:ln>
        </p:spPr>
      </p:pic>
      <p:pic>
        <p:nvPicPr>
          <p:cNvPr id="444" name="Picture 8" descr=""/>
          <p:cNvPicPr/>
          <p:nvPr/>
        </p:nvPicPr>
        <p:blipFill>
          <a:blip r:embed="rId2"/>
          <a:stretch/>
        </p:blipFill>
        <p:spPr>
          <a:xfrm>
            <a:off x="4708440" y="2057400"/>
            <a:ext cx="4049280" cy="2742840"/>
          </a:xfrm>
          <a:prstGeom prst="rect">
            <a:avLst/>
          </a:prstGeom>
          <a:ln>
            <a:noFill/>
          </a:ln>
        </p:spPr>
      </p:pic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ahoma"/>
              </a:rPr>
              <a:t>Finding Clusters of Time Series In Spatio-Temporal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048120" y="22287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"/>
          <p:cNvSpPr/>
          <p:nvPr/>
        </p:nvSpPr>
        <p:spPr>
          <a:xfrm>
            <a:off x="3630600" y="2789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5"/>
          <p:cNvSpPr/>
          <p:nvPr/>
        </p:nvSpPr>
        <p:spPr>
          <a:xfrm>
            <a:off x="3112920" y="2438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0" name="Picture 7" descr=""/>
          <p:cNvPicPr/>
          <p:nvPr/>
        </p:nvPicPr>
        <p:blipFill>
          <a:blip r:embed="rId1"/>
          <a:srcRect l="5608" t="0" r="2802" b="0"/>
          <a:stretch/>
        </p:blipFill>
        <p:spPr>
          <a:xfrm>
            <a:off x="0" y="1600200"/>
            <a:ext cx="4495320" cy="3292200"/>
          </a:xfrm>
          <a:prstGeom prst="rect">
            <a:avLst/>
          </a:prstGeom>
          <a:ln>
            <a:noFill/>
          </a:ln>
        </p:spPr>
      </p:pic>
      <p:sp>
        <p:nvSpPr>
          <p:cNvPr id="451" name="CustomShape 6"/>
          <p:cNvSpPr/>
          <p:nvPr/>
        </p:nvSpPr>
        <p:spPr>
          <a:xfrm>
            <a:off x="1066680" y="4952880"/>
            <a:ext cx="263808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SNN Clusters of SLP.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2" name="Picture 9" descr=""/>
          <p:cNvPicPr/>
          <p:nvPr/>
        </p:nvPicPr>
        <p:blipFill>
          <a:blip r:embed="rId2"/>
          <a:srcRect l="6129" t="0" r="4241" b="0"/>
          <a:stretch/>
        </p:blipFill>
        <p:spPr>
          <a:xfrm>
            <a:off x="4572000" y="1525680"/>
            <a:ext cx="4266720" cy="3198600"/>
          </a:xfrm>
          <a:prstGeom prst="rect">
            <a:avLst/>
          </a:prstGeom>
          <a:ln>
            <a:noFill/>
          </a:ln>
        </p:spPr>
      </p:pic>
      <p:sp>
        <p:nvSpPr>
          <p:cNvPr id="453" name="CustomShape 7"/>
          <p:cNvSpPr/>
          <p:nvPr/>
        </p:nvSpPr>
        <p:spPr>
          <a:xfrm>
            <a:off x="4572000" y="5029200"/>
            <a:ext cx="4114440" cy="2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SNN Density of  Points on the Globe.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Limitations of SNN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Does not cluster all the points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Complexity of SNN Clustering is high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O( n * time to find numbers of neighbor within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Eps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worst case, this is O(n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lower dimensions, there are more efficient ways to find the nearest neighbors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R* Tree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5280" indent="-38052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k-d Trees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Parameteriziation is not easy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380880" y="0"/>
            <a:ext cx="8381520" cy="9903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Characteristics of Data, Clusters, and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Clustering Algorithms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cluster analysis is affected by characteristics of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Clustering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Looking at these characteristics gives us a number of dimensions that you can use to describe clustering algorithms and the results that they produce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8" name="Group 3"/>
          <p:cNvGrpSpPr/>
          <p:nvPr/>
        </p:nvGrpSpPr>
        <p:grpSpPr>
          <a:xfrm>
            <a:off x="304920" y="990720"/>
            <a:ext cx="8534160" cy="151920"/>
            <a:chOff x="304920" y="990720"/>
            <a:chExt cx="8534160" cy="151920"/>
          </a:xfrm>
        </p:grpSpPr>
        <p:sp>
          <p:nvSpPr>
            <p:cNvPr id="459" name="CustomShape 4"/>
            <p:cNvSpPr/>
            <p:nvPr/>
          </p:nvSpPr>
          <p:spPr>
            <a:xfrm>
              <a:off x="304920" y="99072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5"/>
            <p:cNvSpPr/>
            <p:nvPr/>
          </p:nvSpPr>
          <p:spPr>
            <a:xfrm>
              <a:off x="304920" y="110484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roup 6"/>
          <p:cNvGrpSpPr/>
          <p:nvPr/>
        </p:nvGrpSpPr>
        <p:grpSpPr>
          <a:xfrm>
            <a:off x="380880" y="6400800"/>
            <a:ext cx="8381520" cy="304560"/>
            <a:chOff x="380880" y="6400800"/>
            <a:chExt cx="8381520" cy="304560"/>
          </a:xfrm>
        </p:grpSpPr>
        <p:sp>
          <p:nvSpPr>
            <p:cNvPr id="462" name="CustomShape 7"/>
            <p:cNvSpPr/>
            <p:nvPr/>
          </p:nvSpPr>
          <p:spPr>
            <a:xfrm>
              <a:off x="380880" y="6400800"/>
              <a:ext cx="8381520" cy="3045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8"/>
            <p:cNvSpPr/>
            <p:nvPr/>
          </p:nvSpPr>
          <p:spPr>
            <a:xfrm>
              <a:off x="380880" y="6400800"/>
              <a:ext cx="8364240" cy="25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/>
            <a:p>
              <a:pPr>
                <a:lnSpc>
                  <a:spcPts val="2001"/>
                </a:lnSpc>
              </a:pP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© Tan,Steinbach, Kumar 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Introduction to Data Mining        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      4/13/2006               </a:t>
              </a:r>
              <a:fld id="{2C013780-EB0A-40F9-8164-6BDB82FFC924}" type="slidenum"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&lt;number&gt;</a:t>
              </a:fld>
              <a:r>
                <a:rPr b="0" lang="en-IN" sz="12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High dimensionality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Size of data 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Sparsity of attribute values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Noise and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Types of attributes and type of data sets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Differences in attribute scales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Properties of the data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you define a meaningful centroid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Characteristics of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Fuzzy K-means Applied to Sample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9" descr=""/>
          <p:cNvPicPr/>
          <p:nvPr/>
        </p:nvPicPr>
        <p:blipFill>
          <a:blip r:embed="rId1"/>
          <a:stretch/>
        </p:blipFill>
        <p:spPr>
          <a:xfrm>
            <a:off x="-966960" y="685800"/>
            <a:ext cx="10110600" cy="59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distribution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Shape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Differing sizes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Differing densities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Poor separation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Relationship of clusters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Types of clusters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Center-based, contiguity-based, density-based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Subspace clusters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Characteristics of Clusters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Order dependence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Non-determinism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Parameter selection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Scalability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Underlying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Optimization based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Characteristics of Clustering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36440" y="1050840"/>
            <a:ext cx="900720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We assume EM clustering using the Gaussian (normal) distribution.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is hierarchical, EM clustering is partitional.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Both MIN and EM clustering are complete.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has a graph-based (contiguity-based) notion of a cluster, while EM clustering has a prototype (or model-based) notion of a cluster.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will not be able to distinguish poorly separated clusters, but EM can manage this in many situations.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can find clusters of different shapes and sizes; EM clustering prefers globular clusters and can have trouble with clusters of different sizes.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has trouble with clusters of different densities, while EM can often handle this.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Neither MIN nor EM clustering finds subspace clusters.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MIN and EM-Clustering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320760" y="1143000"/>
            <a:ext cx="873252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can handle outliers, but noise can join clusters; EM clustering can tolerate noise, but can be strongly affected by outliers.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EM can only be applied to data for which a centroid is meaningful; MIN only requires a meaningful definition of proximity.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EM will have trouble as dimensionality increases and the number of its parameters (the number of entries in the covariance matrix) increases as the square of the number of dimensions; MIN can work well with a suitable definition of proximity.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EM is designed for Euclidean data, although versions of EM clustering have been developed for other types of data. MIN is shielded from the data type by the fact that it uses a similarity matrix.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879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MIN makes no distribution assumptions; the version of EM we are considering assumes Gaussian distributions.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MIN and EM-Clustering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 has an O(n) time complexity; MIN is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log(n)).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Because of random initialization, the clusters found by EM can vary from one run to another; MIN produces the same clusters unless there are ties in the similarity matrix.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Neither MIN nor EM automatically determine the number of clusters.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MIN does not have any user-specified parameters; EM has the number of clusters and possibly the weights of the clusters.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 clustering can be viewed as an optimization problem; MIN uses a graph model of the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Neither EM or MIN are order dependent.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MIN and EM-Clustering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Both are partitional.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is complete; DBSCAN is not.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has a prototype-based notion of a cluster; DB uses a density-based notion.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can find clusters that are not well-separated. DBSCAN will merge clusters that touch.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DBSCAN handles clusters of different shapes and sizes; K-means prefers globular clusters.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DBSCAN and K-means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DBSCAN can handle noise and outliers; K-means performs poorly in the presence of outliers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can only be applied to data for which a centroid is meaningful; DBSCAN requires a meaningful definition of density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DBSCAN works poorly on high-dimensional data; K-means works well for some types of high-dimensional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Both techniques were designed for Euclidean data, but extended to other types of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DBSCAN makes no distribution assumptions; K-means is really assuming spherical Gaussian distributions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DBSCAN and K-means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has an O(n) time complexity; DBSCAN is O(n^2)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Because of random initialization, the clusters found by K-means can vary from one run to another; DBSCAN always produces the same clusters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DBSCAN automatically determines the number of clusters; K-means does not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has only one parameter, DBSCAN has two.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96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K-means clustering can be viewed as an optimization problem and as a special case of EM clustering; DBSCAN is not based on a formal model.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56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380880" y="15228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Comparison of DBSCAN and K-means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>
              <a:lnSpc>
                <a:spcPts val="36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ahoma"/>
              </a:rPr>
              <a:t>An Example Application: Image Segmentation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Modified versions of fuzzy c-means have been used for image segmentation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Especially fMRI images (functional magnetic resonance images)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References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Gong, Maoguo, Yan Liang, Jiao Shi, Wenping Ma, and Jingjing Ma. "Fuzzy c-means clustering with local information and kernel metric for image segmentation." 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Image Processing, IEEE Transactions 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 22, no. 2 (2013): 573-584.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</a:pPr>
            <a:br/>
            <a:br/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From left to right: original images, fuzzy c-means, EM, BCFCM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Ahmed, Mohamed N., Sameh M. Yamany, Nevin Mohamed, Aly A. Farag, and Thomas Moriarty. "A modified fuzzy c-means algorithm for bias field estimation and segmentation of MRI data." 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Medical Imaging, IEEE Transactions 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 21, no. 3 (2002): 193-199.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2743200" y="3977640"/>
            <a:ext cx="3931560" cy="1096920"/>
            <a:chOff x="2743200" y="3977640"/>
            <a:chExt cx="3931560" cy="1096920"/>
          </a:xfrm>
        </p:grpSpPr>
        <p:pic>
          <p:nvPicPr>
            <p:cNvPr id="143" name="Picture 2" descr=""/>
            <p:cNvPicPr/>
            <p:nvPr/>
          </p:nvPicPr>
          <p:blipFill>
            <a:blip r:embed="rId1"/>
            <a:stretch/>
          </p:blipFill>
          <p:spPr>
            <a:xfrm>
              <a:off x="2743200" y="3977640"/>
              <a:ext cx="1919880" cy="109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4" name="Picture 3" descr=""/>
            <p:cNvPicPr/>
            <p:nvPr/>
          </p:nvPicPr>
          <p:blipFill>
            <a:blip r:embed="rId2"/>
            <a:stretch/>
          </p:blipFill>
          <p:spPr>
            <a:xfrm>
              <a:off x="4754880" y="3977640"/>
              <a:ext cx="1919880" cy="109692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24</TotalTime>
  <Application>LibreOffice/6.0.7.3$Linux_X86_64 LibreOffice_project/00m0$Build-3</Application>
  <Pages>3</Pages>
  <Words>2889</Words>
  <Paragraphs>519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1998-03-18T13:44:31Z</dcterms:created>
  <dc:creator>Computations</dc:creator>
  <dc:description/>
  <dc:language>en-IN</dc:language>
  <cp:lastModifiedBy/>
  <cp:lastPrinted>2016-02-05T19:44:38Z</cp:lastPrinted>
  <dcterms:modified xsi:type="dcterms:W3CDTF">2020-02-15T16:43:53Z</dcterms:modified>
  <cp:revision>612</cp:revision>
  <dc:subject/>
  <dc:title>Steven F. Ashby Center for Applied Scientific Computing  Month DD, 1997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87</vt:i4>
  </property>
</Properties>
</file>