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4" r:id="rId3"/>
    <p:sldId id="257" r:id="rId4"/>
    <p:sldId id="258" r:id="rId5"/>
    <p:sldId id="275" r:id="rId6"/>
    <p:sldId id="259" r:id="rId7"/>
    <p:sldId id="260" r:id="rId8"/>
    <p:sldId id="261" r:id="rId9"/>
    <p:sldId id="262" r:id="rId10"/>
    <p:sldId id="263" r:id="rId11"/>
    <p:sldId id="264" r:id="rId12"/>
    <p:sldId id="276" r:id="rId13"/>
    <p:sldId id="265" r:id="rId14"/>
    <p:sldId id="273" r:id="rId15"/>
    <p:sldId id="267" r:id="rId16"/>
    <p:sldId id="268" r:id="rId17"/>
    <p:sldId id="269" r:id="rId18"/>
    <p:sldId id="266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B08B-2B91-4EE9-887D-EE053632A312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7CE-FBC6-4D66-8197-766B7F09A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B08B-2B91-4EE9-887D-EE053632A312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7CE-FBC6-4D66-8197-766B7F09A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B08B-2B91-4EE9-887D-EE053632A312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7CE-FBC6-4D66-8197-766B7F09A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B08B-2B91-4EE9-887D-EE053632A312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7CE-FBC6-4D66-8197-766B7F09A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B08B-2B91-4EE9-887D-EE053632A312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7CE-FBC6-4D66-8197-766B7F09A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B08B-2B91-4EE9-887D-EE053632A312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7CE-FBC6-4D66-8197-766B7F09A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B08B-2B91-4EE9-887D-EE053632A312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7CE-FBC6-4D66-8197-766B7F09A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B08B-2B91-4EE9-887D-EE053632A312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7CE-FBC6-4D66-8197-766B7F09A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B08B-2B91-4EE9-887D-EE053632A312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7CE-FBC6-4D66-8197-766B7F09A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B08B-2B91-4EE9-887D-EE053632A312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7CE-FBC6-4D66-8197-766B7F09AA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B08B-2B91-4EE9-887D-EE053632A312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0F7CE-FBC6-4D66-8197-766B7F09AA1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A70F7CE-FBC6-4D66-8197-766B7F09AA1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E90B08B-2B91-4EE9-887D-EE053632A312}" type="datetimeFigureOut">
              <a:rPr lang="en-US" smtClean="0"/>
              <a:t>6/24/2017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Off-Path Hacking:</a:t>
            </a:r>
            <a:br>
              <a:rPr lang="en-US" dirty="0"/>
            </a:br>
            <a:r>
              <a:rPr lang="en-US" sz="4000" dirty="0"/>
              <a:t>The Illusion of Challenge-Response Authentication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</a:t>
            </a:r>
            <a:r>
              <a:rPr lang="en-US" dirty="0"/>
              <a:t>Yossi </a:t>
            </a:r>
            <a:r>
              <a:rPr lang="en-US" dirty="0" err="1"/>
              <a:t>Giladz</a:t>
            </a:r>
            <a:r>
              <a:rPr lang="en-US" dirty="0"/>
              <a:t>, Amir </a:t>
            </a:r>
            <a:r>
              <a:rPr lang="en-US" dirty="0" err="1"/>
              <a:t>Herzbergyz</a:t>
            </a:r>
            <a:r>
              <a:rPr lang="en-US" dirty="0"/>
              <a:t>, </a:t>
            </a:r>
            <a:r>
              <a:rPr lang="en-US" dirty="0" err="1"/>
              <a:t>Haya</a:t>
            </a:r>
            <a:r>
              <a:rPr lang="en-US" dirty="0"/>
              <a:t> Shulman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58" y="1"/>
            <a:ext cx="5980742" cy="6859760"/>
          </a:xfrm>
        </p:spPr>
      </p:pic>
    </p:spTree>
    <p:extLst>
      <p:ext uri="{BB962C8B-B14F-4D97-AF65-F5344CB8AC3E}">
        <p14:creationId xmlns:p14="http://schemas.microsoft.com/office/powerpoint/2010/main" val="25701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620000" cy="1066800"/>
          </a:xfrm>
        </p:spPr>
        <p:txBody>
          <a:bodyPr>
            <a:normAutofit/>
          </a:bodyPr>
          <a:lstStyle/>
          <a:p>
            <a:r>
              <a:rPr lang="en-US" sz="3600" b="1" dirty="0"/>
              <a:t>DNS CACHE POISONING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41020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sz="2000" b="1" dirty="0" smtClean="0"/>
              <a:t>Vulnerability </a:t>
            </a:r>
            <a:r>
              <a:rPr lang="en-US" sz="2000" b="1" dirty="0"/>
              <a:t>of Resolvers Behind </a:t>
            </a:r>
            <a:r>
              <a:rPr lang="en-US" sz="2000" b="1" dirty="0" smtClean="0"/>
              <a:t>NAT</a:t>
            </a:r>
          </a:p>
          <a:p>
            <a:pPr marL="0" indent="0">
              <a:buNone/>
            </a:pPr>
            <a:endParaRPr lang="en-US" sz="2000" b="1" dirty="0" smtClean="0"/>
          </a:p>
          <a:p>
            <a:r>
              <a:rPr lang="en-US" sz="2000" dirty="0"/>
              <a:t>PER-DESTINATION PORTS </a:t>
            </a:r>
            <a:r>
              <a:rPr lang="en-US" sz="2000" dirty="0" smtClean="0"/>
              <a:t>ALLOCATION</a:t>
            </a:r>
            <a:r>
              <a:rPr lang="en-US" sz="2000" dirty="0"/>
              <a:t> </a:t>
            </a:r>
            <a:r>
              <a:rPr lang="en-US" sz="2000" dirty="0" smtClean="0"/>
              <a:t>: For </a:t>
            </a:r>
            <a:r>
              <a:rPr lang="en-US" sz="2000" dirty="0"/>
              <a:t>a </a:t>
            </a:r>
            <a:r>
              <a:rPr lang="en-US" sz="2000" dirty="0" smtClean="0"/>
              <a:t>tuple defined </a:t>
            </a:r>
            <a:r>
              <a:rPr lang="en-US" sz="2000" dirty="0"/>
              <a:t>by &lt;</a:t>
            </a:r>
            <a:r>
              <a:rPr lang="en-US" sz="2000" dirty="0" err="1" smtClean="0"/>
              <a:t>src-IP:src-port,dst-IP:dst-port,protocol</a:t>
            </a:r>
            <a:r>
              <a:rPr lang="en-US" sz="2000" dirty="0" smtClean="0"/>
              <a:t>&gt;, a per-destination </a:t>
            </a:r>
            <a:r>
              <a:rPr lang="en-US" sz="2000" dirty="0"/>
              <a:t>NAT selects the first port at </a:t>
            </a:r>
            <a:r>
              <a:rPr lang="en-US" sz="2000" dirty="0" smtClean="0"/>
              <a:t>random, and </a:t>
            </a:r>
            <a:r>
              <a:rPr lang="en-US" sz="2000" dirty="0"/>
              <a:t>subsequent ports are increased </a:t>
            </a:r>
            <a:r>
              <a:rPr lang="en-US" sz="2000" dirty="0" smtClean="0"/>
              <a:t>sequentially</a:t>
            </a:r>
          </a:p>
          <a:p>
            <a:pPr marL="114300" indent="0">
              <a:buNone/>
            </a:pPr>
            <a:endParaRPr lang="en-US" sz="2000" dirty="0" smtClean="0"/>
          </a:p>
          <a:p>
            <a:r>
              <a:rPr lang="en-US" sz="2000" dirty="0"/>
              <a:t>PREDICT-THEN-POISON </a:t>
            </a:r>
            <a:r>
              <a:rPr lang="en-US" sz="2000" dirty="0" smtClean="0"/>
              <a:t>ATTACK</a:t>
            </a:r>
            <a:r>
              <a:rPr lang="en-US" sz="2000" dirty="0"/>
              <a:t> </a:t>
            </a:r>
            <a:r>
              <a:rPr lang="en-US" sz="2000" dirty="0" smtClean="0"/>
              <a:t>: </a:t>
            </a:r>
            <a:r>
              <a:rPr lang="en-US" sz="2000" dirty="0"/>
              <a:t>Off-path </a:t>
            </a:r>
            <a:r>
              <a:rPr lang="en-US" sz="2000" dirty="0" smtClean="0"/>
              <a:t>attacker, Oscar</a:t>
            </a:r>
            <a:r>
              <a:rPr lang="en-US" sz="2000" dirty="0"/>
              <a:t>, controls a zombie, i.e., non-privileged </a:t>
            </a:r>
            <a:r>
              <a:rPr lang="en-US" sz="2000" dirty="0" smtClean="0"/>
              <a:t>malware, that </a:t>
            </a:r>
            <a:r>
              <a:rPr lang="en-US" sz="2000" dirty="0"/>
              <a:t>runs on a client host in the LAN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>
              <a:buFont typeface="Courier New" pitchFamily="49" charset="0"/>
              <a:buChar char="o"/>
            </a:pPr>
            <a:r>
              <a:rPr lang="en-US" sz="2000" dirty="0"/>
              <a:t>The </a:t>
            </a:r>
            <a:r>
              <a:rPr lang="en-US" sz="2000" dirty="0" smtClean="0"/>
              <a:t>attack is </a:t>
            </a:r>
            <a:r>
              <a:rPr lang="en-US" sz="2000" dirty="0"/>
              <a:t>composed of two </a:t>
            </a:r>
            <a:r>
              <a:rPr lang="en-US" sz="2000" dirty="0" smtClean="0"/>
              <a:t>phases : </a:t>
            </a:r>
            <a:r>
              <a:rPr lang="en-US" sz="2000" dirty="0"/>
              <a:t>port prediction and poisoning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33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/>
              <a:t>Vulnerability of Resolvers Behind NAT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(1) The zombie sends a packet to create a mapping in the NAT table; we assume</a:t>
            </a:r>
          </a:p>
          <a:p>
            <a:pPr marL="0" indent="0">
              <a:buNone/>
            </a:pPr>
            <a:r>
              <a:rPr lang="en-US" sz="2000" dirty="0"/>
              <a:t>arbitrarily that port 6666 was selected.</a:t>
            </a:r>
          </a:p>
          <a:p>
            <a:pPr marL="0" indent="0">
              <a:buNone/>
            </a:pPr>
            <a:r>
              <a:rPr lang="en-US" sz="2000" dirty="0"/>
              <a:t>(2) Then, Oscar at address 6.6.6.6 sends 2</a:t>
            </a:r>
            <a:r>
              <a:rPr lang="en-US" sz="2000" baseline="30000" dirty="0"/>
              <a:t>16</a:t>
            </a:r>
            <a:r>
              <a:rPr lang="en-US" sz="2000" dirty="0"/>
              <a:t> packets with a spoofed source IP of 8.8.8.8 each to a different port of the NAT and each contains the destination port in its payload; </a:t>
            </a:r>
          </a:p>
          <a:p>
            <a:pPr marL="0" indent="0">
              <a:buNone/>
            </a:pPr>
            <a:r>
              <a:rPr lang="en-US" sz="2000" dirty="0"/>
              <a:t>only the packet to port 6666 arrives at the zombie.</a:t>
            </a:r>
          </a:p>
          <a:p>
            <a:pPr marL="0" indent="0">
              <a:buNone/>
            </a:pPr>
            <a:r>
              <a:rPr lang="en-US" sz="2000" dirty="0"/>
              <a:t>(3) The zombie increments this port by 1, in our example the result is 6667, and sends it to Oscar;</a:t>
            </a:r>
          </a:p>
          <a:p>
            <a:pPr marL="0" indent="0">
              <a:buNone/>
            </a:pPr>
            <a:r>
              <a:rPr lang="en-US" sz="2000" dirty="0"/>
              <a:t> this is the external port that will be allocated by the NAT to the subsequent DNS request of the resolver to the victim name server.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7971"/>
            <a:ext cx="7089546" cy="6781800"/>
          </a:xfrm>
        </p:spPr>
      </p:pic>
    </p:spTree>
    <p:extLst>
      <p:ext uri="{BB962C8B-B14F-4D97-AF65-F5344CB8AC3E}">
        <p14:creationId xmlns:p14="http://schemas.microsoft.com/office/powerpoint/2010/main" val="35003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Empirical Evaluation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b="1" dirty="0"/>
              <a:t>DNS poisoning </a:t>
            </a:r>
            <a:r>
              <a:rPr lang="en-US" sz="2000" b="1" dirty="0" smtClean="0"/>
              <a:t>results 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the </a:t>
            </a:r>
            <a:r>
              <a:rPr lang="en-US" sz="2000" dirty="0" smtClean="0"/>
              <a:t>viability attacks such as predict-and-poison </a:t>
            </a:r>
            <a:r>
              <a:rPr lang="en-US" sz="2000" dirty="0"/>
              <a:t>(and others) depends mainly </a:t>
            </a:r>
            <a:r>
              <a:rPr lang="en-US" sz="2000" dirty="0" smtClean="0"/>
              <a:t>on the </a:t>
            </a:r>
            <a:r>
              <a:rPr lang="en-US" sz="2000" dirty="0"/>
              <a:t>port allocation method at the NAT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tested the </a:t>
            </a:r>
            <a:r>
              <a:rPr lang="en-US" sz="2000" dirty="0" smtClean="0"/>
              <a:t>attacks </a:t>
            </a:r>
            <a:r>
              <a:rPr lang="en-US" sz="2000" dirty="0"/>
              <a:t>against eight </a:t>
            </a:r>
            <a:r>
              <a:rPr lang="en-US" sz="2000" dirty="0" smtClean="0"/>
              <a:t>popular NAT devices:</a:t>
            </a:r>
          </a:p>
          <a:p>
            <a:pPr marL="457200" indent="-342900">
              <a:buFont typeface="+mj-lt"/>
              <a:buAutoNum type="arabicPeriod"/>
            </a:pPr>
            <a:r>
              <a:rPr lang="en-US" sz="2000" dirty="0"/>
              <a:t>2</a:t>
            </a:r>
            <a:r>
              <a:rPr lang="en-US" sz="2000" dirty="0" smtClean="0"/>
              <a:t> </a:t>
            </a:r>
            <a:r>
              <a:rPr lang="en-US" sz="2000" dirty="0"/>
              <a:t>used sequential </a:t>
            </a:r>
            <a:r>
              <a:rPr lang="en-US" sz="2000" dirty="0" smtClean="0"/>
              <a:t>port allocation </a:t>
            </a:r>
            <a:r>
              <a:rPr lang="en-US" sz="2000" dirty="0"/>
              <a:t>(Linux </a:t>
            </a:r>
            <a:r>
              <a:rPr lang="en-US" sz="2000" dirty="0" err="1"/>
              <a:t>Netfilter</a:t>
            </a:r>
            <a:r>
              <a:rPr lang="en-US" sz="2000" dirty="0"/>
              <a:t> and Windows ICS), and </a:t>
            </a:r>
            <a:r>
              <a:rPr lang="en-US" sz="2000" dirty="0" smtClean="0"/>
              <a:t>hence were </a:t>
            </a:r>
            <a:r>
              <a:rPr lang="en-US" sz="2000" dirty="0"/>
              <a:t>vulnerable to the predict-then-poison </a:t>
            </a:r>
            <a:r>
              <a:rPr lang="en-US" sz="2000" dirty="0" smtClean="0"/>
              <a:t>attack</a:t>
            </a:r>
          </a:p>
          <a:p>
            <a:pPr marL="457200" indent="-342900">
              <a:buFont typeface="+mj-lt"/>
              <a:buAutoNum type="arabicPeriod"/>
            </a:pPr>
            <a:r>
              <a:rPr lang="en-US" sz="2000" dirty="0" smtClean="0"/>
              <a:t>Five NAT </a:t>
            </a:r>
            <a:r>
              <a:rPr lang="en-US" sz="2000" dirty="0"/>
              <a:t>devices (Fedora, Wingate, FreeBSD, Cisco IOS </a:t>
            </a:r>
            <a:r>
              <a:rPr lang="en-US" sz="2000" dirty="0" smtClean="0"/>
              <a:t>and Cisco </a:t>
            </a:r>
            <a:r>
              <a:rPr lang="en-US" sz="2000" dirty="0"/>
              <a:t>ASA) were vulnerable to the trap </a:t>
            </a:r>
            <a:r>
              <a:rPr lang="en-US" sz="2000" dirty="0" smtClean="0"/>
              <a:t>attacks</a:t>
            </a:r>
          </a:p>
          <a:p>
            <a:pPr marL="457200" indent="-342900">
              <a:buFont typeface="+mj-lt"/>
              <a:buAutoNum type="arabicPeriod"/>
            </a:pPr>
            <a:r>
              <a:rPr lang="en-US" sz="2000" dirty="0"/>
              <a:t>O</a:t>
            </a:r>
            <a:r>
              <a:rPr lang="en-US" sz="2000" dirty="0" smtClean="0"/>
              <a:t>nly </a:t>
            </a:r>
            <a:r>
              <a:rPr lang="en-US" sz="2000" dirty="0"/>
              <a:t>one (Checkpoint FW-1) was </a:t>
            </a:r>
            <a:r>
              <a:rPr lang="en-US" sz="2000" dirty="0" smtClean="0"/>
              <a:t>immune </a:t>
            </a:r>
            <a:r>
              <a:rPr lang="en-US" sz="2000" dirty="0"/>
              <a:t>to the attacks</a:t>
            </a:r>
            <a:endParaRPr lang="en-US" sz="2000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426"/>
            <a:ext cx="76200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TCP INJECTIONS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Off-path </a:t>
            </a:r>
            <a:r>
              <a:rPr lang="en-US" sz="2000" dirty="0"/>
              <a:t>TCP injection attacks operate in two phases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(1) </a:t>
            </a:r>
            <a:r>
              <a:rPr lang="en-US" sz="2000" u="sng" dirty="0"/>
              <a:t>Learn Connection </a:t>
            </a:r>
            <a:r>
              <a:rPr lang="en-US" sz="2000" u="sng" dirty="0" smtClean="0"/>
              <a:t>Four-Tuple </a:t>
            </a:r>
            <a:r>
              <a:rPr lang="en-US" sz="2000" dirty="0" smtClean="0"/>
              <a:t>: learn </a:t>
            </a:r>
            <a:r>
              <a:rPr lang="en-US" sz="2000" dirty="0"/>
              <a:t>the four parameters of a TCP </a:t>
            </a:r>
            <a:r>
              <a:rPr lang="en-US" sz="2000" dirty="0" smtClean="0"/>
              <a:t>connection between </a:t>
            </a:r>
            <a:r>
              <a:rPr lang="en-US" sz="2000" dirty="0"/>
              <a:t>a client and a server, that is, their respective </a:t>
            </a:r>
            <a:r>
              <a:rPr lang="en-US" sz="2000" dirty="0" smtClean="0"/>
              <a:t>IP addresses </a:t>
            </a:r>
            <a:r>
              <a:rPr lang="en-US" sz="2000" dirty="0"/>
              <a:t>and ports.</a:t>
            </a:r>
          </a:p>
          <a:p>
            <a:pPr marL="0" indent="0">
              <a:buNone/>
            </a:pPr>
            <a:r>
              <a:rPr lang="en-US" sz="2000" dirty="0"/>
              <a:t>(2) </a:t>
            </a:r>
            <a:r>
              <a:rPr lang="en-US" sz="2000" u="sng" dirty="0"/>
              <a:t>Learn Sequence </a:t>
            </a:r>
            <a:r>
              <a:rPr lang="en-US" sz="2000" u="sng" dirty="0" smtClean="0"/>
              <a:t>Number </a:t>
            </a:r>
            <a:r>
              <a:rPr lang="en-US" sz="2000" dirty="0" smtClean="0"/>
              <a:t>: learn </a:t>
            </a:r>
            <a:r>
              <a:rPr lang="en-US" sz="2000" dirty="0"/>
              <a:t>the </a:t>
            </a:r>
            <a:r>
              <a:rPr lang="en-US" sz="2000" dirty="0" smtClean="0"/>
              <a:t>current sequence </a:t>
            </a:r>
            <a:r>
              <a:rPr lang="en-US" sz="2000" dirty="0"/>
              <a:t>number, for packets sent from the server to </a:t>
            </a:r>
            <a:r>
              <a:rPr lang="en-US" sz="2000" dirty="0" smtClean="0"/>
              <a:t>the client </a:t>
            </a:r>
            <a:r>
              <a:rPr lang="en-US" sz="2000" dirty="0"/>
              <a:t>or vise versa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/>
              <a:t>Learn Connection </a:t>
            </a:r>
            <a:r>
              <a:rPr lang="en-US" sz="2000" b="1" dirty="0" smtClean="0"/>
              <a:t>Four-Tuple</a:t>
            </a:r>
          </a:p>
          <a:p>
            <a:r>
              <a:rPr lang="en-US" sz="2000" dirty="0"/>
              <a:t>a puppet </a:t>
            </a:r>
            <a:r>
              <a:rPr lang="en-US" sz="2000" dirty="0" smtClean="0"/>
              <a:t>running </a:t>
            </a:r>
            <a:r>
              <a:rPr lang="en-US" sz="2000" dirty="0"/>
              <a:t>on the client machine </a:t>
            </a:r>
            <a:r>
              <a:rPr lang="en-US" sz="2000" dirty="0" smtClean="0"/>
              <a:t>opens </a:t>
            </a:r>
            <a:r>
              <a:rPr lang="en-US" sz="2000" dirty="0"/>
              <a:t>a connection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Since Oscar opens the </a:t>
            </a:r>
            <a:r>
              <a:rPr lang="en-US" sz="2000" dirty="0" smtClean="0"/>
              <a:t>connection </a:t>
            </a:r>
            <a:r>
              <a:rPr lang="en-US" sz="2000" dirty="0"/>
              <a:t>the server’s IP address and port are known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To detect client port, Oscar observes p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and p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the client ports </a:t>
            </a:r>
            <a:r>
              <a:rPr lang="en-US" sz="2000" dirty="0"/>
              <a:t>used in the connection to </a:t>
            </a:r>
            <a:r>
              <a:rPr lang="en-US" sz="2000" dirty="0" smtClean="0"/>
              <a:t>his sites.</a:t>
            </a:r>
          </a:p>
          <a:p>
            <a:r>
              <a:rPr lang="en-US" sz="2000" dirty="0"/>
              <a:t>If 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/>
              <a:t>+2, then he learns that the connection </a:t>
            </a:r>
            <a:r>
              <a:rPr lang="en-US" sz="2000" dirty="0" smtClean="0"/>
              <a:t>to the </a:t>
            </a:r>
            <a:r>
              <a:rPr lang="en-US" sz="2000" dirty="0"/>
              <a:t>server is via </a:t>
            </a:r>
            <a:r>
              <a:rPr lang="en-US" sz="2000" dirty="0" smtClean="0"/>
              <a:t>port 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42440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TCP INJECTIONS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7620000" cy="51054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Learn Sequence Number</a:t>
                </a:r>
              </a:p>
              <a:p>
                <a:pPr>
                  <a:buAutoNum type="arabicParenBoth"/>
                </a:pPr>
                <a:r>
                  <a:rPr lang="en-US" sz="2000" dirty="0" smtClean="0"/>
                  <a:t>Inject step</a:t>
                </a:r>
              </a:p>
              <a:p>
                <a:r>
                  <a:rPr lang="en-US" sz="2000" i="1" dirty="0" err="1"/>
                  <a:t>wnd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browser’s </a:t>
                </a:r>
                <a:r>
                  <a:rPr lang="en-US" sz="2000" dirty="0" smtClean="0"/>
                  <a:t>receive buffer for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connection</a:t>
                </a:r>
              </a:p>
              <a:p>
                <a:r>
                  <a:rPr lang="en-US" sz="2000" dirty="0" smtClean="0"/>
                  <a:t>|</a:t>
                </a:r>
                <a:r>
                  <a:rPr lang="en-US" sz="2000" i="1" dirty="0" err="1" smtClean="0"/>
                  <a:t>wnd</a:t>
                </a:r>
                <a:r>
                  <a:rPr lang="en-US" sz="2000" dirty="0" smtClean="0"/>
                  <a:t>| </a:t>
                </a:r>
                <a:r>
                  <a:rPr lang="en-US" sz="2000" dirty="0"/>
                  <a:t>: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buffer size</a:t>
                </a:r>
              </a:p>
              <a:p>
                <a:r>
                  <a:rPr lang="en-US" sz="2000" dirty="0"/>
                  <a:t>to inject the data, Oscar sends to the </a:t>
                </a:r>
                <a:r>
                  <a:rPr lang="en-US" sz="2000" dirty="0" smtClean="0"/>
                  <a:t>browser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32</m:t>
                            </m:r>
                          </m:sup>
                        </m:sSup>
                      </m:num>
                      <m:den>
                        <m:r>
                          <a:rPr lang="en-US" sz="2000" b="0" i="0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wnd</m:t>
                        </m:r>
                        <m:r>
                          <a:rPr lang="en-US" sz="2000" b="0" i="0" smtClean="0">
                            <a:latin typeface="Cambria Math"/>
                          </a:rPr>
                          <m:t>|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packets</a:t>
                </a:r>
                <a:r>
                  <a:rPr lang="en-US" sz="2000" dirty="0"/>
                  <a:t>, spoofed to appear to be from the </a:t>
                </a:r>
                <a:r>
                  <a:rPr lang="en-US" sz="2000" dirty="0" smtClean="0"/>
                  <a:t>server.</a:t>
                </a:r>
              </a:p>
              <a:p>
                <a:r>
                  <a:rPr lang="en-US" sz="2000" dirty="0"/>
                  <a:t>The </a:t>
                </a:r>
                <a:r>
                  <a:rPr lang="en-US" sz="2000" dirty="0" err="1" smtClean="0"/>
                  <a:t>i</a:t>
                </a:r>
                <a:r>
                  <a:rPr lang="en-US" sz="2000" baseline="30000" dirty="0" err="1" smtClean="0"/>
                  <a:t>th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packet </a:t>
                </a:r>
                <a:r>
                  <a:rPr lang="en-US" sz="2000" dirty="0" smtClean="0"/>
                  <a:t>has server </a:t>
                </a:r>
                <a:r>
                  <a:rPr lang="en-US" sz="2000" dirty="0"/>
                  <a:t>sequence number i </a:t>
                </a:r>
                <a:r>
                  <a:rPr lang="en-US" sz="2000" dirty="0" smtClean="0"/>
                  <a:t>* |</a:t>
                </a:r>
                <a:r>
                  <a:rPr lang="en-US" sz="2000" i="1" dirty="0" err="1" smtClean="0"/>
                  <a:t>wnd</a:t>
                </a:r>
                <a:r>
                  <a:rPr lang="en-US" sz="2000" dirty="0" smtClean="0"/>
                  <a:t>|</a:t>
                </a:r>
              </a:p>
              <a:p>
                <a:r>
                  <a:rPr lang="en-US" sz="2000" dirty="0"/>
                  <a:t>since the </a:t>
                </a:r>
                <a:r>
                  <a:rPr lang="en-US" sz="2000" dirty="0" smtClean="0"/>
                  <a:t>sequence number </a:t>
                </a:r>
                <a:r>
                  <a:rPr lang="en-US" sz="2000" dirty="0"/>
                  <a:t>field is 32-bits long, exactly one of these </a:t>
                </a:r>
                <a:r>
                  <a:rPr lang="en-US" sz="2000" dirty="0" smtClean="0"/>
                  <a:t>packets has </a:t>
                </a:r>
                <a:r>
                  <a:rPr lang="en-US" sz="2000" dirty="0"/>
                  <a:t>a ‘valid’ sequence </a:t>
                </a:r>
                <a:r>
                  <a:rPr lang="en-US" sz="2000" dirty="0" smtClean="0"/>
                  <a:t>number.</a:t>
                </a:r>
              </a:p>
              <a:p>
                <a:r>
                  <a:rPr lang="en-US" sz="2000" dirty="0"/>
                  <a:t>Each of Oscar’s packets contains as </a:t>
                </a:r>
                <a:r>
                  <a:rPr lang="en-US" sz="2000" dirty="0" smtClean="0"/>
                  <a:t>payload page(i</a:t>
                </a:r>
                <a:r>
                  <a:rPr lang="en-US" sz="2000" dirty="0"/>
                  <a:t>) which is a simple web-page defined as follows:</a:t>
                </a:r>
              </a:p>
              <a:p>
                <a:pPr marL="0" indent="0">
                  <a:buNone/>
                </a:pPr>
                <a:r>
                  <a:rPr lang="en-US" sz="2000" dirty="0"/>
                  <a:t>&lt;HTML&gt;&lt;BODY&gt;</a:t>
                </a:r>
              </a:p>
              <a:p>
                <a:pPr marL="0" indent="0">
                  <a:buNone/>
                </a:pPr>
                <a:r>
                  <a:rPr lang="en-US" sz="2000" dirty="0"/>
                  <a:t>&lt;</a:t>
                </a:r>
                <a:r>
                  <a:rPr lang="en-US" sz="2000" dirty="0" err="1"/>
                  <a:t>iframe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src</a:t>
                </a:r>
                <a:r>
                  <a:rPr lang="en-US" sz="2000" dirty="0"/>
                  <a:t> = "oscar.com/i.html" /&gt;</a:t>
                </a:r>
              </a:p>
              <a:p>
                <a:pPr marL="0" indent="0">
                  <a:buNone/>
                </a:pPr>
                <a:r>
                  <a:rPr lang="en-US" sz="2000" dirty="0"/>
                  <a:t>&lt;/BODY&gt;&lt;/HTML&gt;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7620000" cy="5105400"/>
              </a:xfrm>
              <a:blipFill rotWithShape="1">
                <a:blip r:embed="rId2"/>
                <a:stretch>
                  <a:fillRect l="-800" t="-597" r="-880" b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3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TCP INJECTIONS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(2) </a:t>
            </a:r>
            <a:r>
              <a:rPr lang="en-US" sz="2000" dirty="0"/>
              <a:t>Observe </a:t>
            </a:r>
            <a:r>
              <a:rPr lang="en-US" sz="2000" dirty="0" smtClean="0"/>
              <a:t>step</a:t>
            </a:r>
          </a:p>
          <a:p>
            <a:r>
              <a:rPr lang="en-US" sz="2000" dirty="0"/>
              <a:t>the puppet </a:t>
            </a:r>
            <a:r>
              <a:rPr lang="en-US" sz="2000" dirty="0" smtClean="0"/>
              <a:t>makes prevalent </a:t>
            </a:r>
            <a:r>
              <a:rPr lang="en-US" sz="2000" dirty="0"/>
              <a:t>requests to the server, until it reaches the </a:t>
            </a:r>
            <a:r>
              <a:rPr lang="en-US" sz="2000" dirty="0" smtClean="0"/>
              <a:t>data injected </a:t>
            </a:r>
            <a:r>
              <a:rPr lang="en-US" sz="2000" dirty="0"/>
              <a:t>by Oscar in the previous </a:t>
            </a:r>
            <a:r>
              <a:rPr lang="en-US" sz="2000" dirty="0" smtClean="0"/>
              <a:t>step.</a:t>
            </a:r>
          </a:p>
          <a:p>
            <a:r>
              <a:rPr lang="en-US" sz="2000" dirty="0"/>
              <a:t>Each </a:t>
            </a:r>
            <a:r>
              <a:rPr lang="en-US" sz="2000" dirty="0" smtClean="0"/>
              <a:t>server response that </a:t>
            </a:r>
            <a:r>
              <a:rPr lang="en-US" sz="2000" dirty="0"/>
              <a:t>arrives at the client shifts </a:t>
            </a:r>
            <a:r>
              <a:rPr lang="en-US" sz="2000" i="1" dirty="0" err="1"/>
              <a:t>wnd</a:t>
            </a:r>
            <a:r>
              <a:rPr lang="en-US" sz="2000" dirty="0"/>
              <a:t> </a:t>
            </a:r>
            <a:r>
              <a:rPr lang="en-US" sz="2000" dirty="0" smtClean="0"/>
              <a:t>forward</a:t>
            </a:r>
          </a:p>
          <a:p>
            <a:r>
              <a:rPr lang="en-US" sz="2000" dirty="0"/>
              <a:t>after several such responses arrive, there is no gap </a:t>
            </a:r>
            <a:r>
              <a:rPr lang="en-US" sz="2000" dirty="0" smtClean="0"/>
              <a:t>of </a:t>
            </a:r>
            <a:r>
              <a:rPr lang="en-US" sz="2000" dirty="0" err="1" smtClean="0"/>
              <a:t>unreceived</a:t>
            </a:r>
            <a:r>
              <a:rPr lang="en-US" sz="2000" dirty="0" smtClean="0"/>
              <a:t> </a:t>
            </a:r>
            <a:r>
              <a:rPr lang="en-US" sz="2000" dirty="0"/>
              <a:t>bytes between the injected data and </a:t>
            </a:r>
            <a:r>
              <a:rPr lang="en-US" sz="2000" dirty="0" smtClean="0"/>
              <a:t>the beginning </a:t>
            </a:r>
            <a:r>
              <a:rPr lang="en-US" sz="2000" dirty="0"/>
              <a:t>of </a:t>
            </a:r>
            <a:r>
              <a:rPr lang="en-US" sz="2000" i="1" dirty="0" err="1"/>
              <a:t>wnd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browser reads the </a:t>
            </a:r>
            <a:r>
              <a:rPr lang="en-US" sz="2000" dirty="0" smtClean="0"/>
              <a:t>injected response, assuming </a:t>
            </a:r>
            <a:r>
              <a:rPr lang="en-US" sz="2000" dirty="0"/>
              <a:t>that it corresponds to the request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When the browser renders page(i), it tries to retrieve </a:t>
            </a:r>
            <a:r>
              <a:rPr lang="en-US" sz="2000" dirty="0" smtClean="0"/>
              <a:t>i.html from </a:t>
            </a:r>
            <a:r>
              <a:rPr lang="en-US" sz="2000" dirty="0"/>
              <a:t>Oscar’s web-site </a:t>
            </a:r>
            <a:r>
              <a:rPr lang="en-US" sz="2000" dirty="0" smtClean="0"/>
              <a:t>providing </a:t>
            </a:r>
            <a:r>
              <a:rPr lang="en-US" sz="2000" dirty="0"/>
              <a:t>to </a:t>
            </a:r>
            <a:r>
              <a:rPr lang="en-US" sz="2000" dirty="0" smtClean="0"/>
              <a:t>Oscar the </a:t>
            </a:r>
            <a:r>
              <a:rPr lang="en-US" sz="2000" dirty="0"/>
              <a:t>value of i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</a:t>
            </a:r>
            <a:r>
              <a:rPr lang="en-US" sz="2000" dirty="0" smtClean="0"/>
              <a:t>value of </a:t>
            </a:r>
            <a:r>
              <a:rPr lang="en-US" sz="2000" dirty="0"/>
              <a:t>i allows Oscar to compute the next server </a:t>
            </a:r>
            <a:r>
              <a:rPr lang="en-US" sz="2000" dirty="0" smtClean="0"/>
              <a:t>sequence number </a:t>
            </a:r>
            <a:r>
              <a:rPr lang="en-US" sz="2000" dirty="0"/>
              <a:t>that the client expects.</a:t>
            </a:r>
          </a:p>
        </p:txBody>
      </p:sp>
    </p:spTree>
    <p:extLst>
      <p:ext uri="{BB962C8B-B14F-4D97-AF65-F5344CB8AC3E}">
        <p14:creationId xmlns:p14="http://schemas.microsoft.com/office/powerpoint/2010/main" val="179769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6930516" cy="6858000"/>
          </a:xfrm>
        </p:spPr>
      </p:pic>
    </p:spTree>
    <p:extLst>
      <p:ext uri="{BB962C8B-B14F-4D97-AF65-F5344CB8AC3E}">
        <p14:creationId xmlns:p14="http://schemas.microsoft.com/office/powerpoint/2010/main" val="37932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EXPLOITING INJECTION AND POISONING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Exploiting DNS poisoning is straightforward</a:t>
            </a:r>
            <a:r>
              <a:rPr lang="en-US" sz="20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allows </a:t>
            </a:r>
            <a:r>
              <a:rPr lang="en-US" sz="2000" dirty="0" smtClean="0"/>
              <a:t>circumvention of </a:t>
            </a:r>
            <a:r>
              <a:rPr lang="en-US" sz="2000" dirty="0"/>
              <a:t>security </a:t>
            </a:r>
            <a:r>
              <a:rPr lang="en-US" sz="2000" dirty="0" smtClean="0"/>
              <a:t>mechanisms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Exploiting TCP injections is more </a:t>
            </a:r>
            <a:r>
              <a:rPr lang="en-US" sz="2000" dirty="0" smtClean="0"/>
              <a:t>challenging</a:t>
            </a:r>
          </a:p>
          <a:p>
            <a:pPr>
              <a:buFont typeface="+mj-lt"/>
              <a:buAutoNum type="arabicPeriod"/>
            </a:pPr>
            <a:r>
              <a:rPr lang="pt-BR" sz="2000" dirty="0"/>
              <a:t>TCP is a transport </a:t>
            </a:r>
            <a:r>
              <a:rPr lang="pt-BR" sz="2000" dirty="0" smtClean="0"/>
              <a:t>protocol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does not involve </a:t>
            </a:r>
            <a:r>
              <a:rPr lang="en-US" sz="2000" dirty="0" smtClean="0"/>
              <a:t>caching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to </a:t>
            </a:r>
            <a:r>
              <a:rPr lang="en-US" sz="2000" dirty="0" smtClean="0"/>
              <a:t>cause long-term </a:t>
            </a:r>
            <a:r>
              <a:rPr lang="en-US" sz="2000" dirty="0"/>
              <a:t>impact similar to DNS poisoning, attackers </a:t>
            </a:r>
            <a:r>
              <a:rPr lang="en-US" sz="2000" dirty="0" smtClean="0"/>
              <a:t>can exploit </a:t>
            </a:r>
            <a:r>
              <a:rPr lang="en-US" sz="2000" dirty="0"/>
              <a:t>caching of objects by web caches</a:t>
            </a:r>
            <a:endParaRPr lang="pt-BR" sz="20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42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OBJECTIVE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This paper discusses</a:t>
            </a:r>
          </a:p>
          <a:p>
            <a:r>
              <a:rPr lang="en-US" dirty="0" smtClean="0"/>
              <a:t> the vulnerabilities in the network</a:t>
            </a:r>
          </a:p>
          <a:p>
            <a:r>
              <a:rPr lang="en-US" dirty="0" smtClean="0"/>
              <a:t> the method used during off-path hacking</a:t>
            </a:r>
          </a:p>
          <a:p>
            <a:r>
              <a:rPr lang="en-US" dirty="0" smtClean="0"/>
              <a:t> the need for </a:t>
            </a:r>
            <a:r>
              <a:rPr lang="en-US" dirty="0"/>
              <a:t>adoption of cryptographic </a:t>
            </a:r>
            <a:r>
              <a:rPr lang="en-US" dirty="0" smtClean="0"/>
              <a:t>mechanisms.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19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CONCLUSIONS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Challenge-response </a:t>
            </a:r>
            <a:r>
              <a:rPr lang="en-US" sz="2000" dirty="0"/>
              <a:t>mechanisms against </a:t>
            </a:r>
            <a:r>
              <a:rPr lang="en-US" sz="2000" dirty="0" smtClean="0"/>
              <a:t>off-path </a:t>
            </a:r>
            <a:r>
              <a:rPr lang="en-US" sz="2000" dirty="0" smtClean="0"/>
              <a:t>attackers </a:t>
            </a:r>
            <a:r>
              <a:rPr lang="en-US" sz="2000" dirty="0"/>
              <a:t>can often be circumvented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Techniques </a:t>
            </a:r>
            <a:r>
              <a:rPr lang="en-US" sz="2000" dirty="0"/>
              <a:t>discussed in this article allow off-path </a:t>
            </a:r>
            <a:r>
              <a:rPr lang="en-US" sz="2000" dirty="0" smtClean="0"/>
              <a:t>attackers to </a:t>
            </a:r>
            <a:r>
              <a:rPr lang="en-US" sz="2000" dirty="0"/>
              <a:t>circumvent the main challenge-response defenses: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000" dirty="0" smtClean="0"/>
              <a:t>source </a:t>
            </a:r>
            <a:r>
              <a:rPr lang="en-US" sz="2000" dirty="0"/>
              <a:t>port </a:t>
            </a:r>
            <a:r>
              <a:rPr lang="en-US" sz="2000" dirty="0" err="1"/>
              <a:t>randomisation</a:t>
            </a:r>
            <a:r>
              <a:rPr lang="en-US" sz="2000" dirty="0"/>
              <a:t> 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000" dirty="0"/>
              <a:t>initial sequence </a:t>
            </a:r>
            <a:r>
              <a:rPr lang="en-US" sz="2000" dirty="0" smtClean="0"/>
              <a:t>number </a:t>
            </a:r>
            <a:r>
              <a:rPr lang="en-US" sz="2000" dirty="0" err="1" smtClean="0"/>
              <a:t>randomisation</a:t>
            </a:r>
            <a:r>
              <a:rPr lang="en-US" sz="2000" dirty="0"/>
              <a:t>.</a:t>
            </a:r>
            <a:endParaRPr lang="en-US" sz="2000" dirty="0" smtClean="0"/>
          </a:p>
          <a:p>
            <a:r>
              <a:rPr lang="en-US" sz="2000" dirty="0" smtClean="0"/>
              <a:t>Defenses </a:t>
            </a:r>
            <a:r>
              <a:rPr lang="en-US" sz="2000" dirty="0"/>
              <a:t>should be designed </a:t>
            </a:r>
            <a:r>
              <a:rPr lang="en-US" sz="2000" dirty="0" smtClean="0"/>
              <a:t>and </a:t>
            </a:r>
            <a:r>
              <a:rPr lang="en-US" sz="2000" dirty="0" err="1" smtClean="0"/>
              <a:t>analysed</a:t>
            </a:r>
            <a:r>
              <a:rPr lang="en-US" sz="2000" dirty="0" smtClean="0"/>
              <a:t> carefully</a:t>
            </a:r>
          </a:p>
          <a:p>
            <a:r>
              <a:rPr lang="en-US" sz="2000" dirty="0" smtClean="0"/>
              <a:t>Deployment </a:t>
            </a:r>
            <a:r>
              <a:rPr lang="en-US" sz="2000" dirty="0"/>
              <a:t>of cryptographic </a:t>
            </a:r>
            <a:r>
              <a:rPr lang="en-US" sz="2000" dirty="0" smtClean="0"/>
              <a:t>defenses to prevent these attacks.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35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THANK  YOU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1"/>
            <a:ext cx="3810000" cy="1295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000" dirty="0"/>
              <a:t>Man-in-the-Middle (</a:t>
            </a:r>
            <a:r>
              <a:rPr lang="en-US" sz="2000" dirty="0" err="1"/>
              <a:t>MitM</a:t>
            </a:r>
            <a:r>
              <a:rPr lang="en-US" sz="2000" dirty="0"/>
              <a:t>) </a:t>
            </a:r>
            <a:r>
              <a:rPr lang="en-US" sz="2000" dirty="0" smtClean="0"/>
              <a:t>attackers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located </a:t>
            </a:r>
            <a:r>
              <a:rPr lang="en-US" sz="2000" dirty="0"/>
              <a:t>on the path of the </a:t>
            </a:r>
            <a:r>
              <a:rPr lang="en-US" sz="2000" dirty="0" smtClean="0"/>
              <a:t>communicating parties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intercept, modify, block and </a:t>
            </a:r>
            <a:r>
              <a:rPr lang="en-US" sz="2000" dirty="0" smtClean="0"/>
              <a:t>inject spoofed packets</a:t>
            </a:r>
          </a:p>
          <a:p>
            <a:r>
              <a:rPr lang="en-US" sz="2000" dirty="0" smtClean="0"/>
              <a:t>Under </a:t>
            </a:r>
            <a:r>
              <a:rPr lang="en-US" sz="2000" dirty="0" err="1" smtClean="0"/>
              <a:t>utilisation</a:t>
            </a:r>
            <a:r>
              <a:rPr lang="en-US" sz="2000" dirty="0" smtClean="0"/>
              <a:t> of cryptography : 2 false beliefs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in reality, attackers can rarely </a:t>
            </a:r>
            <a:r>
              <a:rPr lang="en-US" sz="2000" dirty="0" smtClean="0"/>
              <a:t>obtain </a:t>
            </a:r>
            <a:r>
              <a:rPr lang="en-US" sz="2000" dirty="0" err="1" smtClean="0"/>
              <a:t>MitM</a:t>
            </a:r>
            <a:r>
              <a:rPr lang="en-US" sz="2000" dirty="0" smtClean="0"/>
              <a:t> capabilities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non-cryptographic, </a:t>
            </a:r>
            <a:r>
              <a:rPr lang="en-US" sz="2000" dirty="0" smtClean="0"/>
              <a:t>Internet protocols </a:t>
            </a:r>
            <a:r>
              <a:rPr lang="en-US" sz="2000" dirty="0"/>
              <a:t>already provide sufficient protection </a:t>
            </a:r>
            <a:r>
              <a:rPr lang="en-US" sz="2000" dirty="0" smtClean="0"/>
              <a:t>against typical</a:t>
            </a:r>
            <a:r>
              <a:rPr lang="en-US" sz="2000" dirty="0"/>
              <a:t>, common attackers, and in particular, against </a:t>
            </a:r>
            <a:r>
              <a:rPr lang="en-US" sz="2000" dirty="0" err="1" smtClean="0"/>
              <a:t>offpath</a:t>
            </a:r>
            <a:r>
              <a:rPr lang="en-US" sz="2000" dirty="0" smtClean="0"/>
              <a:t> attackers</a:t>
            </a:r>
            <a:r>
              <a:rPr lang="en-US" sz="2000" dirty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398290"/>
            <a:ext cx="6400800" cy="243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Circumvention </a:t>
            </a:r>
            <a:r>
              <a:rPr lang="en-US" sz="2000" dirty="0"/>
              <a:t>of challenge-response </a:t>
            </a:r>
            <a:r>
              <a:rPr lang="en-US" sz="2000" dirty="0" smtClean="0"/>
              <a:t>defenses : distinguish between </a:t>
            </a:r>
            <a:r>
              <a:rPr lang="en-US" sz="2000" dirty="0"/>
              <a:t>(spoofed) packets from an off-path attacker </a:t>
            </a:r>
            <a:r>
              <a:rPr lang="en-US" sz="2000" dirty="0" smtClean="0"/>
              <a:t>and (legitimate</a:t>
            </a:r>
            <a:r>
              <a:rPr lang="en-US" sz="2000" dirty="0"/>
              <a:t>) packets from legitimate communication </a:t>
            </a:r>
            <a:r>
              <a:rPr lang="en-US" sz="2000" dirty="0" smtClean="0"/>
              <a:t>endpoint.</a:t>
            </a:r>
          </a:p>
          <a:p>
            <a:r>
              <a:rPr lang="en-US" sz="2000" dirty="0" smtClean="0"/>
              <a:t>To </a:t>
            </a:r>
            <a:r>
              <a:rPr lang="en-US" sz="2000" dirty="0"/>
              <a:t>authenticate a response from a server, </a:t>
            </a:r>
            <a:r>
              <a:rPr lang="en-US" sz="2000" dirty="0" smtClean="0"/>
              <a:t>a client </a:t>
            </a:r>
            <a:r>
              <a:rPr lang="en-US" sz="2000" dirty="0"/>
              <a:t>sends a random challenge with the request, which </a:t>
            </a:r>
            <a:r>
              <a:rPr lang="en-US" sz="2000" dirty="0" smtClean="0"/>
              <a:t>is echoed </a:t>
            </a:r>
            <a:r>
              <a:rPr lang="en-US" sz="2000" dirty="0"/>
              <a:t>in the </a:t>
            </a:r>
            <a:r>
              <a:rPr lang="en-US" sz="2000" dirty="0" smtClean="0"/>
              <a:t>response.</a:t>
            </a:r>
          </a:p>
          <a:p>
            <a:r>
              <a:rPr lang="en-US" sz="2000" dirty="0" smtClean="0"/>
              <a:t>Oscar(off-path </a:t>
            </a:r>
            <a:r>
              <a:rPr lang="en-US" sz="2000" dirty="0" smtClean="0"/>
              <a:t>attacker) </a:t>
            </a:r>
            <a:r>
              <a:rPr lang="en-US" sz="2000" dirty="0"/>
              <a:t>cannot eavesdrop on </a:t>
            </a:r>
            <a:r>
              <a:rPr lang="en-US" sz="2000" dirty="0" smtClean="0"/>
              <a:t>packets</a:t>
            </a:r>
          </a:p>
          <a:p>
            <a:pPr marL="1143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167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Reason for 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000" dirty="0"/>
              <a:t>DNS uses a random 16-bit TXID (transaction identifier) field.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TCP’s main defense is the random 32-bit ISN (initial sequence number) and 16-bit source port</a:t>
            </a:r>
            <a:r>
              <a:rPr lang="en-US" sz="2000" dirty="0" smtClean="0"/>
              <a:t>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Challenge-response defenses may fail in several ways:</a:t>
            </a:r>
          </a:p>
          <a:p>
            <a:pPr>
              <a:buFont typeface="+mj-lt"/>
              <a:buAutoNum type="arabicPeriod"/>
            </a:pPr>
            <a:r>
              <a:rPr lang="en-US" sz="2000" u="sng" dirty="0"/>
              <a:t>Insufficient entropy</a:t>
            </a:r>
            <a:r>
              <a:rPr lang="en-US" sz="2000" dirty="0"/>
              <a:t>: challenges may be insufficiently-long or non-uniform.</a:t>
            </a:r>
          </a:p>
          <a:p>
            <a:pPr>
              <a:buFont typeface="+mj-lt"/>
              <a:buAutoNum type="arabicPeriod"/>
            </a:pPr>
            <a:r>
              <a:rPr lang="en-US" sz="2000" u="sng" dirty="0"/>
              <a:t>Piggybacking</a:t>
            </a:r>
            <a:r>
              <a:rPr lang="en-US" sz="2000" dirty="0"/>
              <a:t>: attacker may ‘piggyback’ fake content, onto valid responses, exploiting IP fragmentation.</a:t>
            </a:r>
          </a:p>
          <a:p>
            <a:pPr>
              <a:buFont typeface="+mj-lt"/>
              <a:buAutoNum type="arabicPeriod"/>
            </a:pPr>
            <a:r>
              <a:rPr lang="en-US" sz="2000" u="sng" dirty="0"/>
              <a:t>Side-channels</a:t>
            </a:r>
            <a:r>
              <a:rPr lang="en-US" sz="2000" dirty="0"/>
              <a:t>: attacker may reduce the entropy of the challenge, by exploiting </a:t>
            </a:r>
          </a:p>
          <a:p>
            <a:pPr marL="114300" indent="0">
              <a:buNone/>
            </a:pPr>
            <a:r>
              <a:rPr lang="en-US" sz="2000" dirty="0"/>
              <a:t>the fact that challenges mostly or wholly reuse existing protocol fields.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565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History of Off-Path Attacks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Off-path attacks </a:t>
            </a:r>
            <a:r>
              <a:rPr lang="en-US" sz="2000" dirty="0"/>
              <a:t>- TCP injection and DNS </a:t>
            </a:r>
            <a:r>
              <a:rPr lang="en-US" sz="2000" dirty="0" smtClean="0"/>
              <a:t>poisoning</a:t>
            </a:r>
          </a:p>
          <a:p>
            <a:r>
              <a:rPr lang="en-US" sz="2000" dirty="0" smtClean="0"/>
              <a:t>1985 - TCP injection </a:t>
            </a:r>
            <a:r>
              <a:rPr lang="en-US" sz="2000" dirty="0"/>
              <a:t>attack based on the use of predictable </a:t>
            </a:r>
            <a:r>
              <a:rPr lang="en-US" sz="2000" dirty="0" smtClean="0"/>
              <a:t>sequence numbers.</a:t>
            </a:r>
          </a:p>
          <a:p>
            <a:r>
              <a:rPr lang="en-US" sz="2000" dirty="0" smtClean="0"/>
              <a:t>1989 – </a:t>
            </a:r>
            <a:r>
              <a:rPr lang="en-US" sz="2000" dirty="0" err="1" smtClean="0"/>
              <a:t>Bellovin</a:t>
            </a:r>
            <a:r>
              <a:rPr lang="en-US" sz="2000" dirty="0" smtClean="0"/>
              <a:t> presented </a:t>
            </a:r>
            <a:r>
              <a:rPr lang="en-US" sz="2000" dirty="0"/>
              <a:t>vulnerabilities of (some) TCP </a:t>
            </a:r>
            <a:r>
              <a:rPr lang="en-US" sz="2000" dirty="0" smtClean="0"/>
              <a:t>implementations to </a:t>
            </a:r>
            <a:r>
              <a:rPr lang="en-US" sz="2000" dirty="0"/>
              <a:t>off-path attacks, and discussed potential exploits </a:t>
            </a:r>
            <a:r>
              <a:rPr lang="en-US" sz="2000" dirty="0" smtClean="0"/>
              <a:t>and defenses.</a:t>
            </a:r>
          </a:p>
          <a:p>
            <a:r>
              <a:rPr lang="en-US" sz="2000" dirty="0" smtClean="0"/>
              <a:t>1995 – notorious TCP </a:t>
            </a:r>
            <a:r>
              <a:rPr lang="en-US" sz="2000" dirty="0"/>
              <a:t>injection attack by </a:t>
            </a:r>
            <a:r>
              <a:rPr lang="en-US" sz="2000" dirty="0" err="1" smtClean="0"/>
              <a:t>Mitnick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37947"/>
            <a:ext cx="8229600" cy="232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History of Off-Path Attacks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2001 – </a:t>
            </a:r>
            <a:r>
              <a:rPr lang="en-US" sz="2000" dirty="0" err="1"/>
              <a:t>Zalewski</a:t>
            </a:r>
            <a:r>
              <a:rPr lang="en-US" sz="2000" dirty="0"/>
              <a:t> showed that most implementations are still ‘sufficiently predictable’, allowing off-path attacks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2003 </a:t>
            </a:r>
            <a:r>
              <a:rPr lang="en-US" sz="2000" dirty="0" smtClean="0"/>
              <a:t>- </a:t>
            </a:r>
            <a:r>
              <a:rPr lang="en-US" sz="2000" dirty="0" err="1" smtClean="0"/>
              <a:t>Zalewski</a:t>
            </a:r>
            <a:r>
              <a:rPr lang="en-US" sz="2000" dirty="0" smtClean="0"/>
              <a:t> </a:t>
            </a:r>
            <a:r>
              <a:rPr lang="en-US" sz="2000" dirty="0"/>
              <a:t>also commented that ‘</a:t>
            </a:r>
            <a:r>
              <a:rPr lang="en-US" sz="2000" dirty="0" smtClean="0"/>
              <a:t>piggybacking’ on </a:t>
            </a:r>
            <a:r>
              <a:rPr lang="en-US" sz="2000" dirty="0"/>
              <a:t>fragmented TCP traffic may allow injection </a:t>
            </a:r>
            <a:r>
              <a:rPr lang="en-US" sz="2000" dirty="0" smtClean="0"/>
              <a:t>attacks.</a:t>
            </a:r>
          </a:p>
          <a:p>
            <a:r>
              <a:rPr lang="en-US" sz="2000" dirty="0" smtClean="0"/>
              <a:t>2004 – </a:t>
            </a:r>
            <a:r>
              <a:rPr lang="en-US" sz="2000" dirty="0" err="1" smtClean="0"/>
              <a:t>Waston</a:t>
            </a:r>
            <a:r>
              <a:rPr lang="en-US" sz="2000" dirty="0" smtClean="0"/>
              <a:t> presented simple TCP injection attack using RST packet.</a:t>
            </a:r>
          </a:p>
          <a:p>
            <a:r>
              <a:rPr lang="en-US" sz="2000" dirty="0" smtClean="0"/>
              <a:t>2007 –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a TCP injection </a:t>
            </a:r>
            <a:r>
              <a:rPr lang="en-US" sz="2000" dirty="0"/>
              <a:t>attack presented by the pseudonym </a:t>
            </a:r>
            <a:r>
              <a:rPr lang="en-US" sz="2000" dirty="0" smtClean="0"/>
              <a:t>author </a:t>
            </a:r>
            <a:r>
              <a:rPr lang="en-US" sz="2000" i="1" dirty="0" err="1" smtClean="0"/>
              <a:t>klm</a:t>
            </a:r>
            <a:endParaRPr lang="en-US" sz="2000" i="1" dirty="0" smtClean="0"/>
          </a:p>
          <a:p>
            <a:pPr>
              <a:buFont typeface="+mj-lt"/>
              <a:buAutoNum type="arabicPeriod"/>
            </a:pPr>
            <a:r>
              <a:rPr lang="en-US" sz="2000" dirty="0"/>
              <a:t>a DNS </a:t>
            </a:r>
            <a:r>
              <a:rPr lang="en-US" sz="2000" dirty="0" smtClean="0"/>
              <a:t>poisoning attack </a:t>
            </a:r>
            <a:r>
              <a:rPr lang="en-US" sz="2000" dirty="0"/>
              <a:t>exploiting poor random-number </a:t>
            </a:r>
            <a:r>
              <a:rPr lang="en-US" sz="2000" dirty="0" smtClean="0"/>
              <a:t>generators</a:t>
            </a:r>
          </a:p>
          <a:p>
            <a:r>
              <a:rPr lang="en-US" sz="2000" dirty="0" smtClean="0"/>
              <a:t>2008 - </a:t>
            </a:r>
            <a:r>
              <a:rPr lang="en-US" sz="2000" dirty="0" err="1"/>
              <a:t>Kaminsky</a:t>
            </a:r>
            <a:r>
              <a:rPr lang="en-US" sz="2000" dirty="0"/>
              <a:t> presented an even more significant </a:t>
            </a:r>
            <a:r>
              <a:rPr lang="en-US" sz="2000" dirty="0" smtClean="0"/>
              <a:t>DNS poisoning </a:t>
            </a:r>
            <a:r>
              <a:rPr lang="en-US" sz="2000" dirty="0"/>
              <a:t>attack</a:t>
            </a:r>
            <a:endParaRPr lang="en-US" sz="20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86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Malicious Agents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Present in </a:t>
            </a:r>
            <a:r>
              <a:rPr lang="en-US" sz="2000" dirty="0"/>
              <a:t>the </a:t>
            </a:r>
            <a:r>
              <a:rPr lang="en-US" sz="2000" dirty="0" smtClean="0"/>
              <a:t>victim’s network </a:t>
            </a:r>
            <a:r>
              <a:rPr lang="en-US" sz="2000" dirty="0"/>
              <a:t>or </a:t>
            </a:r>
            <a:r>
              <a:rPr lang="en-US" sz="2000" dirty="0" smtClean="0"/>
              <a:t>host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 </a:t>
            </a:r>
            <a:r>
              <a:rPr lang="en-US" sz="2000" i="1" dirty="0"/>
              <a:t>zombie</a:t>
            </a:r>
            <a:r>
              <a:rPr lang="en-US" sz="2000" dirty="0"/>
              <a:t> is a machine controlled by the adversary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 </a:t>
            </a:r>
            <a:r>
              <a:rPr lang="en-US" sz="2000" dirty="0" err="1"/>
              <a:t>e.g</a:t>
            </a:r>
            <a:r>
              <a:rPr lang="en-US" sz="2000" dirty="0" err="1" smtClean="0"/>
              <a:t>.,compromised</a:t>
            </a:r>
            <a:r>
              <a:rPr lang="en-US" sz="2000" dirty="0" smtClean="0"/>
              <a:t> </a:t>
            </a:r>
            <a:r>
              <a:rPr lang="en-US" sz="2000" dirty="0"/>
              <a:t>by malware, in the victim’s network</a:t>
            </a:r>
            <a:r>
              <a:rPr lang="en-US" sz="2000" dirty="0" smtClean="0"/>
              <a:t>.</a:t>
            </a:r>
          </a:p>
          <a:p>
            <a:pPr>
              <a:buAutoNum type="arabicPeriod" startAt="2"/>
            </a:pPr>
            <a:r>
              <a:rPr lang="en-US" sz="2000" dirty="0" smtClean="0"/>
              <a:t>A </a:t>
            </a:r>
            <a:r>
              <a:rPr lang="en-US" sz="2000" i="1" dirty="0"/>
              <a:t>puppet</a:t>
            </a:r>
            <a:r>
              <a:rPr lang="en-US" sz="2000" dirty="0"/>
              <a:t> is weaker agent: a restricted malicious </a:t>
            </a:r>
            <a:r>
              <a:rPr lang="en-US" sz="2000" dirty="0" smtClean="0"/>
              <a:t>script or </a:t>
            </a:r>
            <a:r>
              <a:rPr lang="en-US" sz="2000" dirty="0"/>
              <a:t>applet running in web-browser sandbox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 </a:t>
            </a:r>
            <a:r>
              <a:rPr lang="en-US" sz="2000" dirty="0" smtClean="0"/>
              <a:t>client in </a:t>
            </a:r>
            <a:r>
              <a:rPr lang="en-US" sz="2000" dirty="0"/>
              <a:t>the victim network ‘surfs’ to the attacker’s </a:t>
            </a:r>
            <a:r>
              <a:rPr lang="en-US" sz="2000" dirty="0" smtClean="0"/>
              <a:t>web-site, enabling </a:t>
            </a:r>
            <a:r>
              <a:rPr lang="en-US" sz="2000" dirty="0"/>
              <a:t>the adversary to run such a script.</a:t>
            </a:r>
          </a:p>
        </p:txBody>
      </p:sp>
    </p:spTree>
    <p:extLst>
      <p:ext uri="{BB962C8B-B14F-4D97-AF65-F5344CB8AC3E}">
        <p14:creationId xmlns:p14="http://schemas.microsoft.com/office/powerpoint/2010/main" val="18347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/>
              <a:t>DNS CACHE POISONING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562600"/>
          </a:xfrm>
        </p:spPr>
        <p:txBody>
          <a:bodyPr>
            <a:noAutofit/>
          </a:bodyPr>
          <a:lstStyle/>
          <a:p>
            <a:r>
              <a:rPr lang="en-US" sz="1900" dirty="0"/>
              <a:t>The resolvers send the challenges, e.g., in </a:t>
            </a:r>
            <a:r>
              <a:rPr lang="en-US" sz="1900" dirty="0" smtClean="0"/>
              <a:t>form of </a:t>
            </a:r>
            <a:r>
              <a:rPr lang="en-US" sz="1900" dirty="0"/>
              <a:t>a random 16-bit TXID field within the request, </a:t>
            </a:r>
            <a:r>
              <a:rPr lang="en-US" sz="1900" dirty="0" smtClean="0"/>
              <a:t>and validate </a:t>
            </a:r>
            <a:r>
              <a:rPr lang="en-US" sz="1900" dirty="0"/>
              <a:t>that the same values appear in responses</a:t>
            </a:r>
            <a:r>
              <a:rPr lang="en-US" sz="19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900" b="1" dirty="0" err="1"/>
              <a:t>Kaminsky’s</a:t>
            </a:r>
            <a:r>
              <a:rPr lang="en-US" sz="1900" b="1" dirty="0"/>
              <a:t> DNS Cache </a:t>
            </a:r>
            <a:r>
              <a:rPr lang="en-US" sz="1900" b="1" dirty="0" smtClean="0"/>
              <a:t>Poisoning</a:t>
            </a:r>
          </a:p>
          <a:p>
            <a:r>
              <a:rPr lang="en-US" sz="1900" dirty="0"/>
              <a:t>a random TXID and </a:t>
            </a:r>
            <a:r>
              <a:rPr lang="en-US" sz="1900" dirty="0" smtClean="0"/>
              <a:t>(fixed</a:t>
            </a:r>
            <a:r>
              <a:rPr lang="en-US" sz="1900" dirty="0"/>
              <a:t>) source port, which at that time was </a:t>
            </a:r>
            <a:r>
              <a:rPr lang="en-US" sz="1900" dirty="0" smtClean="0"/>
              <a:t>53</a:t>
            </a:r>
          </a:p>
          <a:p>
            <a:pPr marL="0" indent="0">
              <a:buNone/>
            </a:pPr>
            <a:r>
              <a:rPr lang="en-US" sz="1900" dirty="0"/>
              <a:t>(1) the attacker triggers a DNS request for a </a:t>
            </a:r>
            <a:r>
              <a:rPr lang="en-US" sz="1900" dirty="0" smtClean="0"/>
              <a:t>random sub-domain </a:t>
            </a:r>
            <a:r>
              <a:rPr lang="en-US" sz="1900" dirty="0"/>
              <a:t>of the victim domain $1.foo.com.</a:t>
            </a:r>
          </a:p>
          <a:p>
            <a:pPr marL="0" indent="0">
              <a:buNone/>
            </a:pPr>
            <a:r>
              <a:rPr lang="en-US" sz="1900" dirty="0"/>
              <a:t>(2) DNS resolver receives the request and forwards </a:t>
            </a:r>
            <a:r>
              <a:rPr lang="en-US" sz="1900" dirty="0" smtClean="0"/>
              <a:t>it to </a:t>
            </a:r>
            <a:r>
              <a:rPr lang="en-US" sz="1900" dirty="0"/>
              <a:t>the target name server.</a:t>
            </a:r>
          </a:p>
          <a:p>
            <a:pPr marL="0" indent="0">
              <a:buNone/>
            </a:pPr>
            <a:r>
              <a:rPr lang="en-US" sz="1900" dirty="0"/>
              <a:t>(3) the </a:t>
            </a:r>
            <a:r>
              <a:rPr lang="en-US" sz="1900" dirty="0" smtClean="0"/>
              <a:t>attacker </a:t>
            </a:r>
            <a:r>
              <a:rPr lang="en-US" sz="1900" dirty="0"/>
              <a:t>sends </a:t>
            </a:r>
            <a:r>
              <a:rPr lang="en-US" sz="1900" dirty="0" smtClean="0"/>
              <a:t>2</a:t>
            </a:r>
            <a:r>
              <a:rPr lang="en-US" sz="1900" baseline="30000" dirty="0" smtClean="0"/>
              <a:t>16</a:t>
            </a:r>
            <a:r>
              <a:rPr lang="en-US" sz="1900" dirty="0" smtClean="0"/>
              <a:t> </a:t>
            </a:r>
            <a:r>
              <a:rPr lang="en-US" sz="1900" dirty="0"/>
              <a:t>responses with </a:t>
            </a:r>
            <a:r>
              <a:rPr lang="en-US" sz="1900" dirty="0" smtClean="0"/>
              <a:t>spoofed source IP(name server); </a:t>
            </a:r>
            <a:r>
              <a:rPr lang="en-US" sz="1900" dirty="0"/>
              <a:t>each response is a </a:t>
            </a:r>
            <a:r>
              <a:rPr lang="en-US" sz="1900" dirty="0" smtClean="0"/>
              <a:t>referral mapping </a:t>
            </a:r>
            <a:r>
              <a:rPr lang="en-US" sz="1900" dirty="0"/>
              <a:t>of the name server ns.foo.com to 6.6.6.6, </a:t>
            </a:r>
            <a:r>
              <a:rPr lang="en-US" sz="1900" dirty="0" smtClean="0"/>
              <a:t>an IP </a:t>
            </a:r>
            <a:r>
              <a:rPr lang="en-US" sz="1900" dirty="0"/>
              <a:t>address controlled by the attacker.</a:t>
            </a:r>
          </a:p>
          <a:p>
            <a:pPr marL="0" indent="0">
              <a:buNone/>
            </a:pPr>
            <a:r>
              <a:rPr lang="en-US" sz="1900" dirty="0"/>
              <a:t>(4) the response containing the correct TXID is </a:t>
            </a:r>
            <a:r>
              <a:rPr lang="en-US" sz="1900" dirty="0" smtClean="0"/>
              <a:t>accepted, cached </a:t>
            </a:r>
            <a:r>
              <a:rPr lang="en-US" sz="1900" dirty="0"/>
              <a:t>and returned to the client.</a:t>
            </a:r>
          </a:p>
          <a:p>
            <a:pPr marL="0" indent="0">
              <a:buNone/>
            </a:pPr>
            <a:r>
              <a:rPr lang="en-US" sz="1900" dirty="0"/>
              <a:t>(5) authentic DNS response is ignored, since there </a:t>
            </a:r>
            <a:r>
              <a:rPr lang="en-US" sz="1900" dirty="0" smtClean="0"/>
              <a:t>is no </a:t>
            </a:r>
            <a:r>
              <a:rPr lang="en-US" sz="1900" dirty="0"/>
              <a:t>matching pending </a:t>
            </a:r>
            <a:r>
              <a:rPr lang="en-US" sz="1900" dirty="0" smtClean="0"/>
              <a:t>request. </a:t>
            </a:r>
          </a:p>
          <a:p>
            <a:pPr marL="0" indent="0">
              <a:buNone/>
            </a:pPr>
            <a:r>
              <a:rPr lang="en-US" sz="1900" dirty="0" smtClean="0"/>
              <a:t>If </a:t>
            </a:r>
            <a:r>
              <a:rPr lang="en-US" sz="1900" dirty="0"/>
              <a:t>the attack fails, i.e., an authentic response from </a:t>
            </a:r>
            <a:r>
              <a:rPr lang="en-US" sz="1900" dirty="0" smtClean="0"/>
              <a:t>the real </a:t>
            </a:r>
            <a:r>
              <a:rPr lang="en-US" sz="1900" dirty="0"/>
              <a:t>name server arrived before the correct response </a:t>
            </a:r>
            <a:r>
              <a:rPr lang="en-US" sz="1900" dirty="0" smtClean="0"/>
              <a:t>from the </a:t>
            </a:r>
            <a:r>
              <a:rPr lang="en-US" sz="1900" dirty="0"/>
              <a:t>attacker, the attack is repeated with a new </a:t>
            </a:r>
            <a:r>
              <a:rPr lang="en-US" sz="1900" dirty="0" smtClean="0"/>
              <a:t>random subdomain </a:t>
            </a:r>
            <a:r>
              <a:rPr lang="en-US" sz="1900" dirty="0"/>
              <a:t>$2.foo.com.</a:t>
            </a:r>
          </a:p>
        </p:txBody>
      </p:sp>
    </p:spTree>
    <p:extLst>
      <p:ext uri="{BB962C8B-B14F-4D97-AF65-F5344CB8AC3E}">
        <p14:creationId xmlns:p14="http://schemas.microsoft.com/office/powerpoint/2010/main" val="14846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892</TotalTime>
  <Words>1435</Words>
  <Application>Microsoft Office PowerPoint</Application>
  <PresentationFormat>On-screen Show (4:3)</PresentationFormat>
  <Paragraphs>122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Adjacency</vt:lpstr>
      <vt:lpstr>Off-Path Hacking: The Illusion of Challenge-Response Authentication</vt:lpstr>
      <vt:lpstr>OBJECTIVE</vt:lpstr>
      <vt:lpstr>INTRODUCTION</vt:lpstr>
      <vt:lpstr>INTRODUCTION</vt:lpstr>
      <vt:lpstr>Reason for vulnerability</vt:lpstr>
      <vt:lpstr>History of Off-Path Attacks</vt:lpstr>
      <vt:lpstr>History of Off-Path Attacks</vt:lpstr>
      <vt:lpstr>Malicious Agents</vt:lpstr>
      <vt:lpstr>DNS CACHE POISONING</vt:lpstr>
      <vt:lpstr>PowerPoint Presentation</vt:lpstr>
      <vt:lpstr>DNS CACHE POISONING</vt:lpstr>
      <vt:lpstr>Vulnerability of Resolvers Behind NAT </vt:lpstr>
      <vt:lpstr>PowerPoint Presentation</vt:lpstr>
      <vt:lpstr>Empirical Evaluation</vt:lpstr>
      <vt:lpstr>TCP INJECTIONS</vt:lpstr>
      <vt:lpstr>TCP INJECTIONS</vt:lpstr>
      <vt:lpstr>TCP INJECTIONS</vt:lpstr>
      <vt:lpstr>PowerPoint Presentation</vt:lpstr>
      <vt:lpstr>EXPLOITING INJECTION AND POISONING</vt:lpstr>
      <vt:lpstr>CONCLUSIONS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Off-Path Hacking: The Illusion of Challenge-Response Authentication</dc:title>
  <dc:creator>Sanjana</dc:creator>
  <cp:lastModifiedBy>Sanjana</cp:lastModifiedBy>
  <cp:revision>31</cp:revision>
  <dcterms:created xsi:type="dcterms:W3CDTF">2017-06-15T01:18:00Z</dcterms:created>
  <dcterms:modified xsi:type="dcterms:W3CDTF">2017-06-24T13:48:41Z</dcterms:modified>
</cp:coreProperties>
</file>