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A62C-5D7E-4AE2-AA1D-58791519D520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2E6F-47D0-4ADA-819F-25543491E1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of TCP SYN Flood </a:t>
            </a:r>
            <a:r>
              <a:rPr lang="en-US" dirty="0" err="1"/>
              <a:t>DDoS</a:t>
            </a:r>
            <a:r>
              <a:rPr lang="en-US" dirty="0"/>
              <a:t> Attack Detection</a:t>
            </a:r>
            <a:br>
              <a:rPr lang="en-US" dirty="0"/>
            </a:br>
            <a:r>
              <a:rPr lang="en-US" dirty="0"/>
              <a:t>Using Artificial Immune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105400"/>
            <a:ext cx="3581400" cy="1219200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Gautam</a:t>
            </a:r>
            <a:r>
              <a:rPr lang="en-US" dirty="0" smtClean="0"/>
              <a:t> Reddy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Information Security has three main important aspects </a:t>
            </a:r>
            <a:r>
              <a:rPr lang="en-US" sz="2400" dirty="0" smtClean="0"/>
              <a:t>that are </a:t>
            </a:r>
            <a:r>
              <a:rPr lang="en-US" sz="2400" dirty="0"/>
              <a:t>confidentiality, integrity, and availability. However, </a:t>
            </a:r>
            <a:r>
              <a:rPr lang="en-US" sz="2400" dirty="0" smtClean="0"/>
              <a:t>there is </a:t>
            </a:r>
            <a:r>
              <a:rPr lang="en-US" sz="2400" dirty="0"/>
              <a:t>much threat that can interfere it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Distributed Denial </a:t>
            </a:r>
            <a:r>
              <a:rPr lang="en-US" sz="2400" dirty="0" smtClean="0"/>
              <a:t>of Service </a:t>
            </a:r>
            <a:r>
              <a:rPr lang="en-US" sz="2400" dirty="0"/>
              <a:t>(</a:t>
            </a:r>
            <a:r>
              <a:rPr lang="en-US" sz="2400" dirty="0" err="1"/>
              <a:t>DDoS</a:t>
            </a:r>
            <a:r>
              <a:rPr lang="en-US" sz="2400" dirty="0"/>
              <a:t>) is one of the causal factors that can break </a:t>
            </a:r>
            <a:r>
              <a:rPr lang="en-US" sz="2400" dirty="0" smtClean="0"/>
              <a:t>the availability </a:t>
            </a:r>
            <a:r>
              <a:rPr lang="en-US" sz="2400" dirty="0"/>
              <a:t>aspect. </a:t>
            </a:r>
            <a:endParaRPr lang="en-US" sz="2400" dirty="0" smtClean="0"/>
          </a:p>
          <a:p>
            <a:r>
              <a:rPr lang="en-US" sz="2400" dirty="0" err="1" smtClean="0"/>
              <a:t>DDoS</a:t>
            </a:r>
            <a:r>
              <a:rPr lang="en-US" sz="2400" dirty="0" smtClean="0"/>
              <a:t> </a:t>
            </a:r>
            <a:r>
              <a:rPr lang="en-US" sz="2400" dirty="0"/>
              <a:t>makes the server unavailable for </a:t>
            </a:r>
            <a:r>
              <a:rPr lang="en-US" sz="2400" dirty="0" smtClean="0"/>
              <a:t>the user </a:t>
            </a:r>
            <a:r>
              <a:rPr lang="en-US" sz="2400" dirty="0"/>
              <a:t>by making a huge traffic until the server cannot </a:t>
            </a:r>
            <a:r>
              <a:rPr lang="en-US" sz="2400" dirty="0" smtClean="0"/>
              <a:t>handle another </a:t>
            </a:r>
            <a:r>
              <a:rPr lang="en-US" sz="2400" dirty="0"/>
              <a:t>connection </a:t>
            </a:r>
            <a:r>
              <a:rPr lang="en-US" sz="2400" dirty="0" smtClean="0"/>
              <a:t>request.</a:t>
            </a:r>
          </a:p>
          <a:p>
            <a:r>
              <a:rPr lang="en-US" sz="2400" dirty="0"/>
              <a:t>The artificial immune system is a computational </a:t>
            </a:r>
            <a:r>
              <a:rPr lang="en-US" sz="2400" dirty="0" smtClean="0"/>
              <a:t>system inspired </a:t>
            </a:r>
            <a:r>
              <a:rPr lang="en-US" sz="2400" dirty="0"/>
              <a:t>by human immunology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</a:t>
            </a:r>
            <a:r>
              <a:rPr lang="en-US" sz="2400" dirty="0" smtClean="0"/>
              <a:t>artificial immune </a:t>
            </a:r>
            <a:r>
              <a:rPr lang="en-US" sz="2400" dirty="0"/>
              <a:t>system, there are many algorithms based on </a:t>
            </a:r>
            <a:r>
              <a:rPr lang="en-US" sz="2400" dirty="0" smtClean="0"/>
              <a:t>human immune </a:t>
            </a:r>
            <a:r>
              <a:rPr lang="en-US" sz="2400" dirty="0"/>
              <a:t>functions, principles, and models, which are </a:t>
            </a:r>
            <a:r>
              <a:rPr lang="en-US" sz="2400" dirty="0" smtClean="0"/>
              <a:t>applied to problem-solving.</a:t>
            </a:r>
          </a:p>
          <a:p>
            <a:r>
              <a:rPr lang="en-US" sz="2400" dirty="0" err="1"/>
              <a:t>Dendritic</a:t>
            </a:r>
            <a:r>
              <a:rPr lang="en-US" sz="2400" dirty="0"/>
              <a:t> Cell Algorithm is one of </a:t>
            </a:r>
            <a:r>
              <a:rPr lang="en-US" sz="2400" dirty="0" smtClean="0"/>
              <a:t>an artificial </a:t>
            </a:r>
            <a:r>
              <a:rPr lang="en-US" sz="2400" dirty="0"/>
              <a:t>immune system based on danger theory. It </a:t>
            </a:r>
            <a:r>
              <a:rPr lang="en-US" sz="2400" dirty="0" smtClean="0"/>
              <a:t>proposes the </a:t>
            </a:r>
            <a:r>
              <a:rPr lang="en-US" sz="2400" dirty="0"/>
              <a:t>detection of the immune system by the presence of </a:t>
            </a:r>
            <a:r>
              <a:rPr lang="en-US" sz="2400" b="1" dirty="0" smtClean="0"/>
              <a:t>danger signals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Danger signal is released by tissues as a result </a:t>
            </a:r>
            <a:r>
              <a:rPr lang="en-US" sz="2400" dirty="0" smtClean="0"/>
              <a:t>of necrotic </a:t>
            </a:r>
            <a:r>
              <a:rPr lang="en-US" sz="2400" dirty="0"/>
              <a:t>cell death (cellular damage caused by </a:t>
            </a:r>
            <a:r>
              <a:rPr lang="en-US" sz="2400" dirty="0" smtClean="0"/>
              <a:t>pathogenic infection </a:t>
            </a:r>
            <a:r>
              <a:rPr lang="en-US" sz="2400" dirty="0"/>
              <a:t>or exposure to extreme condition) within host </a:t>
            </a:r>
            <a:r>
              <a:rPr lang="en-US" sz="2400" dirty="0" smtClean="0"/>
              <a:t>tissue.</a:t>
            </a:r>
          </a:p>
          <a:p>
            <a:r>
              <a:rPr lang="en-US" sz="2400" b="1" dirty="0"/>
              <a:t>The DCA is also designed </a:t>
            </a:r>
            <a:r>
              <a:rPr lang="en-US" sz="2400" b="1" dirty="0" smtClean="0"/>
              <a:t>to solve </a:t>
            </a:r>
            <a:r>
              <a:rPr lang="en-US" sz="2400" b="1" dirty="0"/>
              <a:t>the problem in network intrusion detection.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/>
              <a:t>normal TCP three-way-handshake</a:t>
            </a:r>
            <a:r>
              <a:rPr lang="en-US" sz="2400" dirty="0" smtClean="0"/>
              <a:t>, </a:t>
            </a:r>
            <a:r>
              <a:rPr lang="en-US" sz="2400" dirty="0"/>
              <a:t>the connection </a:t>
            </a:r>
            <a:r>
              <a:rPr lang="en-US" sz="2400" dirty="0" smtClean="0"/>
              <a:t>starts with </a:t>
            </a:r>
            <a:r>
              <a:rPr lang="en-US" sz="2400" dirty="0"/>
              <a:t>the SYN packet sent by the client to the server. </a:t>
            </a:r>
            <a:endParaRPr lang="en-US" sz="2400" dirty="0" smtClean="0"/>
          </a:p>
          <a:p>
            <a:r>
              <a:rPr lang="en-US" sz="2400" dirty="0" smtClean="0"/>
              <a:t>After received </a:t>
            </a:r>
            <a:r>
              <a:rPr lang="en-US" sz="2400" dirty="0"/>
              <a:t>the SYN packet, the server reply with </a:t>
            </a:r>
            <a:r>
              <a:rPr lang="en-US" sz="2400" dirty="0" smtClean="0"/>
              <a:t>SYN/ACK packet </a:t>
            </a:r>
            <a:r>
              <a:rPr lang="en-US" sz="2400" dirty="0"/>
              <a:t>to the client. </a:t>
            </a:r>
            <a:endParaRPr lang="en-US" sz="2400" dirty="0" smtClean="0"/>
          </a:p>
          <a:p>
            <a:r>
              <a:rPr lang="en-US" sz="2400" dirty="0" smtClean="0"/>
              <a:t>Last</a:t>
            </a:r>
            <a:r>
              <a:rPr lang="en-US" sz="2400" dirty="0"/>
              <a:t>, the client should reply with </a:t>
            </a:r>
            <a:r>
              <a:rPr lang="en-US" sz="2400" dirty="0" smtClean="0"/>
              <a:t>SYN packet </a:t>
            </a:r>
            <a:r>
              <a:rPr lang="en-US" sz="2400" dirty="0"/>
              <a:t>to the server. </a:t>
            </a:r>
            <a:r>
              <a:rPr lang="en-US" sz="2400" dirty="0" smtClean="0"/>
              <a:t>After </a:t>
            </a:r>
            <a:r>
              <a:rPr lang="en-US" sz="2400" dirty="0"/>
              <a:t>all of these process, the </a:t>
            </a:r>
            <a:r>
              <a:rPr lang="en-US" sz="2400" b="1" dirty="0" smtClean="0"/>
              <a:t>connection is </a:t>
            </a:r>
            <a:r>
              <a:rPr lang="en-US" sz="2400" b="1" dirty="0"/>
              <a:t>established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One of the shortcomings of TCP connection is </a:t>
            </a:r>
            <a:r>
              <a:rPr lang="en-US" sz="2400" dirty="0" smtClean="0"/>
              <a:t>the limitation </a:t>
            </a:r>
            <a:r>
              <a:rPr lang="en-US" sz="2400" dirty="0"/>
              <a:t>in maintaining </a:t>
            </a:r>
            <a:r>
              <a:rPr lang="en-US" sz="2400" b="1" dirty="0"/>
              <a:t>half-open connections </a:t>
            </a:r>
            <a:r>
              <a:rPr lang="en-US" sz="2400" dirty="0"/>
              <a:t>in TCP. </a:t>
            </a:r>
            <a:endParaRPr lang="en-US" sz="2400" dirty="0" smtClean="0"/>
          </a:p>
          <a:p>
            <a:r>
              <a:rPr lang="en-US" sz="2400" dirty="0" smtClean="0"/>
              <a:t>The half-open </a:t>
            </a:r>
            <a:r>
              <a:rPr lang="en-US" sz="2400" dirty="0"/>
              <a:t>connection is the state when the server is waiting </a:t>
            </a:r>
            <a:r>
              <a:rPr lang="en-US" sz="2400" dirty="0" smtClean="0"/>
              <a:t>for the </a:t>
            </a:r>
            <a:r>
              <a:rPr lang="en-US" sz="2400" dirty="0"/>
              <a:t>acknowledgment from the client in three-way handshake.</a:t>
            </a:r>
            <a:endParaRPr lang="en-US" sz="2400" dirty="0" smtClean="0"/>
          </a:p>
          <a:p>
            <a:r>
              <a:rPr lang="en-US" sz="2400" dirty="0"/>
              <a:t>Because of this shortcoming, the attacker can abuse </a:t>
            </a:r>
            <a:r>
              <a:rPr lang="en-US" sz="2400" dirty="0" smtClean="0"/>
              <a:t>the limitation </a:t>
            </a:r>
            <a:r>
              <a:rPr lang="en-US" sz="2400" dirty="0"/>
              <a:t>to conduct </a:t>
            </a:r>
            <a:r>
              <a:rPr lang="en-US" sz="2400" b="1" dirty="0"/>
              <a:t>TCP SYN flood attack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attacker generates TCP SYN request packets with </a:t>
            </a:r>
            <a:r>
              <a:rPr lang="en-US" sz="2400" dirty="0" smtClean="0"/>
              <a:t>spoofed source </a:t>
            </a:r>
            <a:r>
              <a:rPr lang="en-US" sz="2400" dirty="0"/>
              <a:t>IP. In this situation, the ACK packet never arrives </a:t>
            </a:r>
            <a:r>
              <a:rPr lang="en-US" sz="2400" dirty="0" smtClean="0"/>
              <a:t>at the </a:t>
            </a:r>
            <a:r>
              <a:rPr lang="en-US" sz="2400" dirty="0"/>
              <a:t>server. </a:t>
            </a:r>
            <a:endParaRPr lang="en-US" sz="2400" dirty="0" smtClean="0"/>
          </a:p>
          <a:p>
            <a:r>
              <a:rPr lang="en-US" sz="2400" dirty="0" smtClean="0"/>
              <a:t>Because </a:t>
            </a:r>
            <a:r>
              <a:rPr lang="en-US" sz="2400" dirty="0"/>
              <a:t>of it, the server machine with TCP </a:t>
            </a:r>
            <a:r>
              <a:rPr lang="en-US" sz="2400" dirty="0" smtClean="0"/>
              <a:t>module will </a:t>
            </a:r>
            <a:r>
              <a:rPr lang="en-US" sz="2400" dirty="0"/>
              <a:t>be in LISTENING state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00400"/>
            <a:ext cx="4419600" cy="338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Dendritic</a:t>
            </a:r>
            <a:r>
              <a:rPr lang="en-US" dirty="0" smtClean="0"/>
              <a:t> Cell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Dendritic</a:t>
            </a:r>
            <a:r>
              <a:rPr lang="en-US" sz="2400" dirty="0"/>
              <a:t> cell algorithm (DCA) is a kind of </a:t>
            </a:r>
            <a:r>
              <a:rPr lang="en-US" sz="2400" dirty="0" smtClean="0"/>
              <a:t>artificial immune </a:t>
            </a:r>
            <a:r>
              <a:rPr lang="en-US" sz="2400" dirty="0"/>
              <a:t>systems that use danger theory concept.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DCA </a:t>
            </a:r>
            <a:r>
              <a:rPr lang="en-US" sz="2400" dirty="0" smtClean="0"/>
              <a:t>is a </a:t>
            </a:r>
            <a:r>
              <a:rPr lang="en-US" sz="2400" dirty="0"/>
              <a:t>population-based algorithm that consists many </a:t>
            </a:r>
            <a:r>
              <a:rPr lang="en-US" sz="2400" dirty="0" smtClean="0"/>
              <a:t>individual </a:t>
            </a:r>
            <a:r>
              <a:rPr lang="en-US" sz="2400" dirty="0" err="1" smtClean="0"/>
              <a:t>dendritic</a:t>
            </a:r>
            <a:r>
              <a:rPr lang="en-US" sz="2400" dirty="0" smtClean="0"/>
              <a:t> </a:t>
            </a:r>
            <a:r>
              <a:rPr lang="en-US" sz="2400" dirty="0"/>
              <a:t>cells as an agent. Each cell can collect and </a:t>
            </a:r>
            <a:r>
              <a:rPr lang="en-US" sz="2400" dirty="0" smtClean="0"/>
              <a:t>represent data items.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5457825" cy="300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Dendritic</a:t>
            </a:r>
            <a:r>
              <a:rPr lang="en-US" dirty="0" smtClean="0"/>
              <a:t> Cell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The DCA has two types of input data: signal and </a:t>
            </a:r>
            <a:r>
              <a:rPr lang="en-US" sz="2400" dirty="0" smtClean="0"/>
              <a:t>antigen.</a:t>
            </a:r>
          </a:p>
          <a:p>
            <a:r>
              <a:rPr lang="en-US" sz="2400" dirty="0"/>
              <a:t>Signal acts as a 'proof' that there is an anomaly on the </a:t>
            </a:r>
            <a:r>
              <a:rPr lang="en-US" sz="2400" dirty="0" smtClean="0"/>
              <a:t>body. There </a:t>
            </a:r>
            <a:r>
              <a:rPr lang="en-US" sz="2400" dirty="0"/>
              <a:t>are four types of signals, i.e. PAMP, danger, safe, </a:t>
            </a:r>
            <a:r>
              <a:rPr lang="en-US" sz="2400" dirty="0" smtClean="0"/>
              <a:t>and inflammation.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antigen acts as a </a:t>
            </a:r>
            <a:r>
              <a:rPr lang="en-US" sz="2400" dirty="0" smtClean="0"/>
              <a:t>‘suspect’ indicating </a:t>
            </a:r>
            <a:r>
              <a:rPr lang="en-US" sz="2400" dirty="0"/>
              <a:t>an activity which is not normal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Here is the explanation of the type of </a:t>
            </a:r>
            <a:r>
              <a:rPr lang="en-US" sz="2400" dirty="0" smtClean="0"/>
              <a:t>signal:</a:t>
            </a:r>
          </a:p>
          <a:p>
            <a:pPr>
              <a:buNone/>
            </a:pPr>
            <a:r>
              <a:rPr lang="en-US" sz="2400" dirty="0" smtClean="0"/>
              <a:t>a</a:t>
            </a:r>
            <a:r>
              <a:rPr lang="en-US" sz="2400" dirty="0"/>
              <a:t>. PAMP: A signal which is a confident indicator of </a:t>
            </a:r>
            <a:r>
              <a:rPr lang="en-US" sz="2400" dirty="0" smtClean="0"/>
              <a:t>an abnormality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b. Danger signal: Indicator of abnormality but have a </a:t>
            </a:r>
            <a:r>
              <a:rPr lang="en-US" sz="2400" dirty="0" smtClean="0"/>
              <a:t>lower value </a:t>
            </a:r>
            <a:r>
              <a:rPr lang="en-US" sz="2400" dirty="0"/>
              <a:t>of confidence than associated with the PAMP.</a:t>
            </a:r>
          </a:p>
          <a:p>
            <a:pPr>
              <a:buNone/>
            </a:pPr>
            <a:r>
              <a:rPr lang="en-US" sz="2400" dirty="0"/>
              <a:t>c. Safe signal: data which indicates normal </a:t>
            </a:r>
            <a:r>
              <a:rPr lang="en-US" sz="2400" dirty="0" smtClean="0"/>
              <a:t>system/data behavior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Input : </a:t>
            </a:r>
            <a:r>
              <a:rPr lang="en-US" sz="1400" dirty="0"/>
              <a:t>signals from all categories and antigens;</a:t>
            </a:r>
          </a:p>
          <a:p>
            <a:pPr>
              <a:buNone/>
            </a:pPr>
            <a:r>
              <a:rPr lang="en-US" sz="1400" dirty="0"/>
              <a:t>(SS, PAMP, DS and antigens).</a:t>
            </a:r>
          </a:p>
          <a:p>
            <a:pPr>
              <a:buNone/>
            </a:pPr>
            <a:r>
              <a:rPr lang="en-US" sz="1400" b="1" dirty="0"/>
              <a:t>Output </a:t>
            </a:r>
            <a:r>
              <a:rPr lang="en-US" sz="1400" dirty="0"/>
              <a:t>: antigen context values; (0/1</a:t>
            </a:r>
            <a:r>
              <a:rPr lang="en-US" sz="1400" dirty="0" smtClean="0"/>
              <a:t>).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for each DC do </a:t>
            </a:r>
            <a:r>
              <a:rPr lang="en-US" sz="1400" dirty="0"/>
              <a:t>/* Preprocessing &amp; </a:t>
            </a:r>
            <a:r>
              <a:rPr lang="en-US" sz="1400" dirty="0" smtClean="0"/>
              <a:t>Initialization phase </a:t>
            </a:r>
            <a:r>
              <a:rPr lang="en-US" sz="1400" dirty="0"/>
              <a:t>*/</a:t>
            </a:r>
          </a:p>
          <a:p>
            <a:pPr>
              <a:buNone/>
            </a:pPr>
            <a:r>
              <a:rPr lang="en-US" sz="1400" dirty="0" smtClean="0"/>
              <a:t>	initialize-DC</a:t>
            </a:r>
            <a:r>
              <a:rPr lang="en-US" sz="1400" dirty="0"/>
              <a:t>();</a:t>
            </a:r>
          </a:p>
          <a:p>
            <a:pPr>
              <a:buNone/>
            </a:pPr>
            <a:r>
              <a:rPr lang="en-US" sz="1400" b="1" dirty="0"/>
              <a:t>end for</a:t>
            </a:r>
          </a:p>
          <a:p>
            <a:pPr>
              <a:buNone/>
            </a:pPr>
            <a:r>
              <a:rPr lang="en-US" sz="1400" b="1" dirty="0"/>
              <a:t>while CSM &lt; </a:t>
            </a:r>
            <a:r>
              <a:rPr lang="en-US" sz="1400" b="1" dirty="0" err="1"/>
              <a:t>mt</a:t>
            </a:r>
            <a:r>
              <a:rPr lang="en-US" sz="1400" b="1" dirty="0"/>
              <a:t> do </a:t>
            </a:r>
            <a:r>
              <a:rPr lang="en-US" sz="1400" dirty="0"/>
              <a:t>/* Detection phase */</a:t>
            </a:r>
          </a:p>
          <a:p>
            <a:pPr>
              <a:buNone/>
            </a:pPr>
            <a:r>
              <a:rPr lang="en-US" sz="1400" dirty="0" smtClean="0"/>
              <a:t>	get-antigens</a:t>
            </a:r>
            <a:r>
              <a:rPr lang="en-US" sz="1400" dirty="0"/>
              <a:t>();</a:t>
            </a:r>
          </a:p>
          <a:p>
            <a:pPr>
              <a:buNone/>
            </a:pPr>
            <a:r>
              <a:rPr lang="en-US" sz="1400" dirty="0" smtClean="0"/>
              <a:t>	get-signals</a:t>
            </a:r>
            <a:r>
              <a:rPr lang="en-US" sz="1400" dirty="0"/>
              <a:t>();</a:t>
            </a:r>
          </a:p>
          <a:p>
            <a:pPr>
              <a:buNone/>
            </a:pPr>
            <a:r>
              <a:rPr lang="en-US" sz="1400" dirty="0" smtClean="0"/>
              <a:t>	calculate-inter</a:t>
            </a:r>
            <a:r>
              <a:rPr lang="en-US" sz="1400" dirty="0"/>
              <a:t>();</a:t>
            </a:r>
          </a:p>
          <a:p>
            <a:pPr>
              <a:buNone/>
            </a:pPr>
            <a:r>
              <a:rPr lang="en-US" sz="1400" dirty="0" smtClean="0"/>
              <a:t>	update-</a:t>
            </a:r>
            <a:r>
              <a:rPr lang="en-US" sz="1400" dirty="0" err="1" smtClean="0"/>
              <a:t>cumul</a:t>
            </a:r>
            <a:r>
              <a:rPr lang="en-US" sz="1400" dirty="0"/>
              <a:t>();</a:t>
            </a:r>
          </a:p>
          <a:p>
            <a:pPr>
              <a:buNone/>
            </a:pPr>
            <a:r>
              <a:rPr lang="en-US" sz="1400" b="1" dirty="0"/>
              <a:t>end while</a:t>
            </a:r>
          </a:p>
          <a:p>
            <a:pPr>
              <a:buNone/>
            </a:pPr>
            <a:r>
              <a:rPr lang="en-US" sz="1400" b="1" dirty="0"/>
              <a:t>if </a:t>
            </a:r>
            <a:r>
              <a:rPr lang="en-US" sz="1400" b="1" dirty="0" err="1"/>
              <a:t>smDC</a:t>
            </a:r>
            <a:r>
              <a:rPr lang="en-US" sz="1400" b="1" dirty="0"/>
              <a:t> &gt; </a:t>
            </a:r>
            <a:r>
              <a:rPr lang="en-US" sz="1400" b="1" dirty="0" err="1"/>
              <a:t>mDC</a:t>
            </a:r>
            <a:r>
              <a:rPr lang="en-US" sz="1400" b="1" dirty="0"/>
              <a:t> then </a:t>
            </a:r>
            <a:r>
              <a:rPr lang="en-US" sz="1400" dirty="0"/>
              <a:t>/*Context Assessment phase */</a:t>
            </a:r>
          </a:p>
          <a:p>
            <a:pPr>
              <a:buNone/>
            </a:pPr>
            <a:r>
              <a:rPr lang="en-US" sz="1400" dirty="0" smtClean="0"/>
              <a:t>	cell-context </a:t>
            </a:r>
            <a:r>
              <a:rPr lang="en-US" sz="1400" dirty="0"/>
              <a:t>= 0;</a:t>
            </a:r>
          </a:p>
          <a:p>
            <a:pPr>
              <a:buNone/>
            </a:pPr>
            <a:r>
              <a:rPr lang="en-US" sz="1400" b="1" dirty="0"/>
              <a:t>else</a:t>
            </a:r>
          </a:p>
          <a:p>
            <a:pPr>
              <a:buNone/>
            </a:pPr>
            <a:r>
              <a:rPr lang="en-US" sz="1400" dirty="0" smtClean="0"/>
              <a:t>	cell-context </a:t>
            </a:r>
            <a:r>
              <a:rPr lang="en-US" sz="1400" dirty="0"/>
              <a:t>= 1;</a:t>
            </a:r>
          </a:p>
          <a:p>
            <a:pPr>
              <a:buNone/>
            </a:pPr>
            <a:r>
              <a:rPr lang="en-US" sz="1400" b="1" dirty="0"/>
              <a:t>end if</a:t>
            </a:r>
          </a:p>
          <a:p>
            <a:pPr>
              <a:buNone/>
            </a:pPr>
            <a:r>
              <a:rPr lang="en-US" sz="1400" b="1" dirty="0"/>
              <a:t>for each antigen do </a:t>
            </a:r>
            <a:r>
              <a:rPr lang="en-US" sz="1400" dirty="0"/>
              <a:t>/* Classification phase */</a:t>
            </a:r>
          </a:p>
          <a:p>
            <a:pPr>
              <a:buNone/>
            </a:pPr>
            <a:r>
              <a:rPr lang="en-US" sz="1400" dirty="0" smtClean="0"/>
              <a:t>	if </a:t>
            </a:r>
            <a:r>
              <a:rPr lang="en-US" sz="1400" dirty="0"/>
              <a:t>cell-context == 1 </a:t>
            </a:r>
            <a:r>
              <a:rPr lang="en-US" sz="1400" b="1" dirty="0"/>
              <a:t>then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Nb</a:t>
            </a:r>
            <a:r>
              <a:rPr lang="en-US" sz="1400" dirty="0" smtClean="0"/>
              <a:t>-mature </a:t>
            </a:r>
            <a:r>
              <a:rPr lang="en-US" sz="1400" dirty="0"/>
              <a:t>++;</a:t>
            </a:r>
          </a:p>
          <a:p>
            <a:pPr>
              <a:buNone/>
            </a:pPr>
            <a:r>
              <a:rPr lang="en-US" sz="1400" b="1" dirty="0"/>
              <a:t>end if</a:t>
            </a:r>
          </a:p>
          <a:p>
            <a:pPr>
              <a:buNone/>
            </a:pPr>
            <a:r>
              <a:rPr lang="en-US" sz="1400" b="1" dirty="0"/>
              <a:t>end</a:t>
            </a:r>
          </a:p>
          <a:p>
            <a:pPr>
              <a:buNone/>
            </a:pPr>
            <a:r>
              <a:rPr lang="en-US" sz="1400" b="1" dirty="0"/>
              <a:t>for each antigen do</a:t>
            </a:r>
          </a:p>
          <a:p>
            <a:pPr>
              <a:buNone/>
            </a:pPr>
            <a:r>
              <a:rPr lang="en-US" sz="1400" dirty="0" smtClean="0"/>
              <a:t>	MCAV </a:t>
            </a:r>
            <a:r>
              <a:rPr lang="en-US" sz="1400" dirty="0"/>
              <a:t>= </a:t>
            </a:r>
            <a:r>
              <a:rPr lang="en-US" sz="1400" dirty="0" err="1"/>
              <a:t>Nb</a:t>
            </a:r>
            <a:r>
              <a:rPr lang="en-US" sz="1400" dirty="0"/>
              <a:t>-mature / </a:t>
            </a:r>
            <a:r>
              <a:rPr lang="en-US" sz="1400" dirty="0" err="1"/>
              <a:t>Nb</a:t>
            </a:r>
            <a:r>
              <a:rPr lang="en-US" sz="1400" dirty="0"/>
              <a:t>-antigen ;</a:t>
            </a:r>
          </a:p>
          <a:p>
            <a:pPr>
              <a:buNone/>
            </a:pPr>
            <a:r>
              <a:rPr lang="en-US" sz="1400" b="1" dirty="0"/>
              <a:t>end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565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Design of TCP SYN Flood DDoS Attack Detection Using Artificial Immune Systems</vt:lpstr>
      <vt:lpstr>INTRODUCTION</vt:lpstr>
      <vt:lpstr>SOLUTION</vt:lpstr>
      <vt:lpstr>LITERATURE REVIEW</vt:lpstr>
      <vt:lpstr>LITERATURE REVIEW</vt:lpstr>
      <vt:lpstr>Dendritic Cell Algorithm</vt:lpstr>
      <vt:lpstr>Dendritic Cell Algorithm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TCP SYN Flood DDoS Attack Detection Using Artificial Immune Systems</dc:title>
  <dc:creator>USER</dc:creator>
  <cp:lastModifiedBy>USER</cp:lastModifiedBy>
  <cp:revision>9</cp:revision>
  <dcterms:created xsi:type="dcterms:W3CDTF">2017-06-18T17:22:29Z</dcterms:created>
  <dcterms:modified xsi:type="dcterms:W3CDTF">2017-06-18T18:04:59Z</dcterms:modified>
</cp:coreProperties>
</file>