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2" r:id="rId5"/>
    <p:sldId id="271" r:id="rId6"/>
    <p:sldId id="259" r:id="rId7"/>
    <p:sldId id="260" r:id="rId8"/>
    <p:sldId id="261" r:id="rId9"/>
    <p:sldId id="262" r:id="rId10"/>
    <p:sldId id="263" r:id="rId11"/>
    <p:sldId id="264" r:id="rId12"/>
    <p:sldId id="265" r:id="rId13"/>
    <p:sldId id="266" r:id="rId14"/>
    <p:sldId id="269" r:id="rId15"/>
    <p:sldId id="267" r:id="rId16"/>
    <p:sldId id="26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E41CF-6CC3-41B9-9B1A-FA11E9E22555}" type="datetimeFigureOut">
              <a:rPr lang="en-US" smtClean="0"/>
              <a:pPr/>
              <a:t>17-Sep-21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D5CC43-EBAE-4EE8-98AA-9E445435492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E41CF-6CC3-41B9-9B1A-FA11E9E22555}" type="datetimeFigureOut">
              <a:rPr lang="en-US" smtClean="0"/>
              <a:pPr/>
              <a:t>17-Sep-21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D5CC43-EBAE-4EE8-98AA-9E445435492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E41CF-6CC3-41B9-9B1A-FA11E9E22555}" type="datetimeFigureOut">
              <a:rPr lang="en-US" smtClean="0"/>
              <a:pPr/>
              <a:t>17-Sep-21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D5CC43-EBAE-4EE8-98AA-9E445435492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E41CF-6CC3-41B9-9B1A-FA11E9E22555}" type="datetimeFigureOut">
              <a:rPr lang="en-US" smtClean="0"/>
              <a:pPr/>
              <a:t>17-Sep-21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D5CC43-EBAE-4EE8-98AA-9E445435492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E41CF-6CC3-41B9-9B1A-FA11E9E22555}" type="datetimeFigureOut">
              <a:rPr lang="en-US" smtClean="0"/>
              <a:pPr/>
              <a:t>17-Sep-21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D5CC43-EBAE-4EE8-98AA-9E445435492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E41CF-6CC3-41B9-9B1A-FA11E9E22555}" type="datetimeFigureOut">
              <a:rPr lang="en-US" smtClean="0"/>
              <a:pPr/>
              <a:t>17-Sep-21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D5CC43-EBAE-4EE8-98AA-9E445435492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E41CF-6CC3-41B9-9B1A-FA11E9E22555}" type="datetimeFigureOut">
              <a:rPr lang="en-US" smtClean="0"/>
              <a:pPr/>
              <a:t>17-Sep-21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D5CC43-EBAE-4EE8-98AA-9E445435492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E41CF-6CC3-41B9-9B1A-FA11E9E22555}" type="datetimeFigureOut">
              <a:rPr lang="en-US" smtClean="0"/>
              <a:pPr/>
              <a:t>17-Sep-21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D5CC43-EBAE-4EE8-98AA-9E445435492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E41CF-6CC3-41B9-9B1A-FA11E9E22555}" type="datetimeFigureOut">
              <a:rPr lang="en-US" smtClean="0"/>
              <a:pPr/>
              <a:t>17-Sep-21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D5CC43-EBAE-4EE8-98AA-9E445435492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E41CF-6CC3-41B9-9B1A-FA11E9E22555}" type="datetimeFigureOut">
              <a:rPr lang="en-US" smtClean="0"/>
              <a:pPr/>
              <a:t>17-Sep-21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D5CC43-EBAE-4EE8-98AA-9E445435492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E41CF-6CC3-41B9-9B1A-FA11E9E22555}" type="datetimeFigureOut">
              <a:rPr lang="en-US" smtClean="0"/>
              <a:pPr/>
              <a:t>17-Sep-21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D5CC43-EBAE-4EE8-98AA-9E445435492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E41CF-6CC3-41B9-9B1A-FA11E9E22555}" type="datetimeFigureOut">
              <a:rPr lang="en-US" smtClean="0"/>
              <a:pPr/>
              <a:t>17-Sep-21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D5CC43-EBAE-4EE8-98AA-9E445435492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Literature Review on Sarcasm on Twitter Data Analysis</a:t>
            </a:r>
            <a:endParaRPr lang="en-US" dirty="0"/>
          </a:p>
        </p:txBody>
      </p:sp>
      <p:sp>
        <p:nvSpPr>
          <p:cNvPr id="3" name="Subtitle 2"/>
          <p:cNvSpPr>
            <a:spLocks noGrp="1"/>
          </p:cNvSpPr>
          <p:nvPr>
            <p:ph type="subTitle" idx="1"/>
          </p:nvPr>
        </p:nvSpPr>
        <p:spPr>
          <a:xfrm>
            <a:off x="3810000" y="5105400"/>
            <a:ext cx="5334000" cy="1752600"/>
          </a:xfrm>
        </p:spPr>
        <p:txBody>
          <a:bodyPr>
            <a:normAutofit fontScale="85000" lnSpcReduction="20000"/>
          </a:bodyPr>
          <a:lstStyle/>
          <a:p>
            <a:r>
              <a:rPr lang="en-US" dirty="0" smtClean="0">
                <a:solidFill>
                  <a:schemeClr val="tx1"/>
                </a:solidFill>
              </a:rPr>
              <a:t>G.SRAVANI-180030171</a:t>
            </a:r>
          </a:p>
          <a:p>
            <a:r>
              <a:rPr lang="en-US" dirty="0" smtClean="0">
                <a:solidFill>
                  <a:schemeClr val="tx1"/>
                </a:solidFill>
              </a:rPr>
              <a:t>V.SOWMYA-180030825</a:t>
            </a:r>
          </a:p>
          <a:p>
            <a:r>
              <a:rPr lang="en-US" dirty="0" smtClean="0">
                <a:solidFill>
                  <a:schemeClr val="tx1"/>
                </a:solidFill>
              </a:rPr>
              <a:t>GUIDE-N.RAVINDER</a:t>
            </a:r>
          </a:p>
          <a:p>
            <a:r>
              <a:rPr lang="en-US" dirty="0" smtClean="0">
                <a:solidFill>
                  <a:schemeClr val="tx1"/>
                </a:solidFill>
              </a:rPr>
              <a:t>BATCH NUMBER-</a:t>
            </a:r>
            <a:r>
              <a:rPr lang="en-US" dirty="0" smtClean="0">
                <a:solidFill>
                  <a:schemeClr val="tx1"/>
                </a:solidFill>
              </a:rPr>
              <a:t>579</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US" dirty="0"/>
          </a:p>
        </p:txBody>
      </p:sp>
      <p:sp>
        <p:nvSpPr>
          <p:cNvPr id="3" name="Rectangle 2"/>
          <p:cNvSpPr/>
          <p:nvPr/>
        </p:nvSpPr>
        <p:spPr>
          <a:xfrm>
            <a:off x="381000" y="1447800"/>
            <a:ext cx="8763000" cy="3046988"/>
          </a:xfrm>
          <a:prstGeom prst="rect">
            <a:avLst/>
          </a:prstGeom>
        </p:spPr>
        <p:txBody>
          <a:bodyPr wrap="square">
            <a:spAutoFit/>
          </a:bodyPr>
          <a:lstStyle/>
          <a:p>
            <a:r>
              <a:rPr lang="en-US" sz="2400" b="1" dirty="0" smtClean="0"/>
              <a:t>Event Life Cycle</a:t>
            </a:r>
          </a:p>
          <a:p>
            <a:r>
              <a:rPr lang="en-US" sz="2800" dirty="0" smtClean="0"/>
              <a:t>Regarding the difficulty of tracking a specific event for a long period of time, [9] followed an effective technique by tracking a specific </a:t>
            </a:r>
            <a:r>
              <a:rPr lang="en-US" sz="2800" dirty="0" err="1" smtClean="0"/>
              <a:t>hashtag</a:t>
            </a:r>
            <a:r>
              <a:rPr lang="en-US" sz="2800" dirty="0" smtClean="0"/>
              <a:t> on different times and employed a comparison between them to examine the fluctuation of the event life cycle as they investigated three metrics to track each </a:t>
            </a:r>
            <a:r>
              <a:rPr lang="en-US" sz="2800" dirty="0" err="1" smtClean="0"/>
              <a:t>hashtag</a:t>
            </a:r>
            <a:r>
              <a:rPr lang="en-US" sz="2800" dirty="0" smtClean="0"/>
              <a:t>.</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762000"/>
            <a:ext cx="3657600" cy="400110"/>
          </a:xfrm>
          <a:prstGeom prst="rect">
            <a:avLst/>
          </a:prstGeom>
        </p:spPr>
        <p:txBody>
          <a:bodyPr wrap="square">
            <a:spAutoFit/>
          </a:bodyPr>
          <a:lstStyle/>
          <a:p>
            <a:r>
              <a:rPr lang="en-US" sz="2000" b="1" dirty="0" smtClean="0"/>
              <a:t>Network-Topology Analysis</a:t>
            </a:r>
            <a:endParaRPr lang="en-US" sz="2000" b="1" dirty="0"/>
          </a:p>
        </p:txBody>
      </p:sp>
      <p:sp>
        <p:nvSpPr>
          <p:cNvPr id="6" name="Rectangle 5"/>
          <p:cNvSpPr/>
          <p:nvPr/>
        </p:nvSpPr>
        <p:spPr>
          <a:xfrm>
            <a:off x="0" y="1295400"/>
            <a:ext cx="8915400" cy="1631216"/>
          </a:xfrm>
          <a:prstGeom prst="rect">
            <a:avLst/>
          </a:prstGeom>
        </p:spPr>
        <p:txBody>
          <a:bodyPr wrap="square">
            <a:spAutoFit/>
          </a:bodyPr>
          <a:lstStyle/>
          <a:p>
            <a:r>
              <a:rPr lang="en-US" sz="2000" dirty="0" smtClean="0"/>
              <a:t>Networks consist of levels of a hierarchal fashion, that is a first-network topology, a second-network topology of the first-network topology, and so on. Most studies have focused on the first-network topology for analyzing information diffusion over twitter for instance, studied the first-network topology to examine information spread.</a:t>
            </a:r>
            <a:endParaRPr lang="en-US" sz="2000" dirty="0"/>
          </a:p>
        </p:txBody>
      </p:sp>
      <p:sp>
        <p:nvSpPr>
          <p:cNvPr id="7" name="Rectangle 6"/>
          <p:cNvSpPr/>
          <p:nvPr/>
        </p:nvSpPr>
        <p:spPr>
          <a:xfrm>
            <a:off x="0" y="3276600"/>
            <a:ext cx="1981200" cy="400110"/>
          </a:xfrm>
          <a:prstGeom prst="rect">
            <a:avLst/>
          </a:prstGeom>
        </p:spPr>
        <p:txBody>
          <a:bodyPr wrap="square">
            <a:spAutoFit/>
          </a:bodyPr>
          <a:lstStyle/>
          <a:p>
            <a:r>
              <a:rPr lang="en-US" sz="2000" b="1" dirty="0" err="1" smtClean="0"/>
              <a:t>Retweetability</a:t>
            </a:r>
            <a:r>
              <a:rPr lang="en-US" dirty="0" smtClean="0"/>
              <a:t> </a:t>
            </a:r>
            <a:endParaRPr lang="en-US" dirty="0"/>
          </a:p>
        </p:txBody>
      </p:sp>
      <p:sp>
        <p:nvSpPr>
          <p:cNvPr id="8" name="Rectangle 7"/>
          <p:cNvSpPr/>
          <p:nvPr/>
        </p:nvSpPr>
        <p:spPr>
          <a:xfrm>
            <a:off x="0" y="3733800"/>
            <a:ext cx="8915400" cy="1631216"/>
          </a:xfrm>
          <a:prstGeom prst="rect">
            <a:avLst/>
          </a:prstGeom>
        </p:spPr>
        <p:txBody>
          <a:bodyPr wrap="square">
            <a:spAutoFit/>
          </a:bodyPr>
          <a:lstStyle/>
          <a:p>
            <a:endParaRPr lang="en-US" sz="2000" dirty="0" smtClean="0"/>
          </a:p>
          <a:p>
            <a:r>
              <a:rPr lang="en-US" sz="2000" dirty="0" err="1" smtClean="0"/>
              <a:t>Retweet</a:t>
            </a:r>
            <a:r>
              <a:rPr lang="en-US" sz="2000" dirty="0" smtClean="0"/>
              <a:t> in twitter is the agreement action to a specific tweet, as in some cases the user passes information to his/her audiences to express their opinion on a particular tweet. The mechanism of </a:t>
            </a:r>
            <a:r>
              <a:rPr lang="en-US" sz="2000" dirty="0" err="1" smtClean="0"/>
              <a:t>retweetability</a:t>
            </a:r>
            <a:r>
              <a:rPr lang="en-US" sz="2000" dirty="0" smtClean="0"/>
              <a:t> plays a prominent role in information diffusion.</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85800"/>
            <a:ext cx="2819400" cy="461665"/>
          </a:xfrm>
          <a:prstGeom prst="rect">
            <a:avLst/>
          </a:prstGeom>
        </p:spPr>
        <p:txBody>
          <a:bodyPr wrap="square">
            <a:spAutoFit/>
          </a:bodyPr>
          <a:lstStyle/>
          <a:p>
            <a:r>
              <a:rPr lang="en-US" sz="2400" b="1" dirty="0" smtClean="0"/>
              <a:t>Influence on Twitter </a:t>
            </a:r>
            <a:endParaRPr lang="en-US" sz="2400" b="1" dirty="0"/>
          </a:p>
        </p:txBody>
      </p:sp>
      <p:sp>
        <p:nvSpPr>
          <p:cNvPr id="4" name="Rectangle 3"/>
          <p:cNvSpPr/>
          <p:nvPr/>
        </p:nvSpPr>
        <p:spPr>
          <a:xfrm>
            <a:off x="0" y="1295400"/>
            <a:ext cx="9144000" cy="1938992"/>
          </a:xfrm>
          <a:prstGeom prst="rect">
            <a:avLst/>
          </a:prstGeom>
        </p:spPr>
        <p:txBody>
          <a:bodyPr wrap="square">
            <a:spAutoFit/>
          </a:bodyPr>
          <a:lstStyle/>
          <a:p>
            <a:r>
              <a:rPr lang="en-US" sz="2400" dirty="0" smtClean="0"/>
              <a:t>Social influence occurs when an individual’s thoughts or actions are affected by other people .Examining the influential users is related by the message propagation by answering on the following questions; who are the originators of the tweets, how many audiences they have, and what is the </a:t>
            </a:r>
            <a:r>
              <a:rPr lang="en-US" sz="2400" dirty="0" err="1" smtClean="0"/>
              <a:t>retweet</a:t>
            </a:r>
            <a:r>
              <a:rPr lang="en-US" sz="2400" dirty="0" smtClean="0"/>
              <a:t> rate of the original tweet.</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 USED</a:t>
            </a:r>
            <a:endParaRPr lang="en-US" dirty="0"/>
          </a:p>
        </p:txBody>
      </p:sp>
      <p:sp>
        <p:nvSpPr>
          <p:cNvPr id="4" name="Rectangle 3"/>
          <p:cNvSpPr/>
          <p:nvPr/>
        </p:nvSpPr>
        <p:spPr>
          <a:xfrm>
            <a:off x="381000" y="1371600"/>
            <a:ext cx="8305800" cy="1938992"/>
          </a:xfrm>
          <a:prstGeom prst="rect">
            <a:avLst/>
          </a:prstGeom>
        </p:spPr>
        <p:txBody>
          <a:bodyPr wrap="square">
            <a:spAutoFit/>
          </a:bodyPr>
          <a:lstStyle/>
          <a:p>
            <a:r>
              <a:rPr lang="en-US" sz="2400" dirty="0" smtClean="0"/>
              <a:t>Sentiment analysis is the measure of people’s opinions on the level of agreement on a specific topic, a product, or a service, or even elections. Two approaches had been employed to study the sentiment analysis: natural language processing, and machine learning algorithms.</a:t>
            </a:r>
            <a:endParaRPr lang="en-US" sz="2400" dirty="0"/>
          </a:p>
        </p:txBody>
      </p:sp>
      <p:sp>
        <p:nvSpPr>
          <p:cNvPr id="5" name="Rectangle 4"/>
          <p:cNvSpPr/>
          <p:nvPr/>
        </p:nvSpPr>
        <p:spPr>
          <a:xfrm>
            <a:off x="381000" y="3810000"/>
            <a:ext cx="5136663" cy="461665"/>
          </a:xfrm>
          <a:prstGeom prst="rect">
            <a:avLst/>
          </a:prstGeom>
        </p:spPr>
        <p:txBody>
          <a:bodyPr wrap="none">
            <a:spAutoFit/>
          </a:bodyPr>
          <a:lstStyle/>
          <a:p>
            <a:r>
              <a:rPr lang="en-US" sz="2400" b="1" dirty="0" smtClean="0"/>
              <a:t>Natural Language Processing Approach</a:t>
            </a:r>
            <a:endParaRPr lang="en-US" sz="2400" b="1" dirty="0"/>
          </a:p>
        </p:txBody>
      </p:sp>
      <p:sp>
        <p:nvSpPr>
          <p:cNvPr id="6" name="Rectangle 5"/>
          <p:cNvSpPr/>
          <p:nvPr/>
        </p:nvSpPr>
        <p:spPr>
          <a:xfrm>
            <a:off x="304800" y="4267200"/>
            <a:ext cx="8534400" cy="1938992"/>
          </a:xfrm>
          <a:prstGeom prst="rect">
            <a:avLst/>
          </a:prstGeom>
        </p:spPr>
        <p:txBody>
          <a:bodyPr wrap="square">
            <a:spAutoFit/>
          </a:bodyPr>
          <a:lstStyle/>
          <a:p>
            <a:r>
              <a:rPr lang="en-US" sz="2400" dirty="0" smtClean="0"/>
              <a:t>According to , natural language processing (NLP) is the interaction between computers and human (natural) languages. To evaluate sentiment of users online, particularly on twitter, effective sentiment annotation should be used. Most studies use the three common sentiment labels: positive, neutral, and negative</a:t>
            </a:r>
            <a:r>
              <a:rPr lang="en-US" dirty="0" smtClean="0"/>
              <a:t>.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1026" name="Picture 2"/>
          <p:cNvPicPr>
            <a:picLocks noChangeAspect="1" noChangeArrowheads="1"/>
          </p:cNvPicPr>
          <p:nvPr/>
        </p:nvPicPr>
        <p:blipFill>
          <a:blip r:embed="rId2"/>
          <a:srcRect/>
          <a:stretch>
            <a:fillRect/>
          </a:stretch>
        </p:blipFill>
        <p:spPr bwMode="auto">
          <a:xfrm>
            <a:off x="504825" y="1243013"/>
            <a:ext cx="8134350" cy="437197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533400"/>
            <a:ext cx="3763594" cy="461665"/>
          </a:xfrm>
          <a:prstGeom prst="rect">
            <a:avLst/>
          </a:prstGeom>
        </p:spPr>
        <p:txBody>
          <a:bodyPr wrap="none">
            <a:spAutoFit/>
          </a:bodyPr>
          <a:lstStyle/>
          <a:p>
            <a:r>
              <a:rPr lang="en-US" sz="2400" b="1" dirty="0" smtClean="0"/>
              <a:t>Machine Learning Approach</a:t>
            </a:r>
            <a:endParaRPr lang="en-US" sz="2400" b="1" dirty="0"/>
          </a:p>
        </p:txBody>
      </p:sp>
      <p:sp>
        <p:nvSpPr>
          <p:cNvPr id="4" name="Rectangle 3"/>
          <p:cNvSpPr/>
          <p:nvPr/>
        </p:nvSpPr>
        <p:spPr>
          <a:xfrm>
            <a:off x="0" y="1371600"/>
            <a:ext cx="9144000" cy="3416320"/>
          </a:xfrm>
          <a:prstGeom prst="rect">
            <a:avLst/>
          </a:prstGeom>
        </p:spPr>
        <p:txBody>
          <a:bodyPr wrap="square">
            <a:spAutoFit/>
          </a:bodyPr>
          <a:lstStyle/>
          <a:p>
            <a:r>
              <a:rPr lang="en-US" sz="2400" dirty="0" smtClean="0"/>
              <a:t>According to , machine learning (ML) is a scientific discipline that explores the construction and the study of algorithms that can learn from data. used the machine learning approach in analyzing the sentiment of twitter users. Applied a rule-based, supervised, and semi-supervised techniques, and collected tweets about the president (</a:t>
            </a:r>
            <a:r>
              <a:rPr lang="en-US" sz="2400" dirty="0" err="1" smtClean="0"/>
              <a:t>Obama</a:t>
            </a:r>
            <a:r>
              <a:rPr lang="en-US" sz="2400" dirty="0" smtClean="0"/>
              <a:t>) to measure the sentiment of people’s opinion towards his job performance. Furthermore, a cross-correlation analysis of time series was investigated to predict sentiments by labeling 2500 tweets to predict the test dataset of 550,000 unlabeled tweet</a:t>
            </a:r>
            <a:r>
              <a:rPr lang="en-US" dirty="0" smtClean="0"/>
              <a:t>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Rectangle 2"/>
          <p:cNvSpPr/>
          <p:nvPr/>
        </p:nvSpPr>
        <p:spPr>
          <a:xfrm>
            <a:off x="0" y="1447800"/>
            <a:ext cx="9144000" cy="2308324"/>
          </a:xfrm>
          <a:prstGeom prst="rect">
            <a:avLst/>
          </a:prstGeom>
        </p:spPr>
        <p:txBody>
          <a:bodyPr wrap="square">
            <a:spAutoFit/>
          </a:bodyPr>
          <a:lstStyle/>
          <a:p>
            <a:r>
              <a:rPr lang="en-US" sz="2400" dirty="0" smtClean="0"/>
              <a:t>The sheer amount and the different types of data on twitter and the public nature of tweets have allowed exploiting twitter information in data analysis. First, by measuring the life cycle of a specific topic by measuring the number of tweets over a period of time, and second by measuring the sentiment of users towards a specific topic through NLP and ML algorithms.</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Rectangle 2"/>
          <p:cNvSpPr/>
          <p:nvPr/>
        </p:nvSpPr>
        <p:spPr>
          <a:xfrm>
            <a:off x="228600" y="1859340"/>
            <a:ext cx="8915400" cy="3539430"/>
          </a:xfrm>
          <a:prstGeom prst="rect">
            <a:avLst/>
          </a:prstGeom>
        </p:spPr>
        <p:txBody>
          <a:bodyPr wrap="square">
            <a:spAutoFit/>
          </a:bodyPr>
          <a:lstStyle/>
          <a:p>
            <a:r>
              <a:rPr lang="en-US" sz="2800" dirty="0" smtClean="0"/>
              <a:t>The widespread and different types of information on Twitter make it one of the most appropriate virtual environments for information monitoring and tracking. In this paper, the  we review the different information analysis techniques; starting with the analysis of different </a:t>
            </a:r>
            <a:r>
              <a:rPr lang="en-US" sz="2800" dirty="0" err="1" smtClean="0"/>
              <a:t>hashtags</a:t>
            </a:r>
            <a:r>
              <a:rPr lang="en-US" sz="2800" dirty="0" smtClean="0"/>
              <a:t>, twitter’s network-topology, event spread over the network, identification of influence, and finally analysis of sentiment. Future research and development work will be addressed</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WORDS</a:t>
            </a:r>
            <a:endParaRPr lang="en-US" dirty="0"/>
          </a:p>
        </p:txBody>
      </p:sp>
      <p:sp>
        <p:nvSpPr>
          <p:cNvPr id="3" name="Rectangle 2"/>
          <p:cNvSpPr/>
          <p:nvPr/>
        </p:nvSpPr>
        <p:spPr>
          <a:xfrm>
            <a:off x="381000" y="1524000"/>
            <a:ext cx="8763000" cy="523220"/>
          </a:xfrm>
          <a:prstGeom prst="rect">
            <a:avLst/>
          </a:prstGeom>
        </p:spPr>
        <p:txBody>
          <a:bodyPr wrap="square">
            <a:spAutoFit/>
          </a:bodyPr>
          <a:lstStyle/>
          <a:p>
            <a:r>
              <a:rPr lang="en-US" sz="2800" dirty="0" smtClean="0"/>
              <a:t>Big </a:t>
            </a:r>
            <a:r>
              <a:rPr lang="en-US" sz="2800" dirty="0" smtClean="0"/>
              <a:t>data, data analysis, social media, Twitter. </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TABLE</a:t>
            </a:r>
            <a:endParaRPr lang="en-US" dirty="0"/>
          </a:p>
        </p:txBody>
      </p:sp>
      <p:graphicFrame>
        <p:nvGraphicFramePr>
          <p:cNvPr id="3" name="Table 2"/>
          <p:cNvGraphicFramePr>
            <a:graphicFrameLocks noGrp="1"/>
          </p:cNvGraphicFramePr>
          <p:nvPr/>
        </p:nvGraphicFramePr>
        <p:xfrm>
          <a:off x="1524000" y="1397000"/>
          <a:ext cx="6096000" cy="4644390"/>
        </p:xfrm>
        <a:graphic>
          <a:graphicData uri="http://schemas.openxmlformats.org/drawingml/2006/table">
            <a:tbl>
              <a:tblPr firstRow="1" bandRow="1">
                <a:tableStyleId>{5C22544A-7EE6-4342-B048-85BDC9FD1C3A}</a:tableStyleId>
              </a:tblPr>
              <a:tblGrid>
                <a:gridCol w="2032000"/>
                <a:gridCol w="2032000"/>
                <a:gridCol w="2032000"/>
              </a:tblGrid>
              <a:tr h="1060450">
                <a:tc>
                  <a:txBody>
                    <a:bodyPr/>
                    <a:lstStyle/>
                    <a:p>
                      <a:r>
                        <a:rPr lang="en-US" dirty="0" smtClean="0"/>
                        <a:t>TITLE</a:t>
                      </a:r>
                      <a:endParaRPr lang="en-US" dirty="0"/>
                    </a:p>
                  </a:txBody>
                  <a:tcPr/>
                </a:tc>
                <a:tc>
                  <a:txBody>
                    <a:bodyPr/>
                    <a:lstStyle/>
                    <a:p>
                      <a:r>
                        <a:rPr lang="en-US" dirty="0" smtClean="0"/>
                        <a:t>AUTHOR</a:t>
                      </a:r>
                      <a:endParaRPr lang="en-US" dirty="0"/>
                    </a:p>
                  </a:txBody>
                  <a:tcPr/>
                </a:tc>
                <a:tc>
                  <a:txBody>
                    <a:bodyPr/>
                    <a:lstStyle/>
                    <a:p>
                      <a:r>
                        <a:rPr lang="en-US" dirty="0" smtClean="0"/>
                        <a:t>METHEDOLOGY</a:t>
                      </a:r>
                      <a:endParaRPr lang="en-US" dirty="0"/>
                    </a:p>
                  </a:txBody>
                  <a:tcPr/>
                </a:tc>
              </a:tr>
              <a:tr h="1060450">
                <a:tc>
                  <a:txBody>
                    <a:bodyPr/>
                    <a:lstStyle/>
                    <a:p>
                      <a:r>
                        <a:rPr lang="en-US" dirty="0" smtClean="0"/>
                        <a:t>Sarcasm detection and observing user behavioral</a:t>
                      </a:r>
                      <a:endParaRPr lang="en-US" dirty="0"/>
                    </a:p>
                  </a:txBody>
                  <a:tcPr/>
                </a:tc>
                <a:tc>
                  <a:txBody>
                    <a:bodyPr/>
                    <a:lstStyle/>
                    <a:p>
                      <a:r>
                        <a:rPr lang="en-US" dirty="0" err="1" smtClean="0"/>
                        <a:t>Sarika</a:t>
                      </a:r>
                      <a:endParaRPr lang="en-US" dirty="0"/>
                    </a:p>
                  </a:txBody>
                  <a:tcPr/>
                </a:tc>
                <a:tc>
                  <a:txBody>
                    <a:bodyPr/>
                    <a:lstStyle/>
                    <a:p>
                      <a:pPr>
                        <a:buFontTx/>
                        <a:buChar char="-"/>
                      </a:pPr>
                      <a:r>
                        <a:rPr lang="en-US" dirty="0" smtClean="0"/>
                        <a:t>Feature extraction</a:t>
                      </a:r>
                    </a:p>
                    <a:p>
                      <a:pPr>
                        <a:buFontTx/>
                        <a:buChar char="-"/>
                      </a:pPr>
                      <a:r>
                        <a:rPr lang="en-US" dirty="0" smtClean="0"/>
                        <a:t>Sentiment</a:t>
                      </a:r>
                      <a:r>
                        <a:rPr lang="en-US" baseline="0" dirty="0" smtClean="0"/>
                        <a:t> related features</a:t>
                      </a:r>
                    </a:p>
                    <a:p>
                      <a:pPr>
                        <a:buFontTx/>
                        <a:buChar char="-"/>
                      </a:pPr>
                      <a:r>
                        <a:rPr lang="en-US" baseline="0" dirty="0" smtClean="0"/>
                        <a:t>Syntactic and semantic features</a:t>
                      </a:r>
                      <a:endParaRPr lang="en-US" dirty="0"/>
                    </a:p>
                  </a:txBody>
                  <a:tcPr/>
                </a:tc>
              </a:tr>
              <a:tr h="1060450">
                <a:tc>
                  <a:txBody>
                    <a:bodyPr/>
                    <a:lstStyle/>
                    <a:p>
                      <a:r>
                        <a:rPr lang="en-US" dirty="0" smtClean="0"/>
                        <a:t>Sentiment Analysis</a:t>
                      </a:r>
                      <a:r>
                        <a:rPr lang="en-US" baseline="0" dirty="0" smtClean="0"/>
                        <a:t> of Twitter Data</a:t>
                      </a:r>
                      <a:endParaRPr lang="en-US" dirty="0"/>
                    </a:p>
                  </a:txBody>
                  <a:tcPr/>
                </a:tc>
                <a:tc>
                  <a:txBody>
                    <a:bodyPr/>
                    <a:lstStyle/>
                    <a:p>
                      <a:r>
                        <a:rPr lang="en-US" dirty="0" err="1" smtClean="0"/>
                        <a:t>Apoorv</a:t>
                      </a:r>
                      <a:r>
                        <a:rPr lang="en-US" dirty="0" smtClean="0"/>
                        <a:t> </a:t>
                      </a:r>
                      <a:r>
                        <a:rPr lang="en-US" dirty="0" err="1" smtClean="0"/>
                        <a:t>Agarwal</a:t>
                      </a:r>
                      <a:endParaRPr lang="en-US" dirty="0"/>
                    </a:p>
                  </a:txBody>
                  <a:tcPr/>
                </a:tc>
                <a:tc>
                  <a:txBody>
                    <a:bodyPr/>
                    <a:lstStyle/>
                    <a:p>
                      <a:r>
                        <a:rPr lang="en-US" dirty="0" smtClean="0"/>
                        <a:t>-Feature</a:t>
                      </a:r>
                      <a:r>
                        <a:rPr lang="en-US" baseline="0" dirty="0" smtClean="0"/>
                        <a:t> analysis</a:t>
                      </a:r>
                      <a:endParaRPr lang="en-US" dirty="0"/>
                    </a:p>
                  </a:txBody>
                  <a:tcPr/>
                </a:tc>
              </a:tr>
              <a:tr h="1060450">
                <a:tc>
                  <a:txBody>
                    <a:bodyPr/>
                    <a:lstStyle/>
                    <a:p>
                      <a:r>
                        <a:rPr lang="en-US" dirty="0" smtClean="0"/>
                        <a:t>A literature review of twitter data analysis</a:t>
                      </a:r>
                      <a:endParaRPr lang="en-US" dirty="0"/>
                    </a:p>
                  </a:txBody>
                  <a:tcPr/>
                </a:tc>
                <a:tc>
                  <a:txBody>
                    <a:bodyPr/>
                    <a:lstStyle/>
                    <a:p>
                      <a:r>
                        <a:rPr lang="en-US" dirty="0" err="1" smtClean="0"/>
                        <a:t>Akram</a:t>
                      </a:r>
                      <a:r>
                        <a:rPr lang="en-US" baseline="0" dirty="0" smtClean="0"/>
                        <a:t> </a:t>
                      </a:r>
                      <a:r>
                        <a:rPr lang="en-US" baseline="0" dirty="0" err="1" smtClean="0"/>
                        <a:t>salah</a:t>
                      </a:r>
                      <a:endParaRPr lang="en-US" dirty="0"/>
                    </a:p>
                  </a:txBody>
                  <a:tcPr/>
                </a:tc>
                <a:tc>
                  <a:txBody>
                    <a:bodyPr/>
                    <a:lstStyle/>
                    <a:p>
                      <a:r>
                        <a:rPr lang="en-US" dirty="0" smtClean="0"/>
                        <a:t>-Machine</a:t>
                      </a:r>
                      <a:r>
                        <a:rPr lang="en-US" baseline="0" dirty="0" smtClean="0"/>
                        <a:t> learning approach</a:t>
                      </a:r>
                    </a:p>
                    <a:p>
                      <a:r>
                        <a:rPr lang="en-US" baseline="0" dirty="0" smtClean="0"/>
                        <a:t>-NLP</a:t>
                      </a:r>
                      <a:endParaRPr lang="en-US" dirty="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table</a:t>
            </a:r>
            <a:endParaRPr lang="en-US" dirty="0"/>
          </a:p>
        </p:txBody>
      </p:sp>
      <p:graphicFrame>
        <p:nvGraphicFramePr>
          <p:cNvPr id="4" name="Table 3"/>
          <p:cNvGraphicFramePr>
            <a:graphicFrameLocks noGrp="1"/>
          </p:cNvGraphicFramePr>
          <p:nvPr/>
        </p:nvGraphicFramePr>
        <p:xfrm>
          <a:off x="1524000" y="1397000"/>
          <a:ext cx="6096000" cy="4013199"/>
        </p:xfrm>
        <a:graphic>
          <a:graphicData uri="http://schemas.openxmlformats.org/drawingml/2006/table">
            <a:tbl>
              <a:tblPr firstRow="1" bandRow="1">
                <a:tableStyleId>{5C22544A-7EE6-4342-B048-85BDC9FD1C3A}</a:tableStyleId>
              </a:tblPr>
              <a:tblGrid>
                <a:gridCol w="2032000"/>
                <a:gridCol w="2032000"/>
                <a:gridCol w="2032000"/>
              </a:tblGrid>
              <a:tr h="1337733">
                <a:tc>
                  <a:txBody>
                    <a:bodyPr/>
                    <a:lstStyle/>
                    <a:p>
                      <a:r>
                        <a:rPr lang="en-US" dirty="0" smtClean="0"/>
                        <a:t>TITLE</a:t>
                      </a:r>
                      <a:endParaRPr lang="en-US" dirty="0"/>
                    </a:p>
                  </a:txBody>
                  <a:tcPr/>
                </a:tc>
                <a:tc>
                  <a:txBody>
                    <a:bodyPr/>
                    <a:lstStyle/>
                    <a:p>
                      <a:r>
                        <a:rPr lang="en-US" dirty="0" smtClean="0"/>
                        <a:t>AUTHOR</a:t>
                      </a:r>
                      <a:endParaRPr lang="en-US" dirty="0"/>
                    </a:p>
                  </a:txBody>
                  <a:tcPr/>
                </a:tc>
                <a:tc>
                  <a:txBody>
                    <a:bodyPr/>
                    <a:lstStyle/>
                    <a:p>
                      <a:r>
                        <a:rPr lang="en-US" dirty="0" smtClean="0"/>
                        <a:t>METHODOLOGY</a:t>
                      </a:r>
                      <a:endParaRPr lang="en-US" dirty="0"/>
                    </a:p>
                  </a:txBody>
                  <a:tcPr/>
                </a:tc>
              </a:tr>
              <a:tr h="1337733">
                <a:tc>
                  <a:txBody>
                    <a:bodyPr/>
                    <a:lstStyle/>
                    <a:p>
                      <a:r>
                        <a:rPr lang="en-US" dirty="0" smtClean="0"/>
                        <a:t>Machine learning</a:t>
                      </a:r>
                      <a:r>
                        <a:rPr lang="en-US" baseline="0" dirty="0" smtClean="0"/>
                        <a:t> based sentiment analysis for twitter accounts</a:t>
                      </a:r>
                      <a:endParaRPr lang="en-US" dirty="0"/>
                    </a:p>
                  </a:txBody>
                  <a:tcPr/>
                </a:tc>
                <a:tc>
                  <a:txBody>
                    <a:bodyPr/>
                    <a:lstStyle/>
                    <a:p>
                      <a:r>
                        <a:rPr lang="en-US" dirty="0" smtClean="0"/>
                        <a:t>Ali </a:t>
                      </a:r>
                      <a:r>
                        <a:rPr lang="en-US" dirty="0" err="1" smtClean="0"/>
                        <a:t>Hasan</a:t>
                      </a:r>
                      <a:endParaRPr lang="en-US" dirty="0"/>
                    </a:p>
                  </a:txBody>
                  <a:tcPr/>
                </a:tc>
                <a:tc>
                  <a:txBody>
                    <a:bodyPr/>
                    <a:lstStyle/>
                    <a:p>
                      <a:r>
                        <a:rPr lang="en-US" dirty="0" smtClean="0"/>
                        <a:t>Machine</a:t>
                      </a:r>
                      <a:r>
                        <a:rPr lang="en-US" baseline="0" dirty="0" smtClean="0"/>
                        <a:t> learning</a:t>
                      </a:r>
                      <a:endParaRPr lang="en-US" dirty="0"/>
                    </a:p>
                  </a:txBody>
                  <a:tcPr/>
                </a:tc>
              </a:tr>
              <a:tr h="1337733">
                <a:tc>
                  <a:txBody>
                    <a:bodyPr/>
                    <a:lstStyle/>
                    <a:p>
                      <a:r>
                        <a:rPr lang="en-US" dirty="0" smtClean="0"/>
                        <a:t>Pattern based approach for sarcasm detection</a:t>
                      </a:r>
                      <a:r>
                        <a:rPr lang="en-US" baseline="0" dirty="0" smtClean="0"/>
                        <a:t> on twitter</a:t>
                      </a:r>
                      <a:endParaRPr lang="en-US" dirty="0"/>
                    </a:p>
                  </a:txBody>
                  <a:tcPr/>
                </a:tc>
                <a:tc>
                  <a:txBody>
                    <a:bodyPr/>
                    <a:lstStyle/>
                    <a:p>
                      <a:r>
                        <a:rPr lang="en-US" dirty="0" err="1" smtClean="0"/>
                        <a:t>Mondher</a:t>
                      </a:r>
                      <a:endParaRPr lang="en-US" dirty="0"/>
                    </a:p>
                  </a:txBody>
                  <a:tcPr/>
                </a:tc>
                <a:tc>
                  <a:txBody>
                    <a:bodyPr/>
                    <a:lstStyle/>
                    <a:p>
                      <a:r>
                        <a:rPr lang="en-US" dirty="0" smtClean="0"/>
                        <a:t>-Classification</a:t>
                      </a:r>
                    </a:p>
                    <a:p>
                      <a:r>
                        <a:rPr lang="en-US" dirty="0" smtClean="0"/>
                        <a:t>-Semantic</a:t>
                      </a:r>
                      <a:r>
                        <a:rPr lang="en-US" baseline="0" dirty="0" smtClean="0"/>
                        <a:t> features analysis</a:t>
                      </a:r>
                      <a:endParaRPr lang="en-US"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Rectangle 2"/>
          <p:cNvSpPr/>
          <p:nvPr/>
        </p:nvSpPr>
        <p:spPr>
          <a:xfrm>
            <a:off x="228600" y="1582340"/>
            <a:ext cx="8763000" cy="4832092"/>
          </a:xfrm>
          <a:prstGeom prst="rect">
            <a:avLst/>
          </a:prstGeom>
        </p:spPr>
        <p:txBody>
          <a:bodyPr wrap="square">
            <a:spAutoFit/>
          </a:bodyPr>
          <a:lstStyle/>
          <a:p>
            <a:r>
              <a:rPr lang="en-US" sz="2800" dirty="0" smtClean="0"/>
              <a:t>The growing phenomena of social media, such as: </a:t>
            </a:r>
            <a:r>
              <a:rPr lang="en-US" sz="2800" dirty="0" err="1" smtClean="0"/>
              <a:t>Facebook</a:t>
            </a:r>
            <a:r>
              <a:rPr lang="en-US" sz="2800" dirty="0" smtClean="0"/>
              <a:t>, Twitter, </a:t>
            </a:r>
            <a:r>
              <a:rPr lang="en-US" sz="2800" dirty="0" err="1" smtClean="0"/>
              <a:t>Linkedin</a:t>
            </a:r>
            <a:r>
              <a:rPr lang="en-US" sz="2800" dirty="0" smtClean="0"/>
              <a:t>, and </a:t>
            </a:r>
            <a:r>
              <a:rPr lang="en-US" sz="2800" dirty="0" err="1" smtClean="0"/>
              <a:t>Instgram</a:t>
            </a:r>
            <a:r>
              <a:rPr lang="en-US" sz="2800" dirty="0" smtClean="0"/>
              <a:t>, with each one has its own characteristics and its usages, are constantly affecting out societies. </a:t>
            </a:r>
            <a:r>
              <a:rPr lang="en-US" sz="2800" dirty="0" err="1" smtClean="0"/>
              <a:t>Facebook</a:t>
            </a:r>
            <a:r>
              <a:rPr lang="en-US" sz="2800" dirty="0" smtClean="0"/>
              <a:t>, for example, is considered as a social network where everyone in the network has a reciprocated relationship with another one in the same network. The relationship in this case is undirected. Conversely, in Twitter everyone in the network does not necessarily have a reciprocated relationship with others. In this case, the relationship is either directed or undirected.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5693866"/>
          </a:xfrm>
          <a:prstGeom prst="rect">
            <a:avLst/>
          </a:prstGeom>
        </p:spPr>
        <p:txBody>
          <a:bodyPr wrap="square">
            <a:spAutoFit/>
          </a:bodyPr>
          <a:lstStyle/>
          <a:p>
            <a:r>
              <a:rPr lang="en-US" sz="2800" dirty="0" smtClean="0"/>
              <a:t>In this paper, we focus on twitter for data analysis, where twitter is an online networking service that enables users to send and read short 140- character messages called “tweets” [1]. In addition to its publicity, twitter is accessible for unregistered users to read and monitor most tweets, unlike </a:t>
            </a:r>
            <a:r>
              <a:rPr lang="en-US" sz="2800" dirty="0" err="1" smtClean="0"/>
              <a:t>Facebook</a:t>
            </a:r>
            <a:r>
              <a:rPr lang="en-US" sz="2800" dirty="0" smtClean="0"/>
              <a:t> where users can control the privacy of their profiles. Twitter is also a large social networking </a:t>
            </a:r>
            <a:r>
              <a:rPr lang="en-US" sz="2800" dirty="0" err="1" smtClean="0"/>
              <a:t>microblogging</a:t>
            </a:r>
            <a:r>
              <a:rPr lang="en-US" sz="2800" dirty="0" smtClean="0"/>
              <a:t> site. The massive information provided by twitter such as tweet messages, user profile information, and the number of followers/ followings in the network play a significant role in data analysis, which in return make most studies investigate and examine various analysis techniques to grasp the recent used technologies.</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 Methods </a:t>
            </a:r>
            <a:endParaRPr lang="en-US" dirty="0"/>
          </a:p>
        </p:txBody>
      </p:sp>
      <p:sp>
        <p:nvSpPr>
          <p:cNvPr id="3" name="Rectangle 2"/>
          <p:cNvSpPr/>
          <p:nvPr/>
        </p:nvSpPr>
        <p:spPr>
          <a:xfrm>
            <a:off x="457200" y="1371600"/>
            <a:ext cx="8229600" cy="4401205"/>
          </a:xfrm>
          <a:prstGeom prst="rect">
            <a:avLst/>
          </a:prstGeom>
        </p:spPr>
        <p:txBody>
          <a:bodyPr wrap="square">
            <a:spAutoFit/>
          </a:bodyPr>
          <a:lstStyle/>
          <a:p>
            <a:r>
              <a:rPr lang="en-US" sz="2800" dirty="0" smtClean="0"/>
              <a:t>To track and monitor different datasets, most studies began with collecting the desired datasets from twitter, and applied filtering techniques to remove redundant data or spam tweets.</a:t>
            </a:r>
          </a:p>
          <a:p>
            <a:endParaRPr lang="en-US" sz="2800" dirty="0" smtClean="0"/>
          </a:p>
          <a:p>
            <a:r>
              <a:rPr lang="en-US" sz="2800" dirty="0" smtClean="0"/>
              <a:t>TYPES</a:t>
            </a:r>
          </a:p>
          <a:p>
            <a:r>
              <a:rPr lang="en-US" sz="2800" dirty="0" smtClean="0"/>
              <a:t>Datasets </a:t>
            </a:r>
          </a:p>
          <a:p>
            <a:r>
              <a:rPr lang="en-US" sz="2800" dirty="0" smtClean="0"/>
              <a:t>Data Retrieval Ranking and Classifying Twitter Users</a:t>
            </a:r>
          </a:p>
          <a:p>
            <a:r>
              <a:rPr lang="en-US" sz="2800" dirty="0" err="1" smtClean="0"/>
              <a:t>Homophily</a:t>
            </a:r>
            <a:r>
              <a:rPr lang="en-US" sz="2800" dirty="0" smtClean="0"/>
              <a:t> </a:t>
            </a:r>
          </a:p>
          <a:p>
            <a:r>
              <a:rPr lang="en-US" sz="2800" dirty="0" smtClean="0"/>
              <a:t>Reciprocity</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Diffusion </a:t>
            </a:r>
            <a:endParaRPr lang="en-US" dirty="0"/>
          </a:p>
        </p:txBody>
      </p:sp>
      <p:sp>
        <p:nvSpPr>
          <p:cNvPr id="3" name="Rectangle 2"/>
          <p:cNvSpPr/>
          <p:nvPr/>
        </p:nvSpPr>
        <p:spPr>
          <a:xfrm>
            <a:off x="304800" y="1676400"/>
            <a:ext cx="8610600" cy="2800767"/>
          </a:xfrm>
          <a:prstGeom prst="rect">
            <a:avLst/>
          </a:prstGeom>
        </p:spPr>
        <p:txBody>
          <a:bodyPr wrap="square">
            <a:spAutoFit/>
          </a:bodyPr>
          <a:lstStyle/>
          <a:p>
            <a:r>
              <a:rPr lang="en-US" sz="2800" dirty="0" smtClean="0"/>
              <a:t>Since there are different kinds of information spread over twitter, there is no agreement on what kind of information is more widely spread than others. There is also no agreement on how messages are spread over twitter network.</a:t>
            </a:r>
          </a:p>
          <a:p>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360</TotalTime>
  <Words>998</Words>
  <Application>Microsoft Office PowerPoint</Application>
  <PresentationFormat>On-screen Show (4:3)</PresentationFormat>
  <Paragraphs>68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A Literature Review on Sarcasm on Twitter Data Analysis</vt:lpstr>
      <vt:lpstr>ABSTRACT</vt:lpstr>
      <vt:lpstr>KEY WORDS</vt:lpstr>
      <vt:lpstr>LITERATURE TABLE</vt:lpstr>
      <vt:lpstr>Literature table</vt:lpstr>
      <vt:lpstr>INTRODUCTION</vt:lpstr>
      <vt:lpstr>Slide 7</vt:lpstr>
      <vt:lpstr>Literature Review Methods </vt:lpstr>
      <vt:lpstr>Information Diffusion </vt:lpstr>
      <vt:lpstr>TYPES</vt:lpstr>
      <vt:lpstr>Slide 11</vt:lpstr>
      <vt:lpstr>Slide 12</vt:lpstr>
      <vt:lpstr>ALGORITHMS USED</vt:lpstr>
      <vt:lpstr>System Architecture</vt:lpstr>
      <vt:lpstr>Slide 15</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Literature Review on Twitter Data Analysis</dc:title>
  <dc:creator>Personal</dc:creator>
  <cp:lastModifiedBy>Personal</cp:lastModifiedBy>
  <cp:revision>11</cp:revision>
  <dcterms:created xsi:type="dcterms:W3CDTF">2021-04-05T03:38:37Z</dcterms:created>
  <dcterms:modified xsi:type="dcterms:W3CDTF">2021-09-17T06:14:36Z</dcterms:modified>
</cp:coreProperties>
</file>