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72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9" r:id="rId13"/>
    <p:sldId id="263" r:id="rId14"/>
    <p:sldId id="273" r:id="rId15"/>
    <p:sldId id="274" r:id="rId16"/>
    <p:sldId id="275" r:id="rId17"/>
    <p:sldId id="265" r:id="rId18"/>
  </p:sldIdLst>
  <p:sldSz cx="12192000" cy="6858000"/>
  <p:notesSz cx="12192000" cy="6858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kern="1200">
        <a:solidFill>
          <a:schemeClr val="tx1"/>
        </a:solidFill>
        <a:latin typeface="Calibri" panose="020F0502020204030204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howGuides="1"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auto"/>
            <a:fld id="{84B86612-B127-4CD0-BF15-66D49A7175F7}" type="datetimeFigureOut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  <p:sp>
        <p:nvSpPr>
          <p:cNvPr id="7172" name="Slide Image Placeholder 3"/>
          <p:cNvSpPr>
            <a:spLocks noGrp="1" noRot="1" noChangeAspect="1"/>
          </p:cNvSpPr>
          <p:nvPr>
            <p:ph type="sldImg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173" name="Notes Placeholder 4"/>
          <p:cNvSpPr>
            <a:spLocks noGrp="1"/>
          </p:cNvSpPr>
          <p:nvPr>
            <p:ph type="body" sz="quarter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t" anchorCtr="0"/>
          <a:p>
            <a:pPr lvl="0"/>
            <a:r>
              <a:rPr lang="en-US" altLang="en-GB"/>
              <a:t>Click to edit Master text styles</a:t>
            </a:r>
            <a:endParaRPr lang="en-US" altLang="en-GB"/>
          </a:p>
          <a:p>
            <a:pPr lvl="1"/>
            <a:r>
              <a:rPr lang="en-US" altLang="en-GB"/>
              <a:t>Second level</a:t>
            </a:r>
            <a:endParaRPr lang="en-US" altLang="en-GB"/>
          </a:p>
          <a:p>
            <a:pPr lvl="2"/>
            <a:r>
              <a:rPr lang="en-US" altLang="en-GB"/>
              <a:t>Third level</a:t>
            </a:r>
            <a:endParaRPr lang="en-US" altLang="en-GB"/>
          </a:p>
          <a:p>
            <a:pPr lvl="3"/>
            <a:r>
              <a:rPr lang="en-US" altLang="en-GB"/>
              <a:t>Fourth level</a:t>
            </a:r>
            <a:endParaRPr lang="en-US" altLang="en-GB"/>
          </a:p>
          <a:p>
            <a:pPr lvl="4"/>
            <a:r>
              <a:rPr lang="en-US" altLang="en-GB"/>
              <a:t>Fifth level</a:t>
            </a:r>
            <a:endParaRPr lang="en-IN" alt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auto"/>
            <a:endParaRPr lang="en-IN" strike="noStrike" noProof="1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auto"/>
            <a:fld id="{F7F439ED-1E90-4106-847A-8EF19031FE2F}" type="slidenum">
              <a:rPr lang="en-IN" strike="noStrike" noProof="1" smtClean="0">
                <a:latin typeface="+mn-lt"/>
                <a:ea typeface="+mn-ea"/>
                <a:cs typeface="+mn-cs"/>
              </a:rPr>
            </a:fld>
            <a:endParaRPr lang="en-IN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9218" name="Notes Placeholder 2"/>
          <p:cNvSpPr>
            <a:spLocks noGrp="1"/>
          </p:cNvSpPr>
          <p:nvPr>
            <p:ph type="body"/>
          </p:nvPr>
        </p:nvSpPr>
        <p:spPr>
          <a:ln/>
        </p:spPr>
        <p:txBody>
          <a:bodyPr lIns="91440" tIns="45720" rIns="91440" bIns="45720" anchor="t" anchorCtr="0"/>
          <a:p>
            <a:pPr lvl="0"/>
            <a:endParaRPr lang="en-IN" altLang="en-GB" dirty="0"/>
          </a:p>
        </p:txBody>
      </p:sp>
      <p:sp>
        <p:nvSpPr>
          <p:cNvPr id="9219" name="Slide Number Placeholder 3"/>
          <p:cNvSpPr>
            <a:spLocks noGrp="1"/>
          </p:cNvSpPr>
          <p:nvPr>
            <p:ph type="sldNum" sz="quarter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en-IN" altLang="en-GB" sz="1200">
                <a:latin typeface="Calibri" panose="020F0502020204030204"/>
              </a:rPr>
            </a:fld>
            <a:endParaRPr lang="en-IN" altLang="en-GB" sz="1200">
              <a:latin typeface="Calibri" panose="020F050202020403020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800" y="6473825"/>
            <a:ext cx="150813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 fontAlgn="auto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trike="noStrike" spc="10" noProof="1" dirty="0">
                <a:latin typeface="Trebuchet MS" panose="020B0603020202020204"/>
                <a:ea typeface="+mn-ea"/>
                <a:cs typeface="Trebuchet MS" panose="020B0603020202020204"/>
              </a:rPr>
            </a:fld>
            <a:endParaRPr strike="noStrike" spc="10" noProof="1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800" y="6473825"/>
            <a:ext cx="150813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 fontAlgn="auto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trike="noStrike" spc="10" noProof="1" dirty="0">
                <a:latin typeface="Trebuchet MS" panose="020B0603020202020204"/>
                <a:ea typeface="+mn-ea"/>
                <a:cs typeface="Trebuchet MS" panose="020B0603020202020204"/>
              </a:rPr>
            </a:fld>
            <a:endParaRPr strike="noStrike" spc="10" noProof="1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353800" y="6473825"/>
            <a:ext cx="150813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 fontAlgn="auto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trike="noStrike" spc="10" noProof="1" dirty="0">
                <a:latin typeface="Trebuchet MS" panose="020B0603020202020204"/>
                <a:ea typeface="+mn-ea"/>
                <a:cs typeface="Trebuchet MS" panose="020B0603020202020204"/>
              </a:rPr>
            </a:fld>
            <a:endParaRPr strike="noStrike" spc="10" noProof="1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>
          <a:xfrm>
            <a:off x="11353800" y="6473825"/>
            <a:ext cx="150813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 fontAlgn="auto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trike="noStrike" spc="10" noProof="1" dirty="0">
                <a:latin typeface="Trebuchet MS" panose="020B0603020202020204"/>
                <a:ea typeface="+mn-ea"/>
                <a:cs typeface="Trebuchet MS" panose="020B0603020202020204"/>
              </a:rPr>
            </a:fld>
            <a:endParaRPr strike="noStrike" spc="10" noProof="1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>
          <a:xfrm>
            <a:off x="11353800" y="6473825"/>
            <a:ext cx="150813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 fontAlgn="auto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trike="noStrike" spc="10" noProof="1" dirty="0">
                <a:latin typeface="Trebuchet MS" panose="020B0603020202020204"/>
                <a:ea typeface="+mn-ea"/>
                <a:cs typeface="Trebuchet MS" panose="020B0603020202020204"/>
              </a:rPr>
            </a:fld>
            <a:endParaRPr strike="noStrike" spc="10" noProof="1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bg object 16"/>
          <p:cNvSpPr/>
          <p:nvPr/>
        </p:nvSpPr>
        <p:spPr>
          <a:xfrm>
            <a:off x="9377363" y="4763"/>
            <a:ext cx="1219200" cy="6853237"/>
          </a:xfrm>
          <a:custGeom>
            <a:avLst/>
            <a:gdLst/>
            <a:ahLst/>
            <a:cxnLst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027" name="bg object 17"/>
          <p:cNvSpPr/>
          <p:nvPr/>
        </p:nvSpPr>
        <p:spPr>
          <a:xfrm>
            <a:off x="7448550" y="3694113"/>
            <a:ext cx="4743450" cy="3163887"/>
          </a:xfrm>
          <a:custGeom>
            <a:avLst/>
            <a:gdLst/>
            <a:ahLst/>
            <a:cxnLst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p>
            <a:endParaRPr lang="en-GB" altLang="en-US"/>
          </a:p>
        </p:txBody>
      </p:sp>
      <p:sp>
        <p:nvSpPr>
          <p:cNvPr id="102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6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29" name="bg object 19"/>
          <p:cNvSpPr/>
          <p:nvPr/>
        </p:nvSpPr>
        <p:spPr>
          <a:xfrm>
            <a:off x="9602788" y="0"/>
            <a:ext cx="2589212" cy="6858000"/>
          </a:xfrm>
          <a:custGeom>
            <a:avLst/>
            <a:gdLst/>
            <a:ahLst/>
            <a:cxnLst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8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1" name="bg object 21"/>
          <p:cNvSpPr/>
          <p:nvPr/>
        </p:nvSpPr>
        <p:spPr>
          <a:xfrm>
            <a:off x="9337675" y="0"/>
            <a:ext cx="2854325" cy="6858000"/>
          </a:xfrm>
          <a:custGeom>
            <a:avLst/>
            <a:gdLst/>
            <a:ahLst/>
            <a:cxnLst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4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3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3" name="bg object 23"/>
          <p:cNvSpPr/>
          <p:nvPr/>
        </p:nvSpPr>
        <p:spPr>
          <a:xfrm>
            <a:off x="10936288" y="0"/>
            <a:ext cx="1255712" cy="6858000"/>
          </a:xfrm>
          <a:custGeom>
            <a:avLst/>
            <a:gdLst/>
            <a:ahLst/>
            <a:cxnLst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7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0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3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036" name="Holder 2"/>
          <p:cNvSpPr>
            <a:spLocks noGrp="1"/>
          </p:cNvSpPr>
          <p:nvPr>
            <p:ph type="title"/>
          </p:nvPr>
        </p:nvSpPr>
        <p:spPr>
          <a:xfrm>
            <a:off x="755650" y="385763"/>
            <a:ext cx="10680700" cy="757237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lvl="0"/>
            <a:endParaRPr lang="en-US"/>
          </a:p>
        </p:txBody>
      </p:sp>
      <p:sp>
        <p:nvSpPr>
          <p:cNvPr id="1037" name="Holder 3"/>
          <p:cNvSpPr>
            <a:spLocks noGrp="1"/>
          </p:cNvSpPr>
          <p:nvPr>
            <p:ph type="body"/>
          </p:nvPr>
        </p:nvSpPr>
        <p:spPr>
          <a:xfrm>
            <a:off x="609600" y="1577975"/>
            <a:ext cx="10972800" cy="4525963"/>
          </a:xfrm>
          <a:prstGeom prst="rect">
            <a:avLst/>
          </a:prstGeom>
          <a:noFill/>
          <a:ln w="9525">
            <a:noFill/>
          </a:ln>
        </p:spPr>
        <p:txBody>
          <a:bodyPr wrap="square" lIns="0" tIns="0" rIns="0" bIns="0" anchor="t" anchorCtr="0">
            <a:spAutoFit/>
          </a:bodyPr>
          <a:p>
            <a:pPr lvl="0"/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4963" y="6378575"/>
            <a:ext cx="390207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8575"/>
            <a:ext cx="2803525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auto"/>
            <a:fld id="{1D8BD707-D9CF-40AE-B4C6-C98DA3205C09}" type="datetimeFigureOut">
              <a:rPr lang="en-US" strike="noStrike" noProof="1">
                <a:latin typeface="+mn-lt"/>
                <a:ea typeface="+mn-ea"/>
                <a:cs typeface="+mn-cs"/>
              </a:rPr>
            </a:fld>
            <a:endParaRPr lang="en-US" strike="noStrike" noProof="1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800" y="6473825"/>
            <a:ext cx="150813" cy="190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 fontAlgn="auto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trike="noStrike" spc="10" noProof="1" dirty="0">
                <a:latin typeface="Trebuchet MS" panose="020B0603020202020204"/>
                <a:ea typeface="+mn-ea"/>
                <a:cs typeface="Trebuchet MS" panose="020B0603020202020204"/>
              </a:rPr>
            </a:fld>
            <a:endParaRPr strike="noStrike" spc="10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sldNum="0"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3" name="object 2"/>
          <p:cNvGrpSpPr/>
          <p:nvPr/>
        </p:nvGrpSpPr>
        <p:grpSpPr>
          <a:xfrm>
            <a:off x="876300" y="990600"/>
            <a:ext cx="1743075" cy="1333500"/>
            <a:chOff x="742950" y="1104900"/>
            <a:chExt cx="1743075" cy="1333500"/>
          </a:xfrm>
        </p:grpSpPr>
        <p:sp>
          <p:nvSpPr>
            <p:cNvPr id="819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819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819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819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2819400" y="2514600"/>
            <a:ext cx="7629525" cy="1001713"/>
          </a:xfrm>
        </p:spPr>
        <p:txBody>
          <a:bodyPr vert="horz" wrap="square" lIns="0" tIns="16510" rIns="0" bIns="0" rtlCol="0">
            <a:spAutoFit/>
          </a:bodyPr>
          <a:lstStyle/>
          <a:p>
            <a:pPr marL="3213735" marR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3200" b="1" i="0" u="none" strike="noStrike" kern="0" cap="none" spc="0" normalizeH="0" baseline="0" noProof="1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kumimoji="0" sz="3200" b="0" i="0" u="none" strike="noStrike" kern="0" cap="none" spc="15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8199" name="object 9"/>
          <p:cNvPicPr/>
          <p:nvPr/>
        </p:nvPicPr>
        <p:blipFill>
          <a:blip r:embed="rId1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pPr marL="38100" marR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ct val="0"/>
              </a:spcAft>
              <a:buClrTx/>
              <a:buSzTx/>
              <a:buFontTx/>
              <a:buNone/>
            </a:pPr>
            <a:fld id="{81D60167-4931-47E6-BA6A-407CBD079E47}" type="slidenum">
              <a:rPr kumimoji="0" sz="1100" b="0" i="0" u="none" strike="noStrike" kern="1200" cap="none" spc="10" normalizeH="0" baseline="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kumimoji="0" sz="1100" b="0" i="0" u="none" strike="noStrike" kern="1200" cap="none" spc="10" normalizeH="0" baseline="0" noProof="1" dirty="0">
              <a:solidFill>
                <a:srgbClr val="2D936B"/>
              </a:solidFill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8201" name="TextBox 13"/>
          <p:cNvSpPr txBox="1"/>
          <p:nvPr/>
        </p:nvSpPr>
        <p:spPr>
          <a:xfrm>
            <a:off x="2554288" y="3314700"/>
            <a:ext cx="8610600" cy="163004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 anchorCtr="0">
            <a:spAutoFit/>
          </a:bodyPr>
          <a:p>
            <a:r>
              <a:rPr lang="en-US" altLang="en-GB" sz="2000" dirty="0">
                <a:latin typeface="Times New Roman" panose="02020603050405020304" pitchFamily="18" charset="0"/>
              </a:rPr>
              <a:t>STUDENT NAME: SOWMYA.S</a:t>
            </a:r>
            <a:endParaRPr lang="en-US" altLang="en-GB" sz="2000" dirty="0">
              <a:latin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</a:rPr>
              <a:t>REGISTER NO AND NMID: 212402095/asunm293212402095</a:t>
            </a:r>
            <a:endParaRPr lang="en-US" altLang="en-GB" sz="2000" dirty="0">
              <a:latin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</a:rPr>
              <a:t>DEPARTMENT: BCA- COMPUTER APPLICATION</a:t>
            </a:r>
            <a:endParaRPr lang="en-US" altLang="en-GB" sz="2000" dirty="0">
              <a:latin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</a:rPr>
              <a:t>COLLEGE NAME: VIDHYA SAGAR WOMEN’S COLLEGE</a:t>
            </a:r>
            <a:endParaRPr lang="en-US" altLang="en-GB" sz="2000" dirty="0">
              <a:latin typeface="Times New Roman" panose="02020603050405020304" pitchFamily="18" charset="0"/>
            </a:endParaRPr>
          </a:p>
          <a:p>
            <a:r>
              <a:rPr lang="en-US" altLang="en-GB" sz="2000" dirty="0">
                <a:latin typeface="Times New Roman" panose="02020603050405020304" pitchFamily="18" charset="0"/>
              </a:rPr>
              <a:t>           </a:t>
            </a:r>
            <a:endParaRPr lang="en-IN" altLang="en-GB" sz="2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ln/>
        </p:spPr>
        <p:txBody>
          <a:bodyPr wrap="square" lIns="0" tIns="0" rIns="0" bIns="0" anchor="t" anchorCtr="0">
            <a:spAutoFit/>
          </a:bodyPr>
          <a:p>
            <a:pPr/>
            <a:r>
              <a:rPr lang="en-IN" altLang="en-GB" dirty="0">
                <a:latin typeface="Trebuchet MS" panose="020B0603020202020204"/>
                <a:ea typeface="+mj-ea"/>
                <a:cs typeface="+mj-cs"/>
              </a:rPr>
              <a:t>FEATURES AND FUNCTIONALITY</a:t>
            </a:r>
            <a:endParaRPr lang="en-IN" altLang="en-GB" dirty="0"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18434" name="Text Box 2"/>
          <p:cNvSpPr txBox="1"/>
          <p:nvPr/>
        </p:nvSpPr>
        <p:spPr>
          <a:xfrm>
            <a:off x="2633663" y="1543050"/>
            <a:ext cx="5999162" cy="4522788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>
                <a:latin typeface="Times New Roman" panose="02020603050405020304" pitchFamily="18" charset="0"/>
              </a:rPr>
              <a:t>1. Smooth section navigation – clicking nav links brings you to the target section smoothly.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2. Typing header animation that types out the greeting and blinks for dynamic effect.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3. Skills hover effect for visual feedback and engagement.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4. Section highlighting in console when scrolling — useful for debugging or future adding active state UI.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5. Responsive layout that adapts to different screen sizes (max-widths, flexible containers).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6. Contact links: mailto (email) and tel (phone) clickable links for direct communication.</a:t>
            </a:r>
            <a:endParaRPr lang="en-US" altLang="en-GB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object 2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1275"/>
              </a:lnSpc>
            </a:pPr>
            <a:r>
              <a:rPr sz="1100" spc="2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3/21/202</a:t>
            </a:r>
            <a:r>
              <a:rPr sz="1100" spc="1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4</a:t>
            </a:r>
            <a:r>
              <a:rPr sz="110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 </a:t>
            </a:r>
            <a:r>
              <a:rPr sz="1100" spc="13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 </a:t>
            </a:r>
            <a:r>
              <a:rPr sz="1100" b="1" spc="5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A</a:t>
            </a:r>
            <a:r>
              <a:rPr sz="1100" b="1" spc="1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nnu</a:t>
            </a:r>
            <a:r>
              <a:rPr sz="1100" b="1" spc="1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al</a:t>
            </a:r>
            <a:r>
              <a:rPr sz="1100" b="1" spc="-14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 </a:t>
            </a:r>
            <a:r>
              <a:rPr sz="1100" b="1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sz="1100" b="1" spc="3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sz="1100" b="1" spc="9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v</a:t>
            </a:r>
            <a:r>
              <a:rPr sz="1100" b="1" spc="-3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sz="1100" b="1" spc="3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sz="1100" b="1" spc="1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w</a:t>
            </a:r>
            <a:endParaRPr sz="1100" noProof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4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94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94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pic>
        <p:nvPicPr>
          <p:cNvPr id="19461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66675" y="3381375"/>
            <a:ext cx="2466975" cy="34194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5638"/>
            <a:ext cx="8480425" cy="669925"/>
          </a:xfrm>
        </p:spPr>
        <p:txBody>
          <a:bodyPr vert="horz" wrap="square" lIns="0" tIns="1651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4250" b="1" i="0" u="none" strike="noStrike" kern="0" cap="none" spc="1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RESULTS AND SCREENSHOTS</a:t>
            </a:r>
            <a:endParaRPr kumimoji="0" sz="4250" b="1" i="0" u="none" strike="noStrike" kern="0" cap="none" spc="0" normalizeH="0" baseline="0" noProof="1" dirty="0">
              <a:solidFill>
                <a:schemeClr val="tx1"/>
              </a:solidFill>
              <a:latin typeface="Trebuchet MS" panose="020B0603020202020204"/>
              <a:ea typeface="+mj-ea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277600" y="6473825"/>
            <a:ext cx="228600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fontAlgn="auto">
              <a:spcBef>
                <a:spcPts val="55"/>
              </a:spcBef>
            </a:pPr>
            <a:fld id="{81D60167-4931-47E6-BA6A-407CBD079E47}" type="slidenum">
              <a:rPr sz="1100" spc="1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sz="1100" noProof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9464" name="TextBox 8"/>
          <p:cNvSpPr txBox="1"/>
          <p:nvPr/>
        </p:nvSpPr>
        <p:spPr>
          <a:xfrm>
            <a:off x="2743200" y="2354263"/>
            <a:ext cx="8534400" cy="95408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Font typeface="Arial" panose="020B0604020202020204" pitchFamily="34" charset="0"/>
              <a:buChar char="•"/>
            </a:pP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endParaRPr lang="en-IN" altLang="en-GB" sz="2800" dirty="0">
              <a:latin typeface="Times New Roman" panose="02020603050405020304" pitchFamily="18" charset="0"/>
            </a:endParaRPr>
          </a:p>
        </p:txBody>
      </p:sp>
      <p:pic>
        <p:nvPicPr>
          <p:cNvPr id="19465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5600" y="1662113"/>
            <a:ext cx="7196138" cy="51387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755650" y="385763"/>
            <a:ext cx="10680700" cy="614362"/>
          </a:xfrm>
          <a:ln/>
        </p:spPr>
        <p:txBody>
          <a:bodyPr wrap="square" lIns="0" tIns="0" rIns="0" bIns="0" anchor="t" anchorCtr="0">
            <a:spAutoFit/>
          </a:bodyPr>
          <a:p>
            <a:pPr/>
            <a:r>
              <a:rPr lang="en-US" altLang="en-GB" sz="4000">
                <a:latin typeface="Times New Roman" panose="02020603050405020304" pitchFamily="18" charset="0"/>
                <a:ea typeface="+mj-ea"/>
                <a:cs typeface="+mj-cs"/>
              </a:rPr>
              <a:t>RESULT AND SCREENSHOT</a:t>
            </a:r>
            <a:endParaRPr lang="en-US" altLang="en-GB" sz="400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2048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1828800"/>
            <a:ext cx="9571038" cy="3641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755650" y="385763"/>
            <a:ext cx="10680700" cy="614362"/>
          </a:xfrm>
          <a:ln/>
        </p:spPr>
        <p:txBody>
          <a:bodyPr wrap="square" lIns="0" tIns="0" rIns="0" bIns="0" anchor="t" anchorCtr="0">
            <a:spAutoFit/>
          </a:bodyPr>
          <a:p>
            <a:pPr/>
            <a:r>
              <a:rPr lang="en-US" altLang="en-GB" sz="4000">
                <a:latin typeface="Times New Roman" panose="02020603050405020304" pitchFamily="18" charset="0"/>
                <a:ea typeface="+mj-ea"/>
                <a:cs typeface="+mj-cs"/>
              </a:rPr>
              <a:t>RESULT AND SCREENSHOT</a:t>
            </a:r>
            <a:endParaRPr lang="en-US" altLang="en-GB" sz="4000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pic>
        <p:nvPicPr>
          <p:cNvPr id="215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5425" y="1463675"/>
            <a:ext cx="8874125" cy="39306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755650" y="385763"/>
            <a:ext cx="10680700" cy="738187"/>
          </a:xfrm>
          <a:ln/>
        </p:spPr>
        <p:txBody>
          <a:bodyPr wrap="square" lIns="0" tIns="0" rIns="0" bIns="0" anchor="t" anchorCtr="0">
            <a:spAutoFit/>
          </a:bodyPr>
          <a:p>
            <a:pPr/>
            <a:r>
              <a:rPr lang="en-US" altLang="en-GB">
                <a:latin typeface="Trebuchet MS" panose="020B0603020202020204"/>
                <a:ea typeface="+mj-ea"/>
                <a:cs typeface="+mj-cs"/>
              </a:rPr>
              <a:t>RESULT AND SCREENSHOT</a:t>
            </a:r>
            <a:endParaRPr lang="en-US" altLang="en-GB">
              <a:latin typeface="Trebuchet MS" panose="020B0603020202020204"/>
              <a:ea typeface="+mj-ea"/>
              <a:cs typeface="+mj-cs"/>
            </a:endParaRPr>
          </a:p>
        </p:txBody>
      </p:sp>
      <p:pic>
        <p:nvPicPr>
          <p:cNvPr id="22530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00200" y="1524000"/>
            <a:ext cx="7497763" cy="478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2355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pic>
        <p:nvPicPr>
          <p:cNvPr id="23555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3556" name="object 7"/>
          <p:cNvSpPr txBox="1">
            <a:spLocks noGrp="1"/>
          </p:cNvSpPr>
          <p:nvPr>
            <p:ph type="title"/>
          </p:nvPr>
        </p:nvSpPr>
        <p:spPr>
          <a:xfrm>
            <a:off x="755650" y="385763"/>
            <a:ext cx="4578350" cy="752475"/>
          </a:xfrm>
          <a:ln/>
        </p:spPr>
        <p:txBody>
          <a:bodyPr vert="horz" wrap="square" lIns="0" tIns="13335" rIns="0" bIns="0" anchor="t" anchorCtr="0">
            <a:spAutoFit/>
          </a:bodyPr>
          <a:p>
            <a:pPr marL="12700" indent="0">
              <a:lnSpc>
                <a:spcPct val="100000"/>
              </a:lnSpc>
              <a:spcBef>
                <a:spcPts val="100"/>
              </a:spcBef>
            </a:pPr>
            <a:r>
              <a:rPr lang="en-IN" altLang="en-GB" dirty="0">
                <a:latin typeface="Trebuchet MS" panose="020B0603020202020204"/>
                <a:ea typeface="+mj-ea"/>
                <a:cs typeface="+mj-cs"/>
              </a:rPr>
              <a:t>CONCLUSION</a:t>
            </a:r>
            <a:endParaRPr lang="en-US" dirty="0">
              <a:latin typeface="Trebuchet MS" panose="020B0603020202020204"/>
              <a:ea typeface="+mj-ea"/>
              <a:cs typeface="+mj-c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77600" y="6473825"/>
            <a:ext cx="228600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fontAlgn="auto">
              <a:spcBef>
                <a:spcPts val="55"/>
              </a:spcBef>
            </a:pPr>
            <a:fld id="{81D60167-4931-47E6-BA6A-407CBD079E47}" type="slidenum">
              <a:rPr sz="1100" spc="1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sz="1100" noProof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23558" name="Text Box 1"/>
          <p:cNvSpPr txBox="1"/>
          <p:nvPr/>
        </p:nvSpPr>
        <p:spPr>
          <a:xfrm>
            <a:off x="2286000" y="1443038"/>
            <a:ext cx="6962775" cy="4376737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en-GB">
                <a:latin typeface="Times New Roman" panose="02020603050405020304" pitchFamily="18" charset="0"/>
              </a:rPr>
              <a:t>This portfolio site is a sleek, responsive single-page showcase built with clean HTML, stylish CSS, and interactive JavaScript. It cleverly combines visual appeal—through gradient headers, card-style section layouts, and smooth animations—with practical navigation and accessibility. Each section—About, Education, Skills, Projects, and Contact—presents relevant information in a structured way, and the typing animation adds a polished personal touch. The site supports smooth scrolling to enhance user experience, while hover effects and console logging underline a thoughtful development process. Overall, the project effectively communicates your academic background, technical competencies, and creative drive in a modern, user-friendly format, making it an excellent foundation for future enhancements.</a:t>
            </a:r>
            <a:endParaRPr lang="en-US" altLang="en-GB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1" name="Title 1"/>
          <p:cNvSpPr>
            <a:spLocks noGrp="1"/>
          </p:cNvSpPr>
          <p:nvPr>
            <p:ph type="ctrTitle"/>
          </p:nvPr>
        </p:nvSpPr>
        <p:spPr>
          <a:xfrm>
            <a:off x="3195638" y="2066925"/>
            <a:ext cx="5800725" cy="492125"/>
          </a:xfrm>
          <a:ln/>
        </p:spPr>
        <p:txBody>
          <a:bodyPr wrap="square" lIns="0" tIns="0" rIns="0" bIns="0" anchor="t" anchorCtr="0">
            <a:spAutoFit/>
          </a:bodyPr>
          <a:p>
            <a:pPr>
              <a:buClrTx/>
              <a:buSzTx/>
              <a:buFontTx/>
            </a:pPr>
            <a:r>
              <a:rPr lang="en-US" altLang="en-GB">
                <a:latin typeface="Times New Roman" panose="02020603050405020304" pitchFamily="18" charset="0"/>
                <a:ea typeface="+mj-ea"/>
                <a:cs typeface="+mj-cs"/>
              </a:rPr>
              <a:t>MY PORTFOLIO</a:t>
            </a:r>
            <a:endParaRPr lang="en-US" altLang="en-GB">
              <a:latin typeface="Times New Roman" panose="02020603050405020304" pitchFamily="18" charset="0"/>
              <a:ea typeface="+mj-ea"/>
              <a:cs typeface="+mj-cs"/>
            </a:endParaRPr>
          </a:p>
        </p:txBody>
      </p:sp>
      <p:sp>
        <p:nvSpPr>
          <p:cNvPr id="10242" name="Subtitle 2"/>
          <p:cNvSpPr>
            <a:spLocks noGrp="1"/>
          </p:cNvSpPr>
          <p:nvPr>
            <p:ph type="subTitle" idx="4"/>
          </p:nvPr>
        </p:nvSpPr>
        <p:spPr>
          <a:xfrm>
            <a:off x="1828800" y="3840163"/>
            <a:ext cx="8534400" cy="554037"/>
          </a:xfrm>
          <a:ln/>
        </p:spPr>
        <p:txBody>
          <a:bodyPr wrap="square" lIns="0" tIns="0" rIns="0" bIns="0" anchor="t" anchorCtr="0">
            <a:spAutoFit/>
          </a:bodyPr>
          <a:p>
            <a:pPr indent="0" algn="ctr">
              <a:buClrTx/>
              <a:buSzTx/>
              <a:buFontTx/>
            </a:pPr>
            <a:r>
              <a:rPr lang="en-US" altLang="en-GB"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BY,</a:t>
            </a:r>
            <a:endParaRPr lang="en-US" altLang="en-GB">
              <a:latin typeface="Times New Roman" panose="02020603050405020304" pitchFamily="18" charset="0"/>
              <a:ea typeface="+mn-ea"/>
              <a:cs typeface="+mn-cs"/>
            </a:endParaRPr>
          </a:p>
          <a:p>
            <a:pPr indent="0" algn="ctr">
              <a:buClrTx/>
              <a:buSzTx/>
              <a:buFontTx/>
            </a:pPr>
            <a:r>
              <a:rPr lang="en-US" altLang="en-GB">
                <a:latin typeface="Times New Roman" panose="02020603050405020304" pitchFamily="18" charset="0"/>
                <a:ea typeface="+mn-ea"/>
                <a:cs typeface="+mn-cs"/>
              </a:rPr>
              <a:t>                                                                         SOWMYA.S</a:t>
            </a:r>
            <a:endParaRPr lang="en-US" altLang="en-GB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5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grpSp>
        <p:nvGrpSpPr>
          <p:cNvPr id="11266" name="object 3"/>
          <p:cNvGrpSpPr/>
          <p:nvPr/>
        </p:nvGrpSpPr>
        <p:grpSpPr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1126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6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6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6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7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8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7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7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4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7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3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7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7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127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127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3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1277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1278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1279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8675"/>
            <a:ext cx="9409113" cy="2108835"/>
          </a:xfrm>
        </p:spPr>
        <p:txBody>
          <a:bodyPr vert="horz" wrap="square" lIns="0" tIns="1651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Tx/>
              <a:buNone/>
            </a:pPr>
            <a:br>
              <a:rPr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US" sz="32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ROJECT TITLE:</a:t>
            </a: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400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sz="32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                             </a:t>
            </a:r>
            <a:r>
              <a:rPr kumimoji="0" lang="en-US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 </a:t>
            </a:r>
            <a:r>
              <a:rPr kumimoji="0" lang="en-US" sz="28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MY   PORTFOLIO</a:t>
            </a:r>
            <a:endParaRPr kumimoji="0" lang="en-US" sz="2800" b="1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grpSp>
        <p:nvGrpSpPr>
          <p:cNvPr id="1128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1282" name="object 19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1283" name="object 20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pPr marL="38100" marR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ct val="0"/>
              </a:spcAft>
              <a:buClrTx/>
              <a:buSzTx/>
              <a:buFontTx/>
              <a:buNone/>
            </a:pPr>
            <a:fld id="{81D60167-4931-47E6-BA6A-407CBD079E47}" type="slidenum">
              <a:rPr kumimoji="0" sz="1100" b="0" i="0" u="none" strike="noStrike" kern="1200" cap="none" spc="10" normalizeH="0" baseline="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kumimoji="0" sz="1100" b="0" i="0" u="none" strike="noStrike" kern="1200" cap="none" spc="10" normalizeH="0" baseline="0" noProof="1" dirty="0">
              <a:solidFill>
                <a:srgbClr val="2D936B"/>
              </a:solidFill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89" name="object 2"/>
          <p:cNvSpPr/>
          <p:nvPr/>
        </p:nvSpPr>
        <p:spPr>
          <a:xfrm>
            <a:off x="-76200" y="28575"/>
            <a:ext cx="12480925" cy="6858000"/>
          </a:xfrm>
          <a:custGeom>
            <a:avLst/>
            <a:gdLst/>
            <a:ahLst/>
            <a:cxnLst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grpSp>
        <p:nvGrpSpPr>
          <p:cNvPr id="12290" name="object 3"/>
          <p:cNvGrpSpPr/>
          <p:nvPr/>
        </p:nvGrpSpPr>
        <p:grpSpPr>
          <a:xfrm>
            <a:off x="7443788" y="0"/>
            <a:ext cx="4752975" cy="6862763"/>
            <a:chOff x="7443849" y="0"/>
            <a:chExt cx="4752975" cy="6863080"/>
          </a:xfrm>
        </p:grpSpPr>
        <p:sp>
          <p:nvSpPr>
            <p:cNvPr id="1229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6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8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4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3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7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229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0"/>
              </a:srgbClr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</p:grpSp>
      <p:sp>
        <p:nvSpPr>
          <p:cNvPr id="1230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3"/>
            </a:srgbClr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4" name="object 14"/>
          <p:cNvSpPr txBox="1"/>
          <p:nvPr/>
        </p:nvSpPr>
        <p:spPr>
          <a:xfrm>
            <a:off x="752475" y="6486525"/>
            <a:ext cx="1773238" cy="1651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fontAlgn="auto">
              <a:lnSpc>
                <a:spcPts val="1275"/>
              </a:lnSpc>
            </a:pPr>
            <a:r>
              <a:rPr sz="1100" spc="2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3/21/202</a:t>
            </a:r>
            <a:r>
              <a:rPr sz="1100" spc="1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4</a:t>
            </a:r>
            <a:r>
              <a:rPr sz="110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 </a:t>
            </a:r>
            <a:r>
              <a:rPr sz="1100" spc="13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 </a:t>
            </a:r>
            <a:r>
              <a:rPr sz="1100" b="1" spc="5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A</a:t>
            </a:r>
            <a:r>
              <a:rPr sz="1100" b="1" spc="1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nnu</a:t>
            </a:r>
            <a:r>
              <a:rPr sz="1100" b="1" spc="1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al</a:t>
            </a:r>
            <a:r>
              <a:rPr sz="1100" b="1" spc="-14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 </a:t>
            </a:r>
            <a:r>
              <a:rPr sz="1100" b="1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R</a:t>
            </a:r>
            <a:r>
              <a:rPr sz="1100" b="1" spc="3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sz="1100" b="1" spc="90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v</a:t>
            </a:r>
            <a:r>
              <a:rPr sz="1100" b="1" spc="-3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i</a:t>
            </a:r>
            <a:r>
              <a:rPr sz="1100" b="1" spc="3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e</a:t>
            </a:r>
            <a:r>
              <a:rPr sz="1100" b="1" spc="15" noProof="1" dirty="0">
                <a:solidFill>
                  <a:srgbClr val="2D83C3"/>
                </a:solidFill>
                <a:latin typeface="Trebuchet MS" panose="020B0603020202020204"/>
                <a:ea typeface="+mn-ea"/>
                <a:cs typeface="Trebuchet MS" panose="020B0603020202020204"/>
              </a:rPr>
              <a:t>w</a:t>
            </a:r>
            <a:endParaRPr sz="1100" noProof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230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230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pic>
        <p:nvPicPr>
          <p:cNvPr id="12304" name="object 17"/>
          <p:cNvPicPr/>
          <p:nvPr/>
        </p:nvPicPr>
        <p:blipFill>
          <a:blip r:embed="rId1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2305" name="object 18"/>
          <p:cNvGrpSpPr/>
          <p:nvPr/>
        </p:nvGrpSpPr>
        <p:grpSpPr>
          <a:xfrm>
            <a:off x="47625" y="3819525"/>
            <a:ext cx="4124325" cy="3009900"/>
            <a:chOff x="47625" y="3819523"/>
            <a:chExt cx="4124325" cy="3009900"/>
          </a:xfrm>
        </p:grpSpPr>
        <p:pic>
          <p:nvPicPr>
            <p:cNvPr id="12306" name="object 19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 w="9525">
              <a:noFill/>
            </a:ln>
          </p:spPr>
        </p:pic>
        <p:pic>
          <p:nvPicPr>
            <p:cNvPr id="12307" name="object 20"/>
            <p:cNvPicPr/>
            <p:nvPr/>
          </p:nvPicPr>
          <p:blipFill>
            <a:blip r:embed="rId3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685800" y="457200"/>
            <a:ext cx="2357438" cy="506413"/>
          </a:xfrm>
        </p:spPr>
        <p:txBody>
          <a:bodyPr vert="horz" wrap="square" lIns="0" tIns="13335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25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A</a:t>
            </a:r>
            <a:r>
              <a:rPr kumimoji="0" sz="3200" b="1" i="0" u="none" strike="noStrike" kern="0" cap="none" spc="-5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G</a:t>
            </a:r>
            <a:r>
              <a:rPr kumimoji="0" sz="3200" b="1" i="0" u="none" strike="noStrike" kern="0" cap="none" spc="-35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</a:t>
            </a:r>
            <a:r>
              <a:rPr kumimoji="0" sz="3200" b="1" i="0" u="none" strike="noStrike" kern="0" cap="none" spc="15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N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DA</a:t>
            </a:r>
            <a:endParaRPr kumimoji="0" sz="3200" b="1" i="0" u="none" strike="noStrike" kern="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pPr marL="38100" marR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ct val="0"/>
              </a:spcAft>
              <a:buClrTx/>
              <a:buSzTx/>
              <a:buFontTx/>
              <a:buNone/>
            </a:pPr>
            <a:fld id="{81D60167-4931-47E6-BA6A-407CBD079E47}" type="slidenum">
              <a:rPr kumimoji="0" sz="1100" b="0" i="0" u="none" strike="noStrike" kern="1200" cap="none" spc="10" normalizeH="0" baseline="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kumimoji="0" sz="1100" b="0" i="0" u="none" strike="noStrike" kern="1200" cap="none" spc="10" normalizeH="0" baseline="0" noProof="1" dirty="0">
              <a:solidFill>
                <a:srgbClr val="2D936B"/>
              </a:solidFill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2310" name="TextBox 22"/>
          <p:cNvSpPr txBox="1"/>
          <p:nvPr/>
        </p:nvSpPr>
        <p:spPr>
          <a:xfrm>
            <a:off x="2286000" y="1066800"/>
            <a:ext cx="5029200" cy="483235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>
              <a:buNone/>
            </a:pP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Problem Statement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Project Overview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End Users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Tools and Technologies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Portfolio design and Layout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Features and Functionality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Results and Screenshots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Conclusion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Font typeface="Calibri" panose="020F0502020204030204"/>
              <a:buAutoNum type="arabicPeriod"/>
            </a:pPr>
            <a:r>
              <a:rPr lang="en-US" altLang="en-GB" sz="2800" dirty="0" err="1">
                <a:solidFill>
                  <a:srgbClr val="0D0D0D"/>
                </a:solidFill>
                <a:latin typeface="Times New Roman" panose="02020603050405020304" pitchFamily="18" charset="0"/>
              </a:rPr>
              <a:t>Github</a:t>
            </a:r>
            <a:r>
              <a:rPr lang="en-US" altLang="en-GB" sz="2800" dirty="0">
                <a:solidFill>
                  <a:srgbClr val="0D0D0D"/>
                </a:solidFill>
                <a:latin typeface="Times New Roman" panose="02020603050405020304" pitchFamily="18" charset="0"/>
              </a:rPr>
              <a:t> Link</a:t>
            </a:r>
            <a:endParaRPr lang="en-US" altLang="en-GB" sz="2800" dirty="0">
              <a:solidFill>
                <a:srgbClr val="0D0D0D"/>
              </a:solidFill>
              <a:latin typeface="Times New Roman" panose="02020603050405020304" pitchFamily="18" charset="0"/>
            </a:endParaRPr>
          </a:p>
          <a:p>
            <a:pPr>
              <a:buNone/>
            </a:pPr>
            <a:endParaRPr lang="en-IN" altLang="en-GB" sz="28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331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331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331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pic>
          <p:nvPicPr>
            <p:cNvPr id="13316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3317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3438" y="574675"/>
            <a:ext cx="5637213" cy="677863"/>
          </a:xfrm>
        </p:spPr>
        <p:txBody>
          <a:bodyPr vert="horz" wrap="square" lIns="0" tIns="16510" rIns="0" bIns="0" rtlCol="0">
            <a:spAutoFit/>
          </a:bodyPr>
          <a:lstStyle/>
          <a:p>
            <a:pPr marL="12700" marR="0" indent="0" algn="l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Tx/>
              <a:buNone/>
              <a:tabLst>
                <a:tab pos="2727960" algn="l"/>
              </a:tabLst>
            </a:pPr>
            <a:r>
              <a:rPr kumimoji="0" sz="4250" b="1" i="0" u="none" strike="noStrike" kern="0" cap="none" spc="-2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P</a:t>
            </a:r>
            <a:r>
              <a:rPr kumimoji="0" sz="4250" b="1" i="0" u="none" strike="noStrike" kern="0" cap="none" spc="1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ROB</a:t>
            </a:r>
            <a:r>
              <a:rPr kumimoji="0" sz="4250" b="1" i="0" u="none" strike="noStrike" kern="0" cap="none" spc="5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L</a:t>
            </a:r>
            <a:r>
              <a:rPr kumimoji="0" sz="4250" b="1" i="0" u="none" strike="noStrike" kern="0" cap="none" spc="-2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E</a:t>
            </a:r>
            <a:r>
              <a:rPr kumimoji="0" sz="4250" b="1" i="0" u="none" strike="noStrike" kern="0" cap="none" spc="2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M</a:t>
            </a:r>
            <a:r>
              <a:rPr kumimoji="0" sz="4250" b="1" i="0" u="none" strike="noStrike" kern="0" cap="none" spc="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	</a:t>
            </a:r>
            <a:r>
              <a:rPr kumimoji="0" sz="4250" b="1" i="0" u="none" strike="noStrike" kern="0" cap="none" spc="1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S</a:t>
            </a:r>
            <a:r>
              <a:rPr kumimoji="0" sz="4250" b="1" i="0" u="none" strike="noStrike" kern="0" cap="none" spc="-37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T</a:t>
            </a:r>
            <a:r>
              <a:rPr kumimoji="0" sz="4250" b="1" i="0" u="none" strike="noStrike" kern="0" cap="none" spc="-37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A</a:t>
            </a:r>
            <a:r>
              <a:rPr kumimoji="0" sz="4250" b="1" i="0" u="none" strike="noStrike" kern="0" cap="none" spc="1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T</a:t>
            </a:r>
            <a:r>
              <a:rPr kumimoji="0" sz="4250" b="1" i="0" u="none" strike="noStrike" kern="0" cap="none" spc="-1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E</a:t>
            </a:r>
            <a:r>
              <a:rPr kumimoji="0" sz="4250" b="1" i="0" u="none" strike="noStrike" kern="0" cap="none" spc="-2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ME</a:t>
            </a:r>
            <a:r>
              <a:rPr kumimoji="0" sz="4250" b="1" i="0" u="none" strike="noStrike" kern="0" cap="none" spc="1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NT</a:t>
            </a:r>
            <a:endParaRPr kumimoji="0" sz="4250" b="1" i="0" u="none" strike="noStrike" kern="0" cap="none" spc="0" normalizeH="0" baseline="0" noProof="1">
              <a:solidFill>
                <a:schemeClr val="tx1"/>
              </a:solidFill>
              <a:latin typeface="Trebuchet MS" panose="020B0603020202020204"/>
              <a:ea typeface="+mj-ea"/>
              <a:cs typeface="Trebuchet MS" panose="020B0603020202020204"/>
            </a:endParaRPr>
          </a:p>
        </p:txBody>
      </p:sp>
      <p:pic>
        <p:nvPicPr>
          <p:cNvPr id="13319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pPr marL="38100" marR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ct val="0"/>
              </a:spcAft>
              <a:buClrTx/>
              <a:buSzTx/>
              <a:buFontTx/>
              <a:buNone/>
            </a:pPr>
            <a:fld id="{81D60167-4931-47E6-BA6A-407CBD079E47}" type="slidenum">
              <a:rPr kumimoji="0" sz="1100" b="0" i="0" u="none" strike="noStrike" kern="1200" cap="none" spc="10" normalizeH="0" baseline="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kumimoji="0" sz="1100" b="0" i="0" u="none" strike="noStrike" kern="1200" cap="none" spc="10" normalizeH="0" baseline="0" noProof="1" dirty="0">
              <a:solidFill>
                <a:srgbClr val="2D936B"/>
              </a:solidFill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3321" name="Text Box 8"/>
          <p:cNvSpPr txBox="1"/>
          <p:nvPr/>
        </p:nvSpPr>
        <p:spPr>
          <a:xfrm>
            <a:off x="1676400" y="1335088"/>
            <a:ext cx="6715125" cy="54864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en-GB">
                <a:latin typeface="Calibri" panose="020F0502020204030204"/>
              </a:rPr>
              <a:t>1.</a:t>
            </a:r>
            <a:r>
              <a:rPr lang="en-US" altLang="en-GB">
                <a:latin typeface="Times New Roman" panose="02020603050405020304" pitchFamily="18" charset="0"/>
              </a:rPr>
              <a:t> Provide a personal online portfolio to showcase academic background and projects.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2. Enable smooth navigation between sections (About, Education, Skills, Projects, Contact).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3. Present skills and projects in an engaging, visually appealing way.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4. Implement an eye-catching header with animated typing effect to grab visitor attention.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5. Ensure readability across devices using responsive design elements like sections and card-like layout.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6. Facilitate seamless user experience with smooth scrolling and intuitive navigation.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4337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433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sp>
          <p:nvSpPr>
            <p:cNvPr id="1433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 w="9525">
              <a:noFill/>
            </a:ln>
          </p:spPr>
          <p:txBody>
            <a:bodyPr/>
            <a:p>
              <a:endParaRPr lang="en-GB" altLang="en-US"/>
            </a:p>
          </p:txBody>
        </p:sp>
        <p:pic>
          <p:nvPicPr>
            <p:cNvPr id="14340" name="object 5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 w="9525">
              <a:noFill/>
            </a:ln>
          </p:spPr>
        </p:pic>
      </p:grpSp>
      <p:sp>
        <p:nvSpPr>
          <p:cNvPr id="1434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30263"/>
            <a:ext cx="5264150" cy="677863"/>
          </a:xfrm>
        </p:spPr>
        <p:txBody>
          <a:bodyPr vert="horz" wrap="square" lIns="0" tIns="16510" rIns="0" bIns="0" rtlCol="0">
            <a:spAutoFit/>
          </a:bodyPr>
          <a:lstStyle/>
          <a:p>
            <a:pPr marL="12700" marR="0" indent="0" algn="l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Tx/>
              <a:buNone/>
              <a:tabLst>
                <a:tab pos="2642870" algn="l"/>
              </a:tabLst>
            </a:pPr>
            <a:r>
              <a:rPr kumimoji="0" sz="4250" b="1" i="0" u="none" strike="noStrike" kern="0" cap="none" spc="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PROJECT	</a:t>
            </a:r>
            <a:r>
              <a:rPr kumimoji="0" sz="4250" b="1" i="0" u="none" strike="noStrike" kern="0" cap="none" spc="-2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OVERVIEW</a:t>
            </a:r>
            <a:endParaRPr kumimoji="0" sz="4250" b="1" i="0" u="none" strike="noStrike" kern="0" cap="none" spc="0" normalizeH="0" baseline="0" noProof="1">
              <a:solidFill>
                <a:schemeClr val="tx1"/>
              </a:solidFill>
              <a:latin typeface="Trebuchet MS" panose="020B0603020202020204"/>
              <a:ea typeface="+mj-ea"/>
              <a:cs typeface="Trebuchet MS" panose="020B0603020202020204"/>
            </a:endParaRPr>
          </a:p>
        </p:txBody>
      </p:sp>
      <p:pic>
        <p:nvPicPr>
          <p:cNvPr id="14343" name="object 8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pPr marL="38100" marR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ct val="0"/>
              </a:spcAft>
              <a:buClrTx/>
              <a:buSzTx/>
              <a:buFontTx/>
              <a:buNone/>
            </a:pPr>
            <a:fld id="{81D60167-4931-47E6-BA6A-407CBD079E47}" type="slidenum">
              <a:rPr kumimoji="0" sz="1100" b="0" i="0" u="none" strike="noStrike" kern="1200" cap="none" spc="10" normalizeH="0" baseline="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kumimoji="0" sz="1100" b="0" i="0" u="none" strike="noStrike" kern="1200" cap="none" spc="10" normalizeH="0" baseline="0" noProof="1" dirty="0">
              <a:solidFill>
                <a:srgbClr val="2D936B"/>
              </a:solidFill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4345" name="Text Box 8"/>
          <p:cNvSpPr txBox="1"/>
          <p:nvPr/>
        </p:nvSpPr>
        <p:spPr>
          <a:xfrm>
            <a:off x="1698625" y="1752600"/>
            <a:ext cx="7143750" cy="4800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>
                <a:latin typeface="Times New Roman" panose="02020603050405020304" pitchFamily="18" charset="0"/>
              </a:rPr>
              <a:t>1. A single-page responsive Portfolio Website created using HTML, CSS, and JavaScript.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2. Features a dynamic header with a typing animation (“Hi, I'm SOWMYA SANKARANARAYANAN”).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3. Contains five main sections: About Me, Education, Skills, Projects, and Contact.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4. Navigation links that smoothly scroll to each section when clicked.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5. Clean, modern styling with a gradient header, soft background, rounded section containers, and hover effects.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6. Skills section uses stylized tags that expand on hover.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7. Smooth user interaction with scrolling feedback logged to the console.</a:t>
            </a:r>
            <a:endParaRPr lang="en-GB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5362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5363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00088" y="892175"/>
            <a:ext cx="5013325" cy="508000"/>
          </a:xfrm>
        </p:spPr>
        <p:txBody>
          <a:bodyPr vert="horz" wrap="square" lIns="0" tIns="16510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sz="3200" b="1" i="0" u="none" strike="noStrike" kern="0" cap="none" spc="-3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 </a:t>
            </a:r>
            <a:r>
              <a:rPr kumimoji="0" sz="3200" b="1" i="0" u="none" strike="noStrike" kern="0" cap="none" spc="-2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E</a:t>
            </a:r>
            <a:r>
              <a:rPr kumimoji="0" sz="3200" b="1" i="0" u="none" strike="noStrike" kern="0" cap="none" spc="3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N</a:t>
            </a:r>
            <a:r>
              <a:rPr kumimoji="0" sz="3200" b="1" i="0" u="none" strike="noStrike" kern="0" cap="none" spc="1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D</a:t>
            </a:r>
            <a:r>
              <a:rPr kumimoji="0" sz="3200" b="1" i="0" u="none" strike="noStrike" kern="0" cap="none" spc="-4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 </a:t>
            </a:r>
            <a:r>
              <a:rPr kumimoji="0" sz="3200" b="1" i="0" u="none" strike="noStrike" kern="0" cap="none" spc="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U</a:t>
            </a:r>
            <a:r>
              <a:rPr kumimoji="0" sz="3200" b="1" i="0" u="none" strike="noStrike" kern="0" cap="none" spc="1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S</a:t>
            </a:r>
            <a:r>
              <a:rPr kumimoji="0" sz="3200" b="1" i="0" u="none" strike="noStrike" kern="0" cap="none" spc="-2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E</a:t>
            </a:r>
            <a:r>
              <a:rPr kumimoji="0" sz="3200" b="1" i="0" u="none" strike="noStrike" kern="0" cap="none" spc="-1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R</a:t>
            </a:r>
            <a:r>
              <a:rPr kumimoji="0" sz="3200" b="1" i="0" u="none" strike="noStrike" kern="0" cap="none" spc="5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S?</a:t>
            </a:r>
            <a:endParaRPr kumimoji="0" sz="3200" b="1" i="0" u="none" strike="noStrike" kern="0" cap="none" spc="5" normalizeH="0" baseline="0" noProof="1" dirty="0">
              <a:solidFill>
                <a:schemeClr val="tx1"/>
              </a:solidFill>
              <a:latin typeface="Trebuchet MS" panose="020B0603020202020204"/>
              <a:ea typeface="+mj-ea"/>
              <a:cs typeface="Trebuchet MS" panose="020B0603020202020204"/>
            </a:endParaRPr>
          </a:p>
        </p:txBody>
      </p:sp>
      <p:pic>
        <p:nvPicPr>
          <p:cNvPr id="15365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pPr marL="38100" marR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ct val="0"/>
              </a:spcAft>
              <a:buClrTx/>
              <a:buSzTx/>
              <a:buFontTx/>
              <a:buNone/>
            </a:pPr>
            <a:fld id="{81D60167-4931-47E6-BA6A-407CBD079E47}" type="slidenum">
              <a:rPr kumimoji="0" sz="1100" b="0" i="0" u="none" strike="noStrike" kern="1200" cap="none" spc="10" normalizeH="0" baseline="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kumimoji="0" sz="1100" b="0" i="0" u="none" strike="noStrike" kern="1200" cap="none" spc="10" normalizeH="0" baseline="0" noProof="1" dirty="0">
              <a:solidFill>
                <a:srgbClr val="2D936B"/>
              </a:solidFill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5367" name="Text Box 6"/>
          <p:cNvSpPr txBox="1"/>
          <p:nvPr/>
        </p:nvSpPr>
        <p:spPr>
          <a:xfrm>
            <a:off x="1824038" y="1784350"/>
            <a:ext cx="6856412" cy="49244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endParaRPr lang="en-US" altLang="en-GB">
              <a:latin typeface="Calibri" panose="020F0502020204030204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1. Potential employers or academic evaluators reviewing your profile and skills.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2. Recruiters or internship coordinators looking for coding talent and project background.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3. Peers or mentors, to view your learning journey and coding interests.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4. Tech communities, such as GitHub or developer forums, promoting collaboration.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5. You, for self-assessment, confidence-building, and presentation purposes.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385" name="object 2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476375"/>
            <a:ext cx="2695575" cy="3248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638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638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638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857250"/>
            <a:ext cx="9763125" cy="576263"/>
          </a:xfrm>
        </p:spPr>
        <p:txBody>
          <a:bodyPr vert="horz" wrap="square" lIns="0" tIns="13335" rIns="0" bIns="0" rtlCol="0">
            <a:spAutoFit/>
          </a:bodyPr>
          <a:lstStyle/>
          <a:p>
            <a:pPr marL="12700" marR="0" indent="0" algn="l" defTabSz="914400" rtl="0" eaLnBrk="1" fontAlgn="auto" latinLnBrk="0" hangingPunct="1">
              <a:lnSpc>
                <a:spcPct val="100000"/>
              </a:lnSpc>
              <a:spcBef>
                <a:spcPts val="105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IN" sz="3600" b="1" i="0" u="none" strike="noStrike" kern="0" cap="none" spc="10" normalizeH="0" baseline="0" noProof="1" dirty="0">
                <a:solidFill>
                  <a:schemeClr val="tx1"/>
                </a:solidFill>
                <a:latin typeface="Trebuchet MS" panose="020B0603020202020204"/>
                <a:ea typeface="+mj-ea"/>
                <a:cs typeface="Trebuchet MS" panose="020B0603020202020204"/>
              </a:rPr>
              <a:t>TOOLS AND TECHNIQUES</a:t>
            </a:r>
            <a:endParaRPr kumimoji="0" sz="3600" b="1" i="0" u="none" strike="noStrike" kern="0" cap="none" spc="0" normalizeH="0" baseline="0" noProof="1" dirty="0">
              <a:solidFill>
                <a:schemeClr val="tx1"/>
              </a:solidFill>
              <a:latin typeface="Trebuchet MS" panose="020B0603020202020204"/>
              <a:ea typeface="+mj-ea"/>
              <a:cs typeface="Trebuchet MS" panose="020B0603020202020204"/>
            </a:endParaRPr>
          </a:p>
        </p:txBody>
      </p:sp>
      <p:pic>
        <p:nvPicPr>
          <p:cNvPr id="16390" name="object 7"/>
          <p:cNvPicPr/>
          <p:nvPr/>
        </p:nvPicPr>
        <p:blipFill>
          <a:blip r:embed="rId2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/>
        <p:txBody>
          <a:bodyPr vert="horz" wrap="square" lIns="0" tIns="6985" rIns="0" bIns="0" rtlCol="0">
            <a:spAutoFit/>
          </a:bodyPr>
          <a:lstStyle/>
          <a:p>
            <a:pPr marL="38100" marR="0" indent="0" algn="l" defTabSz="914400" rtl="0" eaLnBrk="1" fontAlgn="auto" latinLnBrk="0" hangingPunct="1">
              <a:lnSpc>
                <a:spcPct val="100000"/>
              </a:lnSpc>
              <a:spcBef>
                <a:spcPts val="55"/>
              </a:spcBef>
              <a:spcAft>
                <a:spcPct val="0"/>
              </a:spcAft>
              <a:buClrTx/>
              <a:buSzTx/>
              <a:buFontTx/>
              <a:buNone/>
            </a:pPr>
            <a:fld id="{81D60167-4931-47E6-BA6A-407CBD079E47}" type="slidenum">
              <a:rPr kumimoji="0" sz="1100" b="0" i="0" u="none" strike="noStrike" kern="1200" cap="none" spc="10" normalizeH="0" baseline="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kumimoji="0" sz="1100" b="0" i="0" u="none" strike="noStrike" kern="1200" cap="none" spc="10" normalizeH="0" baseline="0" noProof="1" dirty="0">
              <a:solidFill>
                <a:srgbClr val="2D936B"/>
              </a:solidFill>
              <a:latin typeface="Trebuchet MS" panose="020B0603020202020204"/>
              <a:ea typeface="+mn-ea"/>
              <a:cs typeface="Trebuchet MS" panose="020B0603020202020204"/>
            </a:endParaRPr>
          </a:p>
        </p:txBody>
      </p:sp>
      <p:sp>
        <p:nvSpPr>
          <p:cNvPr id="16392" name="Text Box 7"/>
          <p:cNvSpPr txBox="1"/>
          <p:nvPr/>
        </p:nvSpPr>
        <p:spPr>
          <a:xfrm>
            <a:off x="3405188" y="1668463"/>
            <a:ext cx="5484812" cy="507682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en-GB">
                <a:latin typeface="Times New Roman" panose="02020603050405020304" pitchFamily="18" charset="0"/>
              </a:rPr>
              <a:t>1. HTML5 – structured markup for sections, navigation, and accessibility.</a:t>
            </a:r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2. CSS (with Poppins font) – for styling: gradients, shadows, responsive containers, hover effects, border-radius.</a:t>
            </a:r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3. Typing animation via CSS @keyframes (typing and blink) to animate header text.</a:t>
            </a:r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4. JavaScript for smooth scrolling on navigation link click (scrollIntoView).</a:t>
            </a:r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5. Event listeners to add interactive behaviors (click, scroll).</a:t>
            </a:r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6. Responsive layout – centered sections, max-width constraints, margins, padding, suitable for various screen sizes.</a:t>
            </a:r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7. Console logging active section IDs on scroll for debugging/development feedback.</a:t>
            </a:r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8. Code structure – clean separation of HTML, CSS, and JS, with comments and modular design.</a:t>
            </a:r>
            <a:endParaRPr lang="en-US" altLang="en-GB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pic>
        <p:nvPicPr>
          <p:cNvPr id="17410" name="object 6"/>
          <p:cNvPicPr/>
          <p:nvPr/>
        </p:nvPicPr>
        <p:blipFill>
          <a:blip r:embed="rId1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" name="object 9"/>
          <p:cNvSpPr txBox="1"/>
          <p:nvPr/>
        </p:nvSpPr>
        <p:spPr>
          <a:xfrm>
            <a:off x="11277600" y="6473825"/>
            <a:ext cx="228600" cy="19050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 fontAlgn="auto">
              <a:spcBef>
                <a:spcPts val="55"/>
              </a:spcBef>
            </a:pPr>
            <a:fld id="{81D60167-4931-47E6-BA6A-407CBD079E47}" type="slidenum">
              <a:rPr sz="1100" spc="10" noProof="1" dirty="0">
                <a:solidFill>
                  <a:srgbClr val="2D936B"/>
                </a:solidFill>
                <a:latin typeface="Trebuchet MS" panose="020B0603020202020204"/>
                <a:ea typeface="+mn-ea"/>
                <a:cs typeface="Trebuchet MS" panose="020B0603020202020204"/>
              </a:rPr>
            </a:fld>
            <a:endParaRPr sz="1100" noProof="1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0513"/>
            <a:ext cx="8794750" cy="63023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fontAlgn="auto">
              <a:spcBef>
                <a:spcPts val="105"/>
              </a:spcBef>
            </a:pPr>
            <a:r>
              <a:rPr lang="en-IN" sz="4000" b="1" spc="15" noProof="1" dirty="0">
                <a:latin typeface="Trebuchet MS" panose="020B0603020202020204"/>
                <a:ea typeface="+mn-ea"/>
                <a:cs typeface="Trebuchet MS" panose="020B0603020202020204"/>
              </a:rPr>
              <a:t>POTFOLIO DESIGN AND LAYOUT</a:t>
            </a:r>
            <a:endParaRPr sz="4000" noProof="1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7413" name="object 3"/>
          <p:cNvSpPr/>
          <p:nvPr/>
        </p:nvSpPr>
        <p:spPr>
          <a:xfrm>
            <a:off x="10058400" y="525463"/>
            <a:ext cx="457200" cy="457200"/>
          </a:xfrm>
          <a:custGeom>
            <a:avLst/>
            <a:gdLst/>
            <a:ahLst/>
            <a:cxnLst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 w="9525">
            <a:noFill/>
          </a:ln>
        </p:spPr>
        <p:txBody>
          <a:bodyPr/>
          <a:p>
            <a:endParaRPr lang="en-GB" altLang="en-US"/>
          </a:p>
        </p:txBody>
      </p:sp>
      <p:sp>
        <p:nvSpPr>
          <p:cNvPr id="17414" name="Text Box 1"/>
          <p:cNvSpPr txBox="1"/>
          <p:nvPr/>
        </p:nvSpPr>
        <p:spPr>
          <a:xfrm>
            <a:off x="1219200" y="1663700"/>
            <a:ext cx="8339138" cy="505460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/>
          <a:p>
            <a:r>
              <a:rPr lang="en-US" altLang="en-GB">
                <a:latin typeface="Times New Roman" panose="02020603050405020304" pitchFamily="18" charset="0"/>
              </a:rPr>
              <a:t>1. Gradient header (purple </a:t>
            </a:r>
            <a:r>
              <a:rPr lang="en-US" altLang="en-US">
                <a:latin typeface="Times New Roman" panose="02020603050405020304" pitchFamily="18" charset="0"/>
              </a:rPr>
              <a:t>→</a:t>
            </a:r>
            <a:r>
              <a:rPr lang="en-US" altLang="en-GB">
                <a:latin typeface="Times New Roman" panose="02020603050405020304" pitchFamily="18" charset="0"/>
              </a:rPr>
              <a:t> blue) draws attention and creates visual contrast.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2. Typography: clean, modern font (“Poppins”) and hierarchical heading structure.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3. Section cards: white background, rounded corners, soft shadows for a “card” effect.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4. Navigation bar: simple links whose hover color changes to gold (#ffd700) — intuitive cues.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5. Hover effects: skill tags scale up and change color for interactivity.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6. Consistent spacing: generous padding and margins ensure readability and balance.</a:t>
            </a:r>
            <a:endParaRPr lang="en-US" altLang="en-GB">
              <a:latin typeface="Times New Roman" panose="02020603050405020304" pitchFamily="18" charset="0"/>
            </a:endParaRPr>
          </a:p>
          <a:p>
            <a:endParaRPr lang="en-US" altLang="en-GB">
              <a:latin typeface="Times New Roman" panose="02020603050405020304" pitchFamily="18" charset="0"/>
            </a:endParaRPr>
          </a:p>
          <a:p>
            <a:r>
              <a:rPr lang="en-US" altLang="en-GB">
                <a:latin typeface="Times New Roman" panose="02020603050405020304" pitchFamily="18" charset="0"/>
              </a:rPr>
              <a:t>7. Footer: dark background with copyright notice, grounding the page.</a:t>
            </a:r>
            <a:endParaRPr lang="en-US" altLang="en-GB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4937</Words>
  <Application>WPS Presentation</Application>
  <PresentationFormat>Widescreen</PresentationFormat>
  <Paragraphs>151</Paragraphs>
  <Slides>15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4" baseType="lpstr">
      <vt:lpstr>Arial</vt:lpstr>
      <vt:lpstr>SimSun</vt:lpstr>
      <vt:lpstr>Wingdings</vt:lpstr>
      <vt:lpstr>Trebuchet MS</vt:lpstr>
      <vt:lpstr>Times New Roman</vt:lpstr>
      <vt:lpstr>Roboto</vt:lpstr>
      <vt:lpstr>Calibri</vt:lpstr>
      <vt:lpstr>Microsoft YaHei</vt:lpstr>
      <vt:lpstr>Arial Unicode MS</vt:lpstr>
      <vt:lpstr>Calibri</vt:lpstr>
      <vt:lpstr>Sitka Small Semibold</vt:lpstr>
      <vt:lpstr>Sitka Subheading Semibold</vt:lpstr>
      <vt:lpstr>Tempus Sans ITC</vt:lpstr>
      <vt:lpstr>Verdana</vt:lpstr>
      <vt:lpstr>Trebuchet MS</vt:lpstr>
      <vt:lpstr>Tw Cen MT Condensed</vt:lpstr>
      <vt:lpstr>Tw Cen MT</vt:lpstr>
      <vt:lpstr>Tahoma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SSDD</cp:lastModifiedBy>
  <cp:revision>29</cp:revision>
  <dcterms:created xsi:type="dcterms:W3CDTF">2024-03-29T15:07:00Z</dcterms:created>
  <dcterms:modified xsi:type="dcterms:W3CDTF">2025-09-03T17:26:24Z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2024-03-21T05:30:00Z</vt:filetime>
  </property>
  <property fmtid="{D5CDD505-2E9C-101B-9397-08002B2CF9AE}" pid="3" name="LastSaved">
    <vt:filetime>2024-03-29T05:30:00Z</vt:filetime>
  </property>
  <property fmtid="{D5CDD505-2E9C-101B-9397-08002B2CF9AE}" pid="4" name="ICV">
    <vt:lpwstr>64461F0ED08243589FE6D87F3CE631A5_13</vt:lpwstr>
  </property>
  <property fmtid="{D5CDD505-2E9C-101B-9397-08002B2CF9AE}" pid="5" name="KSOProductBuildVer">
    <vt:lpwstr>2057-12.2.0.21936</vt:lpwstr>
  </property>
</Properties>
</file>