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8" roundtripDataSignature="AMtx7mimnCMnu1S7imm50KSlaS8FYNlO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grpSp>
        <p:nvGrpSpPr>
          <p:cNvPr id="28" name="Google Shape;28;p14"/>
          <p:cNvGrpSpPr/>
          <p:nvPr/>
        </p:nvGrpSpPr>
        <p:grpSpPr>
          <a:xfrm>
            <a:off x="0" y="-8467"/>
            <a:ext cx="12192000" cy="6866467"/>
            <a:chOff x="0" y="-8467"/>
            <a:chExt cx="12192000" cy="6866467"/>
          </a:xfrm>
        </p:grpSpPr>
        <p:sp>
          <p:nvSpPr>
            <p:cNvPr id="29" name="Google Shape;29;p14"/>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30" name="Google Shape;30;p14"/>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1" name="Google Shape;31;p14"/>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2" name="Google Shape;32;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3" name="Google Shape;33;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14"/>
            <p:cNvSpPr/>
            <p:nvPr/>
          </p:nvSpPr>
          <p:spPr>
            <a:xfrm>
              <a:off x="8932333" y="3048000"/>
              <a:ext cx="3259667" cy="3810000"/>
            </a:xfrm>
            <a:prstGeom prst="triangle">
              <a:avLst>
                <a:gd fmla="val 100000" name="adj"/>
              </a:avLst>
            </a:prstGeom>
            <a:solidFill>
              <a:srgbClr val="0B5394">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5394">
                <a:alpha val="49803"/>
              </a:srgbClr>
            </a:solidFill>
            <a:ln>
              <a:noFill/>
            </a:ln>
          </p:spPr>
        </p:sp>
        <p:sp>
          <p:nvSpPr>
            <p:cNvPr id="36" name="Google Shape;36;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7" name="Google Shape;37;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075A2">
                <a:alpha val="80000"/>
              </a:srgbClr>
            </a:solidFill>
            <a:ln>
              <a:noFill/>
            </a:ln>
          </p:spPr>
        </p:sp>
        <p:sp>
          <p:nvSpPr>
            <p:cNvPr id="38" name="Google Shape;38;p14"/>
            <p:cNvSpPr/>
            <p:nvPr/>
          </p:nvSpPr>
          <p:spPr>
            <a:xfrm>
              <a:off x="10371666" y="3589867"/>
              <a:ext cx="1817159" cy="3268133"/>
            </a:xfrm>
            <a:prstGeom prst="triangle">
              <a:avLst>
                <a:gd fmla="val 100000" name="adj"/>
              </a:avLst>
            </a:prstGeom>
            <a:solidFill>
              <a:srgbClr val="0B5394">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1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1" name="Google Shape;41;p14"/>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2" name="Google Shape;42;p14"/>
          <p:cNvSpPr txBox="1"/>
          <p:nvPr>
            <p:ph idx="11" type="ftr"/>
          </p:nvPr>
        </p:nvSpPr>
        <p:spPr>
          <a:xfrm>
            <a:off x="677334" y="6041362"/>
            <a:ext cx="6210816"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5" name="Shape 95"/>
        <p:cNvGrpSpPr/>
        <p:nvPr/>
      </p:nvGrpSpPr>
      <p:grpSpPr>
        <a:xfrm>
          <a:off x="0" y="0"/>
          <a:ext cx="0" cy="0"/>
          <a:chOff x="0" y="0"/>
          <a:chExt cx="0" cy="0"/>
        </a:xfrm>
      </p:grpSpPr>
      <p:sp>
        <p:nvSpPr>
          <p:cNvPr id="96" name="Google Shape;96;p2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8" name="Google Shape;98;p23"/>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9" name="Google Shape;99;p23"/>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1" name="Shape 101"/>
        <p:cNvGrpSpPr/>
        <p:nvPr/>
      </p:nvGrpSpPr>
      <p:grpSpPr>
        <a:xfrm>
          <a:off x="0" y="0"/>
          <a:ext cx="0" cy="0"/>
          <a:chOff x="0" y="0"/>
          <a:chExt cx="0" cy="0"/>
        </a:xfrm>
      </p:grpSpPr>
      <p:sp>
        <p:nvSpPr>
          <p:cNvPr id="102" name="Google Shape;102;p2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4" name="Google Shape;104;p2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5" name="Google Shape;105;p24"/>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6" name="Google Shape;106;p24"/>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2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56A9F3"/>
                </a:solidFill>
                <a:latin typeface="Arial"/>
                <a:ea typeface="Arial"/>
                <a:cs typeface="Arial"/>
                <a:sym typeface="Arial"/>
              </a:rPr>
              <a:t>“</a:t>
            </a:r>
            <a:endParaRPr/>
          </a:p>
        </p:txBody>
      </p:sp>
      <p:sp>
        <p:nvSpPr>
          <p:cNvPr id="109" name="Google Shape;109;p2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56A9F3"/>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0" name="Shape 110"/>
        <p:cNvGrpSpPr/>
        <p:nvPr/>
      </p:nvGrpSpPr>
      <p:grpSpPr>
        <a:xfrm>
          <a:off x="0" y="0"/>
          <a:ext cx="0" cy="0"/>
          <a:chOff x="0" y="0"/>
          <a:chExt cx="0" cy="0"/>
        </a:xfrm>
      </p:grpSpPr>
      <p:sp>
        <p:nvSpPr>
          <p:cNvPr id="111" name="Google Shape;111;p2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3" name="Google Shape;113;p25"/>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4" name="Google Shape;114;p25"/>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6" name="Shape 116"/>
        <p:cNvGrpSpPr/>
        <p:nvPr/>
      </p:nvGrpSpPr>
      <p:grpSpPr>
        <a:xfrm>
          <a:off x="0" y="0"/>
          <a:ext cx="0" cy="0"/>
          <a:chOff x="0" y="0"/>
          <a:chExt cx="0" cy="0"/>
        </a:xfrm>
      </p:grpSpPr>
      <p:sp>
        <p:nvSpPr>
          <p:cNvPr id="117" name="Google Shape;117;p2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9" name="Google Shape;119;p2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0" name="Google Shape;120;p26"/>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1" name="Google Shape;121;p26"/>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2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56A9F3"/>
                </a:solidFill>
                <a:latin typeface="Arial"/>
                <a:ea typeface="Arial"/>
                <a:cs typeface="Arial"/>
                <a:sym typeface="Arial"/>
              </a:rPr>
              <a:t>“</a:t>
            </a:r>
            <a:endParaRPr/>
          </a:p>
        </p:txBody>
      </p:sp>
      <p:sp>
        <p:nvSpPr>
          <p:cNvPr id="124" name="Google Shape;124;p2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56A9F3"/>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2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8" name="Google Shape;128;p2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9" name="Google Shape;129;p27"/>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0" name="Google Shape;130;p27"/>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8"/>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5" name="Google Shape;135;p28"/>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6" name="Google Shape;136;p28"/>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8" name="Shape 138"/>
        <p:cNvGrpSpPr/>
        <p:nvPr/>
      </p:nvGrpSpPr>
      <p:grpSpPr>
        <a:xfrm>
          <a:off x="0" y="0"/>
          <a:ext cx="0" cy="0"/>
          <a:chOff x="0" y="0"/>
          <a:chExt cx="0" cy="0"/>
        </a:xfrm>
      </p:grpSpPr>
      <p:sp>
        <p:nvSpPr>
          <p:cNvPr id="139" name="Google Shape;139;p2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1" name="Google Shape;141;p29"/>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42" name="Google Shape;142;p29"/>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 name="Shape 44"/>
        <p:cNvGrpSpPr/>
        <p:nvPr/>
      </p:nvGrpSpPr>
      <p:grpSpPr>
        <a:xfrm>
          <a:off x="0" y="0"/>
          <a:ext cx="0" cy="0"/>
          <a:chOff x="0" y="0"/>
          <a:chExt cx="0" cy="0"/>
        </a:xfrm>
      </p:grpSpPr>
      <p:sp>
        <p:nvSpPr>
          <p:cNvPr id="45" name="Google Shape;45;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7" name="Google Shape;47;p15"/>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8" name="Google Shape;48;p15"/>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0" type="dt"/>
          </p:nvPr>
        </p:nvSpPr>
        <p:spPr>
          <a:xfrm>
            <a:off x="6862354" y="6041362"/>
            <a:ext cx="157625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3" name="Google Shape;53;p16"/>
          <p:cNvSpPr txBox="1"/>
          <p:nvPr>
            <p:ph idx="11" type="ftr"/>
          </p:nvPr>
        </p:nvSpPr>
        <p:spPr>
          <a:xfrm>
            <a:off x="677334" y="6041362"/>
            <a:ext cx="6045744"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17"/>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8" name="Google Shape;58;p17"/>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9" name="Google Shape;59;p17"/>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8"/>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18"/>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6" name="Google Shape;66;p18"/>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1" name="Google Shape;71;p1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2" name="Google Shape;72;p1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3" name="Google Shape;73;p1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4" name="Google Shape;74;p19"/>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5" name="Google Shape;75;p19"/>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20"/>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9" name="Google Shape;79;p20"/>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2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4" name="Google Shape;84;p2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5" name="Google Shape;85;p21"/>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6" name="Google Shape;86;p21"/>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8" name="Shape 88"/>
        <p:cNvGrpSpPr/>
        <p:nvPr/>
      </p:nvGrpSpPr>
      <p:grpSpPr>
        <a:xfrm>
          <a:off x="0" y="0"/>
          <a:ext cx="0" cy="0"/>
          <a:chOff x="0" y="0"/>
          <a:chExt cx="0" cy="0"/>
        </a:xfrm>
      </p:grpSpPr>
      <p:sp>
        <p:nvSpPr>
          <p:cNvPr id="89" name="Google Shape;89;p2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p:nvPr>
            <p:ph idx="2" type="pic"/>
          </p:nvPr>
        </p:nvSpPr>
        <p:spPr>
          <a:xfrm>
            <a:off x="677334" y="609600"/>
            <a:ext cx="8596668" cy="3845718"/>
          </a:xfrm>
          <a:prstGeom prst="rect">
            <a:avLst/>
          </a:prstGeom>
          <a:noFill/>
          <a:ln>
            <a:noFill/>
          </a:ln>
        </p:spPr>
      </p:sp>
      <p:sp>
        <p:nvSpPr>
          <p:cNvPr id="91" name="Google Shape;91;p2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2" name="Google Shape;92;p22"/>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22"/>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4.xml"/><Relationship Id="rId11" Type="http://schemas.openxmlformats.org/officeDocument/2006/relationships/slideLayout" Target="../slideLayouts/slideLayout5.xml"/><Relationship Id="rId22" Type="http://schemas.openxmlformats.org/officeDocument/2006/relationships/slideLayout" Target="../slideLayouts/slideLayout16.xml"/><Relationship Id="rId10" Type="http://schemas.openxmlformats.org/officeDocument/2006/relationships/slideLayout" Target="../slideLayouts/slideLayout4.xml"/><Relationship Id="rId21" Type="http://schemas.openxmlformats.org/officeDocument/2006/relationships/slideLayout" Target="../slideLayouts/slideLayout15.xml"/><Relationship Id="rId13" Type="http://schemas.openxmlformats.org/officeDocument/2006/relationships/slideLayout" Target="../slideLayouts/slideLayout7.xml"/><Relationship Id="rId24" Type="http://schemas.openxmlformats.org/officeDocument/2006/relationships/vmlDrawing" Target="../drawings/vmlDrawing1.vml"/><Relationship Id="rId12" Type="http://schemas.openxmlformats.org/officeDocument/2006/relationships/slideLayout" Target="../slideLayouts/slideLayout6.xml"/><Relationship Id="rId23" Type="http://schemas.openxmlformats.org/officeDocument/2006/relationships/theme" Target="../theme/theme1.xml"/><Relationship Id="rId1" Type="http://schemas.openxmlformats.org/officeDocument/2006/relationships/oleObject" Target="../embeddings/oleObject1.bin"/><Relationship Id="rId2" Type="http://schemas.openxmlformats.org/officeDocument/2006/relationships/oleObject" Target="../embeddings/oleObject1.bin"/><Relationship Id="rId3" Type="http://schemas.openxmlformats.org/officeDocument/2006/relationships/image" Target="../media/image1.png"/><Relationship Id="rId4" Type="http://schemas.openxmlformats.org/officeDocument/2006/relationships/oleObject" Target="../embeddings/oleObject2.bin"/><Relationship Id="rId9" Type="http://schemas.openxmlformats.org/officeDocument/2006/relationships/slideLayout" Target="../slideLayouts/slideLayout3.xml"/><Relationship Id="rId15" Type="http://schemas.openxmlformats.org/officeDocument/2006/relationships/slideLayout" Target="../slideLayouts/slideLayout9.xml"/><Relationship Id="rId14" Type="http://schemas.openxmlformats.org/officeDocument/2006/relationships/slideLayout" Target="../slideLayouts/slideLayout8.xml"/><Relationship Id="rId17" Type="http://schemas.openxmlformats.org/officeDocument/2006/relationships/slideLayout" Target="../slideLayouts/slideLayout11.xml"/><Relationship Id="rId16" Type="http://schemas.openxmlformats.org/officeDocument/2006/relationships/slideLayout" Target="../slideLayouts/slideLayout10.xml"/><Relationship Id="rId5" Type="http://schemas.openxmlformats.org/officeDocument/2006/relationships/oleObject" Target="../embeddings/oleObject2.bin"/><Relationship Id="rId19" Type="http://schemas.openxmlformats.org/officeDocument/2006/relationships/slideLayout" Target="../slideLayouts/slideLayout13.xml"/><Relationship Id="rId6" Type="http://schemas.openxmlformats.org/officeDocument/2006/relationships/image" Target="../media/image3.png"/><Relationship Id="rId18" Type="http://schemas.openxmlformats.org/officeDocument/2006/relationships/slideLayout" Target="../slideLayouts/slideLayout12.xml"/><Relationship Id="rId7" Type="http://schemas.openxmlformats.org/officeDocument/2006/relationships/slideLayout" Target="../slideLayouts/slideLayout1.xml"/><Relationship Id="rId8"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3"/>
          <p:cNvGrpSpPr/>
          <p:nvPr/>
        </p:nvGrpSpPr>
        <p:grpSpPr>
          <a:xfrm>
            <a:off x="0" y="-8467"/>
            <a:ext cx="12192000" cy="6866467"/>
            <a:chOff x="0" y="-8467"/>
            <a:chExt cx="12192000" cy="6866467"/>
          </a:xfrm>
        </p:grpSpPr>
        <p:cxnSp>
          <p:nvCxnSpPr>
            <p:cNvPr id="11" name="Google Shape;11;p13"/>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3"/>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3"/>
            <p:cNvSpPr/>
            <p:nvPr/>
          </p:nvSpPr>
          <p:spPr>
            <a:xfrm>
              <a:off x="8932333" y="3048000"/>
              <a:ext cx="3259667" cy="3810000"/>
            </a:xfrm>
            <a:prstGeom prst="triangle">
              <a:avLst>
                <a:gd fmla="val 100000" name="adj"/>
              </a:avLst>
            </a:prstGeom>
            <a:solidFill>
              <a:srgbClr val="0B5394">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5394">
                <a:alpha val="49803"/>
              </a:srgbClr>
            </a:solidFill>
            <a:ln>
              <a:noFill/>
            </a:ln>
          </p:spPr>
        </p:sp>
        <p:sp>
          <p:nvSpPr>
            <p:cNvPr id="17" name="Google Shape;17;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075A2">
                <a:alpha val="80000"/>
              </a:srgbClr>
            </a:solidFill>
            <a:ln>
              <a:noFill/>
            </a:ln>
          </p:spPr>
        </p:sp>
        <p:sp>
          <p:nvSpPr>
            <p:cNvPr id="19" name="Google Shape;19;p13"/>
            <p:cNvSpPr/>
            <p:nvPr/>
          </p:nvSpPr>
          <p:spPr>
            <a:xfrm>
              <a:off x="10371666" y="3589867"/>
              <a:ext cx="1817159" cy="3268133"/>
            </a:xfrm>
            <a:prstGeom prst="triangle">
              <a:avLst>
                <a:gd fmla="val 100000" name="adj"/>
              </a:avLst>
            </a:prstGeom>
            <a:solidFill>
              <a:srgbClr val="0B5394">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3"/>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graphicFrame>
        <p:nvGraphicFramePr>
          <p:cNvPr id="25" name="Google Shape;25;p13"/>
          <p:cNvGraphicFramePr/>
          <p:nvPr/>
        </p:nvGraphicFramePr>
        <p:xfrm>
          <a:off x="1603506" y="6198856"/>
          <a:ext cx="1692275" cy="501650"/>
        </p:xfrm>
        <a:graphic>
          <a:graphicData uri="http://schemas.openxmlformats.org/presentationml/2006/ole">
            <mc:AlternateContent>
              <mc:Choice Requires="v">
                <p:oleObj r:id="rId1" imgH="501650" imgW="1692275" progId="CorelDRAW.Graphic.13" spid="_x0000_s1">
                  <p:embed/>
                </p:oleObj>
              </mc:Choice>
              <mc:Fallback>
                <p:oleObj r:id="rId2" imgH="501650" imgW="1692275" progId="CorelDRAW.Graphic.13">
                  <p:embed/>
                  <p:pic>
                    <p:nvPicPr>
                      <p:cNvPr id="25" name="Google Shape;25;p13"/>
                      <p:cNvPicPr preferRelativeResize="0"/>
                      <p:nvPr/>
                    </p:nvPicPr>
                    <p:blipFill rotWithShape="1">
                      <a:blip r:embed="rId3">
                        <a:alphaModFix/>
                      </a:blip>
                      <a:srcRect b="0" l="0" r="0" t="0"/>
                      <a:stretch/>
                    </p:blipFill>
                    <p:spPr>
                      <a:xfrm>
                        <a:off x="1603506" y="6198856"/>
                        <a:ext cx="1692275" cy="501650"/>
                      </a:xfrm>
                      <a:prstGeom prst="rect">
                        <a:avLst/>
                      </a:prstGeom>
                      <a:noFill/>
                      <a:ln>
                        <a:noFill/>
                      </a:ln>
                    </p:spPr>
                  </p:pic>
                </p:oleObj>
              </mc:Fallback>
            </mc:AlternateContent>
          </a:graphicData>
        </a:graphic>
      </p:graphicFrame>
      <p:graphicFrame>
        <p:nvGraphicFramePr>
          <p:cNvPr id="26" name="Google Shape;26;p13"/>
          <p:cNvGraphicFramePr/>
          <p:nvPr/>
        </p:nvGraphicFramePr>
        <p:xfrm>
          <a:off x="689455" y="6064409"/>
          <a:ext cx="860671" cy="736793"/>
        </p:xfrm>
        <a:graphic>
          <a:graphicData uri="http://schemas.openxmlformats.org/presentationml/2006/ole">
            <mc:AlternateContent>
              <mc:Choice Requires="v">
                <p:oleObj r:id="rId4" imgH="736793" imgW="860671" progId="CorelPHOTOPAINT.Image.13" spid="_x0000_s2">
                  <p:embed/>
                </p:oleObj>
              </mc:Choice>
              <mc:Fallback>
                <p:oleObj r:id="rId5" imgH="736793" imgW="860671" progId="CorelPHOTOPAINT.Image.13">
                  <p:embed/>
                  <p:pic>
                    <p:nvPicPr>
                      <p:cNvPr id="26" name="Google Shape;26;p13"/>
                      <p:cNvPicPr preferRelativeResize="0"/>
                      <p:nvPr/>
                    </p:nvPicPr>
                    <p:blipFill rotWithShape="1">
                      <a:blip r:embed="rId6">
                        <a:alphaModFix/>
                      </a:blip>
                      <a:srcRect b="0" l="0" r="0" t="0"/>
                      <a:stretch/>
                    </p:blipFill>
                    <p:spPr>
                      <a:xfrm>
                        <a:off x="689455" y="6064409"/>
                        <a:ext cx="860671" cy="736793"/>
                      </a:xfrm>
                      <a:prstGeom prst="rect">
                        <a:avLst/>
                      </a:prstGeom>
                      <a:noFill/>
                      <a:ln>
                        <a:noFill/>
                      </a:ln>
                    </p:spPr>
                  </p:pic>
                </p:oleObj>
              </mc:Fallback>
            </mc:AlternateContent>
          </a:graphicData>
        </a:graphic>
      </p:graphicFrame>
    </p:spTree>
  </p:cSld>
  <p:clrMap accent1="accent1" accent2="accent2" accent3="accent3" accent4="accent4" accent5="accent5" accent6="accent6" bg1="lt1" bg2="dk2" tx1="dk1" tx2="lt2" folHlink="folHlink" hlink="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
          <p:cNvSpPr txBox="1"/>
          <p:nvPr>
            <p:ph type="ctrTitle"/>
          </p:nvPr>
        </p:nvSpPr>
        <p:spPr>
          <a:xfrm>
            <a:off x="1004553" y="1970468"/>
            <a:ext cx="8693239" cy="12106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4000"/>
              <a:buFont typeface="Times New Roman"/>
              <a:buNone/>
            </a:pPr>
            <a:r>
              <a:rPr b="1" lang="en-US" sz="4000">
                <a:latin typeface="Times New Roman"/>
                <a:ea typeface="Times New Roman"/>
                <a:cs typeface="Times New Roman"/>
                <a:sym typeface="Times New Roman"/>
              </a:rPr>
              <a:t>SELF-OPERATING STREET LIGHT </a:t>
            </a:r>
            <a:endParaRPr b="1" sz="4000">
              <a:latin typeface="Times New Roman"/>
              <a:ea typeface="Times New Roman"/>
              <a:cs typeface="Times New Roman"/>
              <a:sym typeface="Times New Roman"/>
            </a:endParaRPr>
          </a:p>
        </p:txBody>
      </p:sp>
      <p:sp>
        <p:nvSpPr>
          <p:cNvPr id="149" name="Google Shape;149;p1"/>
          <p:cNvSpPr txBox="1"/>
          <p:nvPr/>
        </p:nvSpPr>
        <p:spPr>
          <a:xfrm>
            <a:off x="592426" y="4620967"/>
            <a:ext cx="8809149" cy="13388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AUTHORS :  </a:t>
            </a:r>
            <a:r>
              <a:rPr b="0" i="0" lang="en-US" sz="1800" u="none" cap="none" strike="noStrike">
                <a:solidFill>
                  <a:schemeClr val="dk1"/>
                </a:solidFill>
                <a:latin typeface="Times New Roman"/>
                <a:ea typeface="Times New Roman"/>
                <a:cs typeface="Times New Roman"/>
                <a:sym typeface="Times New Roman"/>
              </a:rPr>
              <a:t>RAKSHITHA  SHANKAR,  SOWMYASHREE O A,  NITHYASHREE C</a:t>
            </a:r>
            <a:endParaRPr/>
          </a:p>
          <a:p>
            <a:pPr indent="0" lvl="0" marL="0" marR="0" rtl="0" algn="l">
              <a:lnSpc>
                <a:spcPct val="150000"/>
              </a:lnSpc>
              <a:spcBef>
                <a:spcPts val="0"/>
              </a:spcBef>
              <a:spcAft>
                <a:spcPts val="0"/>
              </a:spcAft>
              <a:buNone/>
            </a:pPr>
            <a:r>
              <a:rPr b="0" i="1" lang="en-US" sz="1800" u="none" cap="none" strike="noStrike">
                <a:solidFill>
                  <a:schemeClr val="dk1"/>
                </a:solidFill>
                <a:latin typeface="Times New Roman"/>
                <a:ea typeface="Times New Roman"/>
                <a:cs typeface="Times New Roman"/>
                <a:sym typeface="Times New Roman"/>
              </a:rPr>
              <a:t> </a:t>
            </a:r>
            <a:r>
              <a:rPr b="1" i="1"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Dept. of Computer Science and Engineering,</a:t>
            </a:r>
            <a:endParaRPr/>
          </a:p>
          <a:p>
            <a:pPr indent="0" lvl="0" marL="0" marR="0" rtl="0" algn="l">
              <a:lnSpc>
                <a:spcPct val="15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Channabasaveshwara  Institute  Of  Technology, Gubbi, Karnataka, India.</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type="title"/>
          </p:nvPr>
        </p:nvSpPr>
        <p:spPr>
          <a:xfrm>
            <a:off x="677334" y="609600"/>
            <a:ext cx="8596668" cy="79419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imes New Roman"/>
              <a:buNone/>
            </a:pPr>
            <a:r>
              <a:rPr b="1" lang="en-US">
                <a:latin typeface="Times New Roman"/>
                <a:ea typeface="Times New Roman"/>
                <a:cs typeface="Times New Roman"/>
                <a:sym typeface="Times New Roman"/>
              </a:rPr>
              <a:t>APPLICATIONS</a:t>
            </a:r>
            <a:endParaRPr b="1">
              <a:solidFill>
                <a:srgbClr val="0070C0"/>
              </a:solidFill>
            </a:endParaRPr>
          </a:p>
        </p:txBody>
      </p:sp>
      <p:sp>
        <p:nvSpPr>
          <p:cNvPr id="206" name="Google Shape;206;p10"/>
          <p:cNvSpPr txBox="1"/>
          <p:nvPr>
            <p:ph idx="1" type="body"/>
          </p:nvPr>
        </p:nvSpPr>
        <p:spPr>
          <a:xfrm>
            <a:off x="844759" y="2469683"/>
            <a:ext cx="8596668" cy="181898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50000"/>
              </a:lnSpc>
              <a:spcBef>
                <a:spcPts val="0"/>
              </a:spcBef>
              <a:spcAft>
                <a:spcPts val="0"/>
              </a:spcAft>
              <a:buSzPct val="79999"/>
              <a:buFont typeface="Noto Sans Symbols"/>
              <a:buChar char="⮚"/>
            </a:pPr>
            <a:r>
              <a:rPr lang="en-US">
                <a:solidFill>
                  <a:srgbClr val="0C0C0C"/>
                </a:solidFill>
                <a:latin typeface="Times New Roman"/>
                <a:ea typeface="Times New Roman"/>
                <a:cs typeface="Times New Roman"/>
                <a:sym typeface="Times New Roman"/>
              </a:rPr>
              <a:t>The street light control circuit can be used in normal roads, highways etc.</a:t>
            </a:r>
            <a:endParaRPr/>
          </a:p>
          <a:p>
            <a:pPr indent="-342900" lvl="0" marL="342900" rtl="0" algn="l">
              <a:lnSpc>
                <a:spcPct val="150000"/>
              </a:lnSpc>
              <a:spcBef>
                <a:spcPts val="1000"/>
              </a:spcBef>
              <a:spcAft>
                <a:spcPts val="0"/>
              </a:spcAft>
              <a:buSzPct val="79999"/>
              <a:buFont typeface="Noto Sans Symbols"/>
              <a:buChar char="⮚"/>
            </a:pPr>
            <a:r>
              <a:rPr lang="en-US">
                <a:solidFill>
                  <a:srgbClr val="0C0C0C"/>
                </a:solidFill>
                <a:latin typeface="Times New Roman"/>
                <a:ea typeface="Times New Roman"/>
                <a:cs typeface="Times New Roman"/>
                <a:sym typeface="Times New Roman"/>
              </a:rPr>
              <a:t>The project can also be used in parking areas of malls, hotels, industries etc.</a:t>
            </a:r>
            <a:endParaRPr/>
          </a:p>
          <a:p>
            <a:pPr indent="-342925" lvl="0" marL="342900" rtl="0" algn="l">
              <a:lnSpc>
                <a:spcPct val="150000"/>
              </a:lnSpc>
              <a:spcBef>
                <a:spcPts val="1000"/>
              </a:spcBef>
              <a:spcAft>
                <a:spcPts val="0"/>
              </a:spcAft>
              <a:buSzPct val="80000"/>
              <a:buFont typeface="Noto Sans Symbols"/>
              <a:buChar char="⮚"/>
            </a:pPr>
            <a:r>
              <a:rPr lang="en-US" sz="1900">
                <a:solidFill>
                  <a:srgbClr val="0C0C0C"/>
                </a:solidFill>
                <a:latin typeface="Times New Roman"/>
                <a:ea typeface="Times New Roman"/>
                <a:cs typeface="Times New Roman"/>
                <a:sym typeface="Times New Roman"/>
              </a:rPr>
              <a:t>This system requires less cost, less installation, less maintenance cost and more efficient as compared to the others system </a:t>
            </a:r>
            <a:endParaRPr b="1" sz="1900">
              <a:solidFill>
                <a:srgbClr val="0C0C0C"/>
              </a:solidFill>
              <a:latin typeface="Times New Roman"/>
              <a:ea typeface="Times New Roman"/>
              <a:cs typeface="Times New Roman"/>
              <a:sym typeface="Times New Roman"/>
            </a:endParaRPr>
          </a:p>
          <a:p>
            <a:pPr indent="-258318" lvl="0" marL="342900" rtl="0" algn="l">
              <a:spcBef>
                <a:spcPts val="1000"/>
              </a:spcBef>
              <a:spcAft>
                <a:spcPts val="0"/>
              </a:spcAft>
              <a:buSzPct val="79999"/>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ph type="title"/>
          </p:nvPr>
        </p:nvSpPr>
        <p:spPr>
          <a:xfrm>
            <a:off x="677334" y="609600"/>
            <a:ext cx="8596668" cy="65253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3600"/>
              <a:buFont typeface="Times New Roman"/>
              <a:buNone/>
            </a:pPr>
            <a:r>
              <a:rPr b="1" lang="en-US">
                <a:solidFill>
                  <a:srgbClr val="0070C0"/>
                </a:solidFill>
                <a:latin typeface="Times New Roman"/>
                <a:ea typeface="Times New Roman"/>
                <a:cs typeface="Times New Roman"/>
                <a:sym typeface="Times New Roman"/>
              </a:rPr>
              <a:t> CONCLUSION</a:t>
            </a:r>
            <a:endParaRPr b="1">
              <a:solidFill>
                <a:srgbClr val="0070C0"/>
              </a:solidFill>
              <a:latin typeface="Times New Roman"/>
              <a:ea typeface="Times New Roman"/>
              <a:cs typeface="Times New Roman"/>
              <a:sym typeface="Times New Roman"/>
            </a:endParaRPr>
          </a:p>
        </p:txBody>
      </p:sp>
      <p:sp>
        <p:nvSpPr>
          <p:cNvPr id="212" name="Google Shape;212;p11"/>
          <p:cNvSpPr txBox="1"/>
          <p:nvPr>
            <p:ph idx="1" type="body"/>
          </p:nvPr>
        </p:nvSpPr>
        <p:spPr>
          <a:xfrm>
            <a:off x="677333" y="1593918"/>
            <a:ext cx="9728797" cy="4407637"/>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1600"/>
              <a:buFont typeface="Noto Sans Symbols"/>
              <a:buChar char="⮚"/>
            </a:pPr>
            <a:r>
              <a:rPr lang="en-US" sz="2000">
                <a:solidFill>
                  <a:srgbClr val="0C0C0C"/>
                </a:solidFill>
                <a:latin typeface="Times New Roman"/>
                <a:ea typeface="Times New Roman"/>
                <a:cs typeface="Times New Roman"/>
                <a:sym typeface="Times New Roman"/>
              </a:rPr>
              <a:t>By using Smart Street light, one can save surplus amount of energy which is done by replacing sodium vapor lamps by LED and adding an additional feature for security purposes. </a:t>
            </a:r>
            <a:endParaRPr sz="2000">
              <a:solidFill>
                <a:srgbClr val="0C0C0C"/>
              </a:solidFill>
              <a:latin typeface="Times New Roman"/>
              <a:ea typeface="Times New Roman"/>
              <a:cs typeface="Times New Roman"/>
              <a:sym typeface="Times New Roman"/>
            </a:endParaRPr>
          </a:p>
          <a:p>
            <a:pPr indent="-342900" lvl="0" marL="342900" rtl="0" algn="l">
              <a:lnSpc>
                <a:spcPct val="150000"/>
              </a:lnSpc>
              <a:spcBef>
                <a:spcPts val="1000"/>
              </a:spcBef>
              <a:spcAft>
                <a:spcPts val="0"/>
              </a:spcAft>
              <a:buSzPts val="1600"/>
              <a:buFont typeface="Noto Sans Symbols"/>
              <a:buChar char="⮚"/>
            </a:pPr>
            <a:r>
              <a:rPr lang="en-US" sz="2000">
                <a:solidFill>
                  <a:srgbClr val="0C0C0C"/>
                </a:solidFill>
                <a:latin typeface="Times New Roman"/>
                <a:ea typeface="Times New Roman"/>
                <a:cs typeface="Times New Roman"/>
                <a:sym typeface="Times New Roman"/>
              </a:rPr>
              <a:t> The system is versatile, extendable and totally adjustable to user needs.</a:t>
            </a:r>
            <a:endParaRPr/>
          </a:p>
          <a:p>
            <a:pPr indent="-400050" lvl="0" marL="400050" rtl="0" algn="l">
              <a:lnSpc>
                <a:spcPct val="150000"/>
              </a:lnSpc>
              <a:spcBef>
                <a:spcPts val="1000"/>
              </a:spcBef>
              <a:spcAft>
                <a:spcPts val="0"/>
              </a:spcAft>
              <a:buSzPts val="1600"/>
              <a:buFont typeface="Trebuchet MS"/>
              <a:buAutoNum type="romanUcPeriod"/>
            </a:pPr>
            <a:r>
              <a:rPr lang="en-US" sz="2000">
                <a:solidFill>
                  <a:srgbClr val="0C0C0C"/>
                </a:solidFill>
                <a:latin typeface="Times New Roman"/>
                <a:ea typeface="Times New Roman"/>
                <a:cs typeface="Times New Roman"/>
                <a:sym typeface="Times New Roman"/>
              </a:rPr>
              <a:t> Continuous uses of LDR and IR sensors even in day time.</a:t>
            </a:r>
            <a:endParaRPr/>
          </a:p>
          <a:p>
            <a:pPr indent="-400050" lvl="0" marL="400050" rtl="0" algn="l">
              <a:lnSpc>
                <a:spcPct val="150000"/>
              </a:lnSpc>
              <a:spcBef>
                <a:spcPts val="1000"/>
              </a:spcBef>
              <a:spcAft>
                <a:spcPts val="0"/>
              </a:spcAft>
              <a:buSzPts val="1600"/>
              <a:buFont typeface="Trebuchet MS"/>
              <a:buAutoNum type="romanUcPeriod"/>
            </a:pPr>
            <a:r>
              <a:rPr lang="en-US" sz="2000">
                <a:solidFill>
                  <a:srgbClr val="0C0C0C"/>
                </a:solidFill>
                <a:latin typeface="Times New Roman"/>
                <a:ea typeface="Times New Roman"/>
                <a:cs typeface="Times New Roman"/>
                <a:sym typeface="Times New Roman"/>
              </a:rPr>
              <a:t> Not switched on before the sunset. </a:t>
            </a:r>
            <a:endParaRPr/>
          </a:p>
          <a:p>
            <a:pPr indent="-342900" lvl="0" marL="342900" rtl="0" algn="l">
              <a:lnSpc>
                <a:spcPct val="150000"/>
              </a:lnSpc>
              <a:spcBef>
                <a:spcPts val="1000"/>
              </a:spcBef>
              <a:spcAft>
                <a:spcPts val="0"/>
              </a:spcAft>
              <a:buSzPts val="1600"/>
              <a:buFont typeface="Noto Sans Symbols"/>
              <a:buChar char="⮚"/>
            </a:pPr>
            <a:r>
              <a:rPr lang="en-US" sz="2000">
                <a:solidFill>
                  <a:srgbClr val="0C0C0C"/>
                </a:solidFill>
                <a:latin typeface="Times New Roman"/>
                <a:ea typeface="Times New Roman"/>
                <a:cs typeface="Times New Roman"/>
                <a:sym typeface="Times New Roman"/>
              </a:rPr>
              <a:t>Moving with the new &amp; renewable energy sources, this system can be upgraded by replacing ordinary LED modules with the solar based LED modules. </a:t>
            </a:r>
            <a:endParaRPr sz="2000">
              <a:solidFill>
                <a:srgbClr val="0C0C0C"/>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844759" y="2708857"/>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6000"/>
              <a:buFont typeface="Times New Roman"/>
              <a:buNone/>
            </a:pPr>
            <a:r>
              <a:rPr b="1" lang="en-US" sz="6000">
                <a:solidFill>
                  <a:srgbClr val="0070C0"/>
                </a:solidFill>
                <a:latin typeface="Times New Roman"/>
                <a:ea typeface="Times New Roman"/>
                <a:cs typeface="Times New Roman"/>
                <a:sym typeface="Times New Roman"/>
              </a:rPr>
              <a:t>THANK YOU</a:t>
            </a:r>
            <a:endParaRPr b="1" sz="6000">
              <a:solidFill>
                <a:srgbClr val="0070C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677334" y="609600"/>
            <a:ext cx="8596668" cy="70404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imes New Roman"/>
              <a:buNone/>
            </a:pPr>
            <a:r>
              <a:rPr b="1" lang="en-US">
                <a:latin typeface="Times New Roman"/>
                <a:ea typeface="Times New Roman"/>
                <a:cs typeface="Times New Roman"/>
                <a:sym typeface="Times New Roman"/>
              </a:rPr>
              <a:t>CONTENTS</a:t>
            </a:r>
            <a:endParaRPr b="1">
              <a:latin typeface="Times New Roman"/>
              <a:ea typeface="Times New Roman"/>
              <a:cs typeface="Times New Roman"/>
              <a:sym typeface="Times New Roman"/>
            </a:endParaRPr>
          </a:p>
        </p:txBody>
      </p:sp>
      <p:sp>
        <p:nvSpPr>
          <p:cNvPr id="155" name="Google Shape;155;p2"/>
          <p:cNvSpPr txBox="1"/>
          <p:nvPr>
            <p:ph idx="1" type="body"/>
          </p:nvPr>
        </p:nvSpPr>
        <p:spPr>
          <a:xfrm>
            <a:off x="1076579" y="1606797"/>
            <a:ext cx="8596668" cy="388077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50000"/>
              </a:lnSpc>
              <a:spcBef>
                <a:spcPts val="0"/>
              </a:spcBef>
              <a:spcAft>
                <a:spcPts val="0"/>
              </a:spcAft>
              <a:buSzPct val="79999"/>
              <a:buFont typeface="Noto Sans Symbols"/>
              <a:buChar char="⮚"/>
            </a:pPr>
            <a:r>
              <a:rPr lang="en-US">
                <a:solidFill>
                  <a:srgbClr val="0C0C0C"/>
                </a:solidFill>
                <a:latin typeface="Times New Roman"/>
                <a:ea typeface="Times New Roman"/>
                <a:cs typeface="Times New Roman"/>
                <a:sym typeface="Times New Roman"/>
              </a:rPr>
              <a:t>INTRODUCTION</a:t>
            </a:r>
            <a:endParaRPr/>
          </a:p>
          <a:p>
            <a:pPr indent="-342900" lvl="0" marL="342900" rtl="0" algn="l">
              <a:lnSpc>
                <a:spcPct val="150000"/>
              </a:lnSpc>
              <a:spcBef>
                <a:spcPts val="1000"/>
              </a:spcBef>
              <a:spcAft>
                <a:spcPts val="0"/>
              </a:spcAft>
              <a:buSzPct val="79999"/>
              <a:buFont typeface="Noto Sans Symbols"/>
              <a:buChar char="⮚"/>
            </a:pPr>
            <a:r>
              <a:rPr lang="en-US">
                <a:solidFill>
                  <a:srgbClr val="0C0C0C"/>
                </a:solidFill>
                <a:latin typeface="Times New Roman"/>
                <a:ea typeface="Times New Roman"/>
                <a:cs typeface="Times New Roman"/>
                <a:sym typeface="Times New Roman"/>
              </a:rPr>
              <a:t>PROBLEM STATEMENT</a:t>
            </a:r>
            <a:endParaRPr/>
          </a:p>
          <a:p>
            <a:pPr indent="-342900" lvl="0" marL="342900" rtl="0" algn="l">
              <a:lnSpc>
                <a:spcPct val="150000"/>
              </a:lnSpc>
              <a:spcBef>
                <a:spcPts val="1000"/>
              </a:spcBef>
              <a:spcAft>
                <a:spcPts val="0"/>
              </a:spcAft>
              <a:buSzPct val="79999"/>
              <a:buFont typeface="Noto Sans Symbols"/>
              <a:buChar char="⮚"/>
            </a:pPr>
            <a:r>
              <a:rPr lang="en-US">
                <a:solidFill>
                  <a:srgbClr val="0C0C0C"/>
                </a:solidFill>
                <a:latin typeface="Times New Roman"/>
                <a:ea typeface="Times New Roman"/>
                <a:cs typeface="Times New Roman"/>
                <a:sym typeface="Times New Roman"/>
              </a:rPr>
              <a:t>HARDWARE &amp; SOFTWARE REQUIREMENTS</a:t>
            </a:r>
            <a:endParaRPr/>
          </a:p>
          <a:p>
            <a:pPr indent="-342900" lvl="0" marL="342900" rtl="0" algn="l">
              <a:lnSpc>
                <a:spcPct val="150000"/>
              </a:lnSpc>
              <a:spcBef>
                <a:spcPts val="1000"/>
              </a:spcBef>
              <a:spcAft>
                <a:spcPts val="0"/>
              </a:spcAft>
              <a:buSzPct val="79999"/>
              <a:buFont typeface="Noto Sans Symbols"/>
              <a:buChar char="⮚"/>
            </a:pPr>
            <a:r>
              <a:rPr lang="en-US">
                <a:solidFill>
                  <a:srgbClr val="0C0C0C"/>
                </a:solidFill>
                <a:latin typeface="Times New Roman"/>
                <a:ea typeface="Times New Roman"/>
                <a:cs typeface="Times New Roman"/>
                <a:sym typeface="Times New Roman"/>
              </a:rPr>
              <a:t>CIRCUIT DIAGRAM</a:t>
            </a:r>
            <a:endParaRPr/>
          </a:p>
          <a:p>
            <a:pPr indent="-342900" lvl="0" marL="342900" rtl="0" algn="l">
              <a:lnSpc>
                <a:spcPct val="150000"/>
              </a:lnSpc>
              <a:spcBef>
                <a:spcPts val="1000"/>
              </a:spcBef>
              <a:spcAft>
                <a:spcPts val="0"/>
              </a:spcAft>
              <a:buSzPct val="79999"/>
              <a:buFont typeface="Noto Sans Symbols"/>
              <a:buChar char="⮚"/>
            </a:pPr>
            <a:r>
              <a:rPr lang="en-US">
                <a:solidFill>
                  <a:srgbClr val="0C0C0C"/>
                </a:solidFill>
                <a:latin typeface="Times New Roman"/>
                <a:ea typeface="Times New Roman"/>
                <a:cs typeface="Times New Roman"/>
                <a:sym typeface="Times New Roman"/>
              </a:rPr>
              <a:t>CIRCUIT DESIGN</a:t>
            </a:r>
            <a:endParaRPr/>
          </a:p>
          <a:p>
            <a:pPr indent="-342900" lvl="0" marL="342900" rtl="0" algn="l">
              <a:lnSpc>
                <a:spcPct val="150000"/>
              </a:lnSpc>
              <a:spcBef>
                <a:spcPts val="1000"/>
              </a:spcBef>
              <a:spcAft>
                <a:spcPts val="0"/>
              </a:spcAft>
              <a:buSzPct val="79999"/>
              <a:buFont typeface="Noto Sans Symbols"/>
              <a:buChar char="⮚"/>
            </a:pPr>
            <a:r>
              <a:rPr lang="en-US">
                <a:solidFill>
                  <a:srgbClr val="0C0C0C"/>
                </a:solidFill>
                <a:latin typeface="Times New Roman"/>
                <a:ea typeface="Times New Roman"/>
                <a:cs typeface="Times New Roman"/>
                <a:sym typeface="Times New Roman"/>
              </a:rPr>
              <a:t>WORKING PROCEDURE</a:t>
            </a:r>
            <a:endParaRPr/>
          </a:p>
          <a:p>
            <a:pPr indent="-342900" lvl="0" marL="342900" rtl="0" algn="l">
              <a:lnSpc>
                <a:spcPct val="150000"/>
              </a:lnSpc>
              <a:spcBef>
                <a:spcPts val="1000"/>
              </a:spcBef>
              <a:spcAft>
                <a:spcPts val="0"/>
              </a:spcAft>
              <a:buSzPct val="79999"/>
              <a:buFont typeface="Noto Sans Symbols"/>
              <a:buChar char="⮚"/>
            </a:pPr>
            <a:r>
              <a:rPr lang="en-US">
                <a:solidFill>
                  <a:srgbClr val="0C0C0C"/>
                </a:solidFill>
                <a:latin typeface="Times New Roman"/>
                <a:ea typeface="Times New Roman"/>
                <a:cs typeface="Times New Roman"/>
                <a:sym typeface="Times New Roman"/>
              </a:rPr>
              <a:t>ADVANTAGES</a:t>
            </a:r>
            <a:endParaRPr/>
          </a:p>
          <a:p>
            <a:pPr indent="-342900" lvl="0" marL="342900" rtl="0" algn="l">
              <a:lnSpc>
                <a:spcPct val="150000"/>
              </a:lnSpc>
              <a:spcBef>
                <a:spcPts val="1000"/>
              </a:spcBef>
              <a:spcAft>
                <a:spcPts val="0"/>
              </a:spcAft>
              <a:buSzPct val="79999"/>
              <a:buFont typeface="Noto Sans Symbols"/>
              <a:buChar char="⮚"/>
            </a:pPr>
            <a:r>
              <a:rPr lang="en-US">
                <a:solidFill>
                  <a:srgbClr val="0C0C0C"/>
                </a:solidFill>
                <a:latin typeface="Times New Roman"/>
                <a:ea typeface="Times New Roman"/>
                <a:cs typeface="Times New Roman"/>
                <a:sym typeface="Times New Roman"/>
              </a:rPr>
              <a:t>APPLICATIONS</a:t>
            </a:r>
            <a:endParaRPr/>
          </a:p>
          <a:p>
            <a:pPr indent="-342900" lvl="0" marL="342900" rtl="0" algn="l">
              <a:lnSpc>
                <a:spcPct val="150000"/>
              </a:lnSpc>
              <a:spcBef>
                <a:spcPts val="1000"/>
              </a:spcBef>
              <a:spcAft>
                <a:spcPts val="0"/>
              </a:spcAft>
              <a:buSzPct val="79999"/>
              <a:buFont typeface="Noto Sans Symbols"/>
              <a:buChar char="⮚"/>
            </a:pPr>
            <a:r>
              <a:rPr lang="en-US">
                <a:solidFill>
                  <a:srgbClr val="0C0C0C"/>
                </a:solidFill>
                <a:latin typeface="Times New Roman"/>
                <a:ea typeface="Times New Roman"/>
                <a:cs typeface="Times New Roman"/>
                <a:sym typeface="Times New Roman"/>
              </a:rPr>
              <a:t>CONCLUSION</a:t>
            </a:r>
            <a:endParaRPr>
              <a:solidFill>
                <a:srgbClr val="0C0C0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txBox="1"/>
          <p:nvPr>
            <p:ph type="title"/>
          </p:nvPr>
        </p:nvSpPr>
        <p:spPr>
          <a:xfrm>
            <a:off x="677334" y="609600"/>
            <a:ext cx="8596668" cy="62323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500050"/>
              </a:buClr>
              <a:buSzPts val="2800"/>
              <a:buFont typeface="Trebuchet MS"/>
              <a:buNone/>
            </a:pPr>
            <a:r>
              <a:rPr b="1" i="0" lang="en-US" sz="2800">
                <a:solidFill>
                  <a:srgbClr val="500050"/>
                </a:solidFill>
              </a:rPr>
              <a:t>    </a:t>
            </a:r>
            <a:br>
              <a:rPr b="1" i="0" lang="en-US" sz="2800">
                <a:solidFill>
                  <a:srgbClr val="500050"/>
                </a:solidFill>
              </a:rPr>
            </a:br>
            <a:endParaRPr sz="4800"/>
          </a:p>
        </p:txBody>
      </p:sp>
      <p:sp>
        <p:nvSpPr>
          <p:cNvPr id="161" name="Google Shape;161;p3"/>
          <p:cNvSpPr/>
          <p:nvPr/>
        </p:nvSpPr>
        <p:spPr>
          <a:xfrm>
            <a:off x="2439136" y="586503"/>
            <a:ext cx="565186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accent1"/>
                </a:solidFill>
                <a:latin typeface="Trebuchet MS"/>
                <a:ea typeface="Trebuchet MS"/>
                <a:cs typeface="Trebuchet MS"/>
                <a:sym typeface="Trebuchet MS"/>
              </a:rPr>
              <a:t> </a:t>
            </a:r>
            <a:r>
              <a:rPr b="1" i="0" lang="en-US" sz="3600" u="none" cap="none" strike="noStrike">
                <a:solidFill>
                  <a:schemeClr val="accent1"/>
                </a:solidFill>
                <a:latin typeface="Times New Roman"/>
                <a:ea typeface="Times New Roman"/>
                <a:cs typeface="Times New Roman"/>
                <a:sym typeface="Times New Roman"/>
              </a:rPr>
              <a:t>INTRODUCTION</a:t>
            </a:r>
            <a:endParaRPr b="0" i="0" sz="3600" u="none" cap="none" strike="noStrike">
              <a:solidFill>
                <a:schemeClr val="accent1"/>
              </a:solidFill>
              <a:latin typeface="Times New Roman"/>
              <a:ea typeface="Times New Roman"/>
              <a:cs typeface="Times New Roman"/>
              <a:sym typeface="Times New Roman"/>
            </a:endParaRPr>
          </a:p>
        </p:txBody>
      </p:sp>
      <p:sp>
        <p:nvSpPr>
          <p:cNvPr id="162" name="Google Shape;162;p3"/>
          <p:cNvSpPr txBox="1"/>
          <p:nvPr/>
        </p:nvSpPr>
        <p:spPr>
          <a:xfrm>
            <a:off x="425005" y="1970467"/>
            <a:ext cx="9208394" cy="280698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 In cities, Street Lights are one of the serious power consuming factors and the largest energy expenses for a city.</a:t>
            </a:r>
            <a:endParaRPr b="0" i="0" sz="2000" u="none" cap="none" strike="noStrike">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An intelligent lighting control system can reduce street lighting costs as much as to 70%.</a:t>
            </a:r>
            <a:endParaRPr b="0" i="0" sz="2000" u="none" cap="none" strike="noStrike">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The solution for this problem deals with Automated Street Light Control System based on Detection using Arduino board.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
          <p:cNvSpPr txBox="1"/>
          <p:nvPr>
            <p:ph type="title"/>
          </p:nvPr>
        </p:nvSpPr>
        <p:spPr>
          <a:xfrm>
            <a:off x="1475824" y="699753"/>
            <a:ext cx="7410598" cy="76843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3600"/>
              <a:buFont typeface="Times New Roman"/>
              <a:buNone/>
            </a:pPr>
            <a:r>
              <a:rPr b="1" lang="en-US">
                <a:solidFill>
                  <a:srgbClr val="0070C0"/>
                </a:solidFill>
                <a:latin typeface="Times New Roman"/>
                <a:ea typeface="Times New Roman"/>
                <a:cs typeface="Times New Roman"/>
                <a:sym typeface="Times New Roman"/>
              </a:rPr>
              <a:t>PROBLEM  STATEMENT</a:t>
            </a:r>
            <a:endParaRPr b="1">
              <a:solidFill>
                <a:srgbClr val="0070C0"/>
              </a:solidFill>
              <a:latin typeface="Times New Roman"/>
              <a:ea typeface="Times New Roman"/>
              <a:cs typeface="Times New Roman"/>
              <a:sym typeface="Times New Roman"/>
            </a:endParaRPr>
          </a:p>
        </p:txBody>
      </p:sp>
      <p:sp>
        <p:nvSpPr>
          <p:cNvPr id="168" name="Google Shape;168;p4"/>
          <p:cNvSpPr txBox="1"/>
          <p:nvPr>
            <p:ph idx="1" type="body"/>
          </p:nvPr>
        </p:nvSpPr>
        <p:spPr>
          <a:xfrm>
            <a:off x="587182" y="2006042"/>
            <a:ext cx="9883342" cy="4162938"/>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1600"/>
              <a:buFont typeface="Noto Sans Symbols"/>
              <a:buChar char="⮚"/>
            </a:pPr>
            <a:r>
              <a:rPr lang="en-US" sz="2000">
                <a:solidFill>
                  <a:srgbClr val="262626"/>
                </a:solidFill>
                <a:latin typeface="Times New Roman"/>
                <a:ea typeface="Times New Roman"/>
                <a:cs typeface="Times New Roman"/>
                <a:sym typeface="Times New Roman"/>
              </a:rPr>
              <a:t>A large amount of electricity of many towns and cities is being expended in all the night street light. In most of the areas the traffic density is very low during the late hours and midnight, there would be a huge waste of electricity resulting from such places if the streetlights are left unused. So the main aim of automated street lights is to reduce the power consumption when there are no any movements on the road.</a:t>
            </a:r>
            <a:endParaRPr/>
          </a:p>
          <a:p>
            <a:pPr indent="-241300" lvl="0" marL="342900" rtl="0" algn="l">
              <a:lnSpc>
                <a:spcPct val="150000"/>
              </a:lnSpc>
              <a:spcBef>
                <a:spcPts val="1000"/>
              </a:spcBef>
              <a:spcAft>
                <a:spcPts val="0"/>
              </a:spcAft>
              <a:buSzPts val="1600"/>
              <a:buFont typeface="Noto Sans Symbols"/>
              <a:buNone/>
            </a:pPr>
            <a:r>
              <a:t/>
            </a:r>
            <a:endParaRPr sz="2000">
              <a:solidFill>
                <a:srgbClr val="262626"/>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5"/>
          <p:cNvSpPr txBox="1"/>
          <p:nvPr>
            <p:ph type="title"/>
          </p:nvPr>
        </p:nvSpPr>
        <p:spPr>
          <a:xfrm>
            <a:off x="986427" y="261870"/>
            <a:ext cx="8273483" cy="1167684"/>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0070C0"/>
              </a:buClr>
              <a:buSzPts val="3600"/>
              <a:buFont typeface="Times New Roman"/>
              <a:buNone/>
            </a:pPr>
            <a:r>
              <a:rPr b="1" lang="en-US">
                <a:solidFill>
                  <a:srgbClr val="0070C0"/>
                </a:solidFill>
                <a:latin typeface="Times New Roman"/>
                <a:ea typeface="Times New Roman"/>
                <a:cs typeface="Times New Roman"/>
                <a:sym typeface="Times New Roman"/>
              </a:rPr>
              <a:t>HARDWARE &amp; SOFTWARE REQUIREMENTS</a:t>
            </a:r>
            <a:endParaRPr b="1">
              <a:solidFill>
                <a:srgbClr val="0070C0"/>
              </a:solidFill>
              <a:latin typeface="Times New Roman"/>
              <a:ea typeface="Times New Roman"/>
              <a:cs typeface="Times New Roman"/>
              <a:sym typeface="Times New Roman"/>
            </a:endParaRPr>
          </a:p>
        </p:txBody>
      </p:sp>
      <p:sp>
        <p:nvSpPr>
          <p:cNvPr id="174" name="Google Shape;174;p5"/>
          <p:cNvSpPr txBox="1"/>
          <p:nvPr>
            <p:ph idx="1" type="body"/>
          </p:nvPr>
        </p:nvSpPr>
        <p:spPr>
          <a:xfrm>
            <a:off x="1256883" y="1658314"/>
            <a:ext cx="7256053" cy="431748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Arduino 1.8.5 (IDE)</a:t>
            </a:r>
            <a:endParaRPr/>
          </a:p>
          <a:p>
            <a:pPr indent="-342900" lvl="0" marL="342900" rtl="0" algn="l">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Arduino UNO R3</a:t>
            </a:r>
            <a:endParaRPr/>
          </a:p>
          <a:p>
            <a:pPr indent="-342900" lvl="0" marL="342900" rtl="0" algn="l">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AC power supply</a:t>
            </a:r>
            <a:endParaRPr/>
          </a:p>
          <a:p>
            <a:pPr indent="-342900" lvl="0" marL="342900" rtl="0" algn="l">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Light Dependent Resistor (LDR) Sensor </a:t>
            </a:r>
            <a:endParaRPr>
              <a:solidFill>
                <a:srgbClr val="0C0C0C"/>
              </a:solidFill>
              <a:latin typeface="Times New Roman"/>
              <a:ea typeface="Times New Roman"/>
              <a:cs typeface="Times New Roman"/>
              <a:sym typeface="Times New Roman"/>
            </a:endParaRPr>
          </a:p>
          <a:p>
            <a:pPr indent="-342900" lvl="0" marL="342900" rtl="0" algn="l">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Cables</a:t>
            </a:r>
            <a:endParaRPr/>
          </a:p>
          <a:p>
            <a:pPr indent="-342900" lvl="0" marL="342900" rtl="0" algn="l">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 LEDs </a:t>
            </a:r>
            <a:endParaRPr>
              <a:solidFill>
                <a:srgbClr val="0C0C0C"/>
              </a:solidFill>
              <a:latin typeface="Times New Roman"/>
              <a:ea typeface="Times New Roman"/>
              <a:cs typeface="Times New Roman"/>
              <a:sym typeface="Times New Roman"/>
            </a:endParaRPr>
          </a:p>
          <a:p>
            <a:pPr indent="-342900" lvl="0" marL="342900" rtl="0" algn="l">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2 Bulbs </a:t>
            </a:r>
            <a:endParaRPr>
              <a:solidFill>
                <a:srgbClr val="0C0C0C"/>
              </a:solidFill>
              <a:latin typeface="Times New Roman"/>
              <a:ea typeface="Times New Roman"/>
              <a:cs typeface="Times New Roman"/>
              <a:sym typeface="Times New Roman"/>
            </a:endParaRPr>
          </a:p>
          <a:p>
            <a:pPr indent="-342900" lvl="0" marL="342900" rtl="0" algn="l">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 Relay</a:t>
            </a:r>
            <a:endParaRPr/>
          </a:p>
          <a:p>
            <a:pPr indent="-342900" lvl="0" marL="342900" rtl="0" algn="l">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Resistor 10K</a:t>
            </a:r>
            <a:endParaRPr/>
          </a:p>
          <a:p>
            <a:pPr indent="-342900" lvl="0" marL="342900" rtl="0" algn="l">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 IR Sensors – 4</a:t>
            </a:r>
            <a:endParaRPr/>
          </a:p>
          <a:p>
            <a:pPr indent="-342900" lvl="0" marL="342900" rtl="0" algn="l">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Breadboard</a:t>
            </a:r>
            <a:endParaRPr/>
          </a:p>
          <a:p>
            <a:pPr indent="-251459" lvl="0" marL="342900" rtl="0" algn="l">
              <a:spcBef>
                <a:spcPts val="1000"/>
              </a:spcBef>
              <a:spcAft>
                <a:spcPts val="0"/>
              </a:spcAft>
              <a:buSzPts val="1440"/>
              <a:buFont typeface="Noto Sans Symbols"/>
              <a:buNone/>
            </a:pPr>
            <a:r>
              <a:t/>
            </a:r>
            <a:endParaRPr>
              <a:latin typeface="Times New Roman"/>
              <a:ea typeface="Times New Roman"/>
              <a:cs typeface="Times New Roman"/>
              <a:sym typeface="Times New Roman"/>
            </a:endParaRPr>
          </a:p>
          <a:p>
            <a:pPr indent="-251459" lvl="0" marL="342900" rtl="0" algn="l">
              <a:spcBef>
                <a:spcPts val="1000"/>
              </a:spcBef>
              <a:spcAft>
                <a:spcPts val="0"/>
              </a:spcAft>
              <a:buSzPts val="1440"/>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title"/>
          </p:nvPr>
        </p:nvSpPr>
        <p:spPr>
          <a:xfrm>
            <a:off x="2686438" y="442175"/>
            <a:ext cx="4821945" cy="97450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Times New Roman"/>
              <a:buNone/>
            </a:pPr>
            <a:r>
              <a:rPr b="1" lang="en-US">
                <a:solidFill>
                  <a:srgbClr val="0070C0"/>
                </a:solidFill>
                <a:latin typeface="Times New Roman"/>
                <a:ea typeface="Times New Roman"/>
                <a:cs typeface="Times New Roman"/>
                <a:sym typeface="Times New Roman"/>
              </a:rPr>
              <a:t>CIRCUIT  DIAGRAM</a:t>
            </a:r>
            <a:endParaRPr b="1">
              <a:solidFill>
                <a:srgbClr val="0070C0"/>
              </a:solidFill>
              <a:latin typeface="Times New Roman"/>
              <a:ea typeface="Times New Roman"/>
              <a:cs typeface="Times New Roman"/>
              <a:sym typeface="Times New Roman"/>
            </a:endParaRPr>
          </a:p>
        </p:txBody>
      </p:sp>
      <p:pic>
        <p:nvPicPr>
          <p:cNvPr id="180" name="Google Shape;180;p6"/>
          <p:cNvPicPr preferRelativeResize="0"/>
          <p:nvPr>
            <p:ph idx="1" type="body"/>
          </p:nvPr>
        </p:nvPicPr>
        <p:blipFill rotWithShape="1">
          <a:blip r:embed="rId3">
            <a:alphaModFix/>
          </a:blip>
          <a:srcRect b="0" l="0" r="0" t="0"/>
          <a:stretch/>
        </p:blipFill>
        <p:spPr>
          <a:xfrm>
            <a:off x="950551" y="1166875"/>
            <a:ext cx="8605573" cy="4135604"/>
          </a:xfrm>
          <a:prstGeom prst="rect">
            <a:avLst/>
          </a:prstGeom>
          <a:noFill/>
          <a:ln>
            <a:noFill/>
          </a:ln>
        </p:spPr>
      </p:pic>
      <p:sp>
        <p:nvSpPr>
          <p:cNvPr id="181" name="Google Shape;181;p6"/>
          <p:cNvSpPr txBox="1"/>
          <p:nvPr/>
        </p:nvSpPr>
        <p:spPr>
          <a:xfrm>
            <a:off x="2653048" y="5499072"/>
            <a:ext cx="62699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Fig 1: Circuit diagram for Smart street light using IR sensors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677334" y="416417"/>
            <a:ext cx="8596668" cy="75556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3600"/>
              <a:buFont typeface="Times New Roman"/>
              <a:buNone/>
            </a:pPr>
            <a:r>
              <a:rPr b="1" lang="en-US">
                <a:solidFill>
                  <a:srgbClr val="0070C0"/>
                </a:solidFill>
                <a:latin typeface="Times New Roman"/>
                <a:ea typeface="Times New Roman"/>
                <a:cs typeface="Times New Roman"/>
                <a:sym typeface="Times New Roman"/>
              </a:rPr>
              <a:t>CIRCUIT DESIGN</a:t>
            </a:r>
            <a:endParaRPr b="1">
              <a:solidFill>
                <a:srgbClr val="0070C0"/>
              </a:solidFill>
              <a:latin typeface="Times New Roman"/>
              <a:ea typeface="Times New Roman"/>
              <a:cs typeface="Times New Roman"/>
              <a:sym typeface="Times New Roman"/>
            </a:endParaRPr>
          </a:p>
        </p:txBody>
      </p:sp>
      <p:sp>
        <p:nvSpPr>
          <p:cNvPr id="187" name="Google Shape;187;p7"/>
          <p:cNvSpPr txBox="1"/>
          <p:nvPr>
            <p:ph idx="1" type="body"/>
          </p:nvPr>
        </p:nvSpPr>
        <p:spPr>
          <a:xfrm>
            <a:off x="638697" y="1310583"/>
            <a:ext cx="8788637" cy="458794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440"/>
              <a:buNone/>
            </a:pPr>
            <a:r>
              <a:rPr lang="en-US">
                <a:solidFill>
                  <a:srgbClr val="0C0C0C"/>
                </a:solidFill>
                <a:latin typeface="Times New Roman"/>
                <a:ea typeface="Times New Roman"/>
                <a:cs typeface="Times New Roman"/>
                <a:sym typeface="Times New Roman"/>
              </a:rPr>
              <a:t>The following are the different steps included in building a Smart street light. </a:t>
            </a:r>
            <a:endParaRPr>
              <a:solidFill>
                <a:srgbClr val="0C0C0C"/>
              </a:solidFill>
              <a:latin typeface="Times New Roman"/>
              <a:ea typeface="Times New Roman"/>
              <a:cs typeface="Times New Roman"/>
              <a:sym typeface="Times New Roman"/>
            </a:endParaRPr>
          </a:p>
          <a:p>
            <a:pPr indent="-342900" lvl="0" marL="342900" rtl="0" algn="l">
              <a:lnSpc>
                <a:spcPct val="150000"/>
              </a:lnSpc>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 Output of the LDR pin is connected to A0 (analog) port of Arduino Uno board.</a:t>
            </a:r>
            <a:endParaRPr/>
          </a:p>
          <a:p>
            <a:pPr indent="-342900" lvl="0" marL="342900" rtl="0" algn="l">
              <a:lnSpc>
                <a:spcPct val="150000"/>
              </a:lnSpc>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 Connect all output of the IR sensors to port numbers A1, A2, A3, A4 and A5 respectively  (analog) which is the input signal to the Arduino board. </a:t>
            </a:r>
            <a:endParaRPr>
              <a:solidFill>
                <a:srgbClr val="0C0C0C"/>
              </a:solidFill>
              <a:latin typeface="Times New Roman"/>
              <a:ea typeface="Times New Roman"/>
              <a:cs typeface="Times New Roman"/>
              <a:sym typeface="Times New Roman"/>
            </a:endParaRPr>
          </a:p>
          <a:p>
            <a:pPr indent="-342900" lvl="0" marL="342900" rtl="0" algn="l">
              <a:lnSpc>
                <a:spcPct val="150000"/>
              </a:lnSpc>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 Connect the ground of all the IR sensors to GND port.</a:t>
            </a:r>
            <a:endParaRPr/>
          </a:p>
          <a:p>
            <a:pPr indent="-342900" lvl="0" marL="342900" rtl="0" algn="l">
              <a:lnSpc>
                <a:spcPct val="150000"/>
              </a:lnSpc>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  The output signals from LED are connected to port number 5, 6, 9, 10 and 11 respectively. </a:t>
            </a:r>
            <a:endParaRPr>
              <a:solidFill>
                <a:srgbClr val="0C0C0C"/>
              </a:solidFill>
              <a:latin typeface="Times New Roman"/>
              <a:ea typeface="Times New Roman"/>
              <a:cs typeface="Times New Roman"/>
              <a:sym typeface="Times New Roman"/>
            </a:endParaRPr>
          </a:p>
          <a:p>
            <a:pPr indent="-342900" lvl="0" marL="342900" rtl="0" algn="l">
              <a:lnSpc>
                <a:spcPct val="150000"/>
              </a:lnSpc>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 Again connect all the negative terminals of LED’s to GND port.</a:t>
            </a:r>
            <a:endParaRPr/>
          </a:p>
          <a:p>
            <a:pPr indent="-342900" lvl="0" marL="342900" rtl="0" algn="l">
              <a:lnSpc>
                <a:spcPct val="150000"/>
              </a:lnSpc>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 Power is passed to the Arduino (7-12V) </a:t>
            </a:r>
            <a:endParaRPr>
              <a:solidFill>
                <a:srgbClr val="0C0C0C"/>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8"/>
          <p:cNvSpPr txBox="1"/>
          <p:nvPr>
            <p:ph type="title"/>
          </p:nvPr>
        </p:nvSpPr>
        <p:spPr>
          <a:xfrm>
            <a:off x="1062487" y="390658"/>
            <a:ext cx="8596668" cy="67828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3600"/>
              <a:buFont typeface="Times New Roman"/>
              <a:buNone/>
            </a:pPr>
            <a:r>
              <a:rPr b="1" lang="en-US">
                <a:solidFill>
                  <a:srgbClr val="0070C0"/>
                </a:solidFill>
                <a:latin typeface="Times New Roman"/>
                <a:ea typeface="Times New Roman"/>
                <a:cs typeface="Times New Roman"/>
                <a:sym typeface="Times New Roman"/>
              </a:rPr>
              <a:t>WORKING  PROCEDURE</a:t>
            </a:r>
            <a:endParaRPr b="1">
              <a:solidFill>
                <a:srgbClr val="0070C0"/>
              </a:solidFill>
              <a:latin typeface="Times New Roman"/>
              <a:ea typeface="Times New Roman"/>
              <a:cs typeface="Times New Roman"/>
              <a:sym typeface="Times New Roman"/>
            </a:endParaRPr>
          </a:p>
        </p:txBody>
      </p:sp>
      <p:sp>
        <p:nvSpPr>
          <p:cNvPr id="193" name="Google Shape;193;p8"/>
          <p:cNvSpPr txBox="1"/>
          <p:nvPr/>
        </p:nvSpPr>
        <p:spPr>
          <a:xfrm>
            <a:off x="360607" y="1177119"/>
            <a:ext cx="10303100" cy="300082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The IR transmitter is placed directly in line of sight with IR receiver, so that the IR receiver continuously receives infrared rays. </a:t>
            </a:r>
            <a:endParaRPr sz="18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When a car or any other vehicle blocks any of the IR sensor, the microcontroller will turn ON the immediate LEDs.</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If the car blocks the first IR sensor, the successive LEDs are turned ON by the microcontroller. As the car moves forward and blocks the next IR sensor, the corresponding next LEDs will be turned ON and the first LED of the previous set is turned OFF. The process continues this way for all the IR Sensors and LEDs.</a:t>
            </a:r>
            <a:endParaRPr sz="1800">
              <a:solidFill>
                <a:schemeClr val="dk1"/>
              </a:solidFill>
              <a:latin typeface="Times New Roman"/>
              <a:ea typeface="Times New Roman"/>
              <a:cs typeface="Times New Roman"/>
              <a:sym typeface="Times New Roman"/>
            </a:endParaRPr>
          </a:p>
        </p:txBody>
      </p:sp>
      <p:pic>
        <p:nvPicPr>
          <p:cNvPr descr="C:\Users\Admin\Downloads\WhatsApp Image 2022-06-09 at 10.20.38 AM.jpeg" id="194" name="Google Shape;194;p8"/>
          <p:cNvPicPr preferRelativeResize="0"/>
          <p:nvPr/>
        </p:nvPicPr>
        <p:blipFill rotWithShape="1">
          <a:blip r:embed="rId3">
            <a:alphaModFix/>
          </a:blip>
          <a:srcRect b="0" l="0" r="0" t="0"/>
          <a:stretch/>
        </p:blipFill>
        <p:spPr>
          <a:xfrm>
            <a:off x="3712402" y="4177940"/>
            <a:ext cx="3599510" cy="21422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ph type="title"/>
          </p:nvPr>
        </p:nvSpPr>
        <p:spPr>
          <a:xfrm>
            <a:off x="3214472" y="777025"/>
            <a:ext cx="3340874" cy="83283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Times New Roman"/>
              <a:buNone/>
            </a:pPr>
            <a:r>
              <a:rPr b="1" lang="en-US">
                <a:solidFill>
                  <a:srgbClr val="0070C0"/>
                </a:solidFill>
                <a:latin typeface="Times New Roman"/>
                <a:ea typeface="Times New Roman"/>
                <a:cs typeface="Times New Roman"/>
                <a:sym typeface="Times New Roman"/>
              </a:rPr>
              <a:t>ADVANTAGES</a:t>
            </a:r>
            <a:endParaRPr b="1">
              <a:solidFill>
                <a:srgbClr val="0070C0"/>
              </a:solidFill>
              <a:latin typeface="Times New Roman"/>
              <a:ea typeface="Times New Roman"/>
              <a:cs typeface="Times New Roman"/>
              <a:sym typeface="Times New Roman"/>
            </a:endParaRPr>
          </a:p>
        </p:txBody>
      </p:sp>
      <p:sp>
        <p:nvSpPr>
          <p:cNvPr id="200" name="Google Shape;200;p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If the lighting system implements all LED lights, the cost of the maintenance can be reduced as the life span and durability of LEDs is higher than Neon based lights which are normally used as street lights.</a:t>
            </a:r>
            <a:endParaRPr/>
          </a:p>
          <a:p>
            <a:pPr indent="-342900" lvl="0" marL="342900" rtl="0" algn="l">
              <a:lnSpc>
                <a:spcPct val="150000"/>
              </a:lnSpc>
              <a:spcBef>
                <a:spcPts val="1000"/>
              </a:spcBef>
              <a:spcAft>
                <a:spcPts val="0"/>
              </a:spcAft>
              <a:buSzPts val="1440"/>
              <a:buFont typeface="Noto Sans Symbols"/>
              <a:buChar char="⮚"/>
            </a:pPr>
            <a:r>
              <a:rPr lang="en-US">
                <a:solidFill>
                  <a:srgbClr val="0C0C0C"/>
                </a:solidFill>
                <a:latin typeface="Times New Roman"/>
                <a:ea typeface="Times New Roman"/>
                <a:cs typeface="Times New Roman"/>
                <a:sym typeface="Times New Roman"/>
              </a:rPr>
              <a:t>As the lights are automatically turned ON or OFF, huge amount of energy can be saved.</a:t>
            </a:r>
            <a:endParaRPr/>
          </a:p>
          <a:p>
            <a:pPr indent="-251459" lvl="0" marL="342900" rtl="0" algn="l">
              <a:spcBef>
                <a:spcPts val="1000"/>
              </a:spcBef>
              <a:spcAft>
                <a:spcPts val="0"/>
              </a:spcAft>
              <a:buSzPts val="1440"/>
              <a:buNone/>
            </a:pPr>
            <a:r>
              <a:t/>
            </a:r>
            <a:endParaRPr>
              <a:solidFill>
                <a:srgbClr val="0C0C0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2022-05-30T06:53:12Z</dcterms:created>
  <dc:creator>gsht.rayasa@outlook.com</dc:creator>
</cp:coreProperties>
</file>