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8" roundtripDataSignature="AMtx7mhD4vOrJxnf6enisuqdDtDVT7oN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grpSp>
        <p:nvGrpSpPr>
          <p:cNvPr id="24" name="Google Shape;24;p14"/>
          <p:cNvGrpSpPr/>
          <p:nvPr/>
        </p:nvGrpSpPr>
        <p:grpSpPr>
          <a:xfrm>
            <a:off x="0" y="-8467"/>
            <a:ext cx="12192000" cy="6866467"/>
            <a:chOff x="0" y="-8467"/>
            <a:chExt cx="12192000" cy="6866467"/>
          </a:xfrm>
        </p:grpSpPr>
        <p:sp>
          <p:nvSpPr>
            <p:cNvPr id="25" name="Google Shape;25;p14"/>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6" name="Google Shape;26;p1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7" name="Google Shape;27;p1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8" name="Google Shape;28;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9" name="Google Shape;29;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0" name="Google Shape;30;p14"/>
            <p:cNvSpPr/>
            <p:nvPr/>
          </p:nvSpPr>
          <p:spPr>
            <a:xfrm>
              <a:off x="8932333" y="3048000"/>
              <a:ext cx="3259667" cy="3810000"/>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32" name="Google Shape;32;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3" name="Google Shape;33;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34" name="Google Shape;34;p14"/>
            <p:cNvSpPr/>
            <p:nvPr/>
          </p:nvSpPr>
          <p:spPr>
            <a:xfrm>
              <a:off x="10371666" y="3589867"/>
              <a:ext cx="1817159" cy="3268133"/>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1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7" name="Google Shape;37;p14"/>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38" name="Google Shape;38;p14"/>
          <p:cNvSpPr txBox="1"/>
          <p:nvPr>
            <p:ph idx="11" type="ftr"/>
          </p:nvPr>
        </p:nvSpPr>
        <p:spPr>
          <a:xfrm>
            <a:off x="677334" y="6041362"/>
            <a:ext cx="6210816"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1" name="Shape 91"/>
        <p:cNvGrpSpPr/>
        <p:nvPr/>
      </p:nvGrpSpPr>
      <p:grpSpPr>
        <a:xfrm>
          <a:off x="0" y="0"/>
          <a:ext cx="0" cy="0"/>
          <a:chOff x="0" y="0"/>
          <a:chExt cx="0" cy="0"/>
        </a:xfrm>
      </p:grpSpPr>
      <p:sp>
        <p:nvSpPr>
          <p:cNvPr id="92" name="Google Shape;92;p2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4" name="Google Shape;94;p23"/>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5" name="Google Shape;95;p23"/>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sp>
        <p:nvSpPr>
          <p:cNvPr id="98" name="Google Shape;98;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2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1" name="Google Shape;101;p24"/>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2" name="Google Shape;102;p24"/>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
        <p:nvSpPr>
          <p:cNvPr id="105" name="Google Shape;105;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sp>
        <p:nvSpPr>
          <p:cNvPr id="107" name="Google Shape;107;p2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9" name="Google Shape;109;p25"/>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0" name="Google Shape;110;p25"/>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sp>
        <p:nvSpPr>
          <p:cNvPr id="113" name="Google Shape;113;p2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5" name="Google Shape;115;p2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6" name="Google Shape;116;p26"/>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17" name="Google Shape;117;p26"/>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2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
        <p:nvSpPr>
          <p:cNvPr id="120" name="Google Shape;120;p2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1" name="Shape 121"/>
        <p:cNvGrpSpPr/>
        <p:nvPr/>
      </p:nvGrpSpPr>
      <p:grpSpPr>
        <a:xfrm>
          <a:off x="0" y="0"/>
          <a:ext cx="0" cy="0"/>
          <a:chOff x="0" y="0"/>
          <a:chExt cx="0" cy="0"/>
        </a:xfrm>
      </p:grpSpPr>
      <p:sp>
        <p:nvSpPr>
          <p:cNvPr id="122" name="Google Shape;122;p2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4" name="Google Shape;124;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5" name="Google Shape;125;p27"/>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6" name="Google Shape;126;p27"/>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1" name="Google Shape;131;p28"/>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2" name="Google Shape;132;p28"/>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7" name="Google Shape;137;p29"/>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38" name="Google Shape;138;p29"/>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0" type="dt"/>
          </p:nvPr>
        </p:nvSpPr>
        <p:spPr>
          <a:xfrm>
            <a:off x="6862354" y="6041362"/>
            <a:ext cx="157625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3" name="Google Shape;43;p15"/>
          <p:cNvSpPr txBox="1"/>
          <p:nvPr>
            <p:ph idx="11" type="ftr"/>
          </p:nvPr>
        </p:nvSpPr>
        <p:spPr>
          <a:xfrm>
            <a:off x="677334" y="6041362"/>
            <a:ext cx="6045744"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16"/>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9" name="Google Shape;49;p16"/>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1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4" name="Google Shape;54;p17"/>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5" name="Google Shape;55;p17"/>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1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18"/>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62" name="Google Shape;62;p18"/>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1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9" name="Google Shape;69;p1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19"/>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1" name="Google Shape;71;p19"/>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20"/>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5" name="Google Shape;75;p20"/>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2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0" name="Google Shape;80;p2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1" name="Google Shape;81;p21"/>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2" name="Google Shape;82;p21"/>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2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p:nvPr>
            <p:ph idx="2" type="pic"/>
          </p:nvPr>
        </p:nvSpPr>
        <p:spPr>
          <a:xfrm>
            <a:off x="677334" y="609600"/>
            <a:ext cx="8596668" cy="3845718"/>
          </a:xfrm>
          <a:prstGeom prst="rect">
            <a:avLst/>
          </a:prstGeom>
          <a:noFill/>
          <a:ln>
            <a:noFill/>
          </a:ln>
        </p:spPr>
      </p:sp>
      <p:sp>
        <p:nvSpPr>
          <p:cNvPr id="87" name="Google Shape;87;p2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22"/>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2"/>
          <p:cNvSpPr txBox="1"/>
          <p:nvPr>
            <p:ph idx="10" type="dt"/>
          </p:nvPr>
        </p:nvSpPr>
        <p:spPr>
          <a:xfrm>
            <a:off x="7196667" y="6041362"/>
            <a:ext cx="92040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4.xml"/><Relationship Id="rId11" Type="http://schemas.openxmlformats.org/officeDocument/2006/relationships/slideLayout" Target="../slideLayouts/slideLayout5.xml"/><Relationship Id="rId22" Type="http://schemas.openxmlformats.org/officeDocument/2006/relationships/slideLayout" Target="../slideLayouts/slideLayout16.xml"/><Relationship Id="rId10" Type="http://schemas.openxmlformats.org/officeDocument/2006/relationships/slideLayout" Target="../slideLayouts/slideLayout4.xml"/><Relationship Id="rId21" Type="http://schemas.openxmlformats.org/officeDocument/2006/relationships/slideLayout" Target="../slideLayouts/slideLayout15.xml"/><Relationship Id="rId13" Type="http://schemas.openxmlformats.org/officeDocument/2006/relationships/slideLayout" Target="../slideLayouts/slideLayout7.xml"/><Relationship Id="rId24" Type="http://schemas.openxmlformats.org/officeDocument/2006/relationships/vmlDrawing" Target="../drawings/vmlDrawing1.vml"/><Relationship Id="rId12" Type="http://schemas.openxmlformats.org/officeDocument/2006/relationships/slideLayout" Target="../slideLayouts/slideLayout6.xml"/><Relationship Id="rId23" Type="http://schemas.openxmlformats.org/officeDocument/2006/relationships/theme" Target="../theme/theme2.xml"/><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1.png"/><Relationship Id="rId4" Type="http://schemas.openxmlformats.org/officeDocument/2006/relationships/oleObject" Target="../embeddings/oleObject2.bin"/><Relationship Id="rId9" Type="http://schemas.openxmlformats.org/officeDocument/2006/relationships/slideLayout" Target="../slideLayouts/slideLayout3.xml"/><Relationship Id="rId15" Type="http://schemas.openxmlformats.org/officeDocument/2006/relationships/slideLayout" Target="../slideLayouts/slideLayout9.xml"/><Relationship Id="rId14" Type="http://schemas.openxmlformats.org/officeDocument/2006/relationships/slideLayout" Target="../slideLayouts/slideLayout8.xml"/><Relationship Id="rId17" Type="http://schemas.openxmlformats.org/officeDocument/2006/relationships/slideLayout" Target="../slideLayouts/slideLayout11.xml"/><Relationship Id="rId16" Type="http://schemas.openxmlformats.org/officeDocument/2006/relationships/slideLayout" Target="../slideLayouts/slideLayout10.xml"/><Relationship Id="rId5" Type="http://schemas.openxmlformats.org/officeDocument/2006/relationships/oleObject" Target="../embeddings/oleObject2.bin"/><Relationship Id="rId19" Type="http://schemas.openxmlformats.org/officeDocument/2006/relationships/slideLayout" Target="../slideLayouts/slideLayout13.xml"/><Relationship Id="rId6" Type="http://schemas.openxmlformats.org/officeDocument/2006/relationships/image" Target="../media/image2.png"/><Relationship Id="rId18" Type="http://schemas.openxmlformats.org/officeDocument/2006/relationships/slideLayout" Target="../slideLayouts/slideLayout12.xml"/><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0" y="-8467"/>
            <a:ext cx="12192000" cy="6866467"/>
            <a:chOff x="0" y="-8467"/>
            <a:chExt cx="12192000" cy="6866467"/>
          </a:xfrm>
        </p:grpSpPr>
        <p:cxnSp>
          <p:nvCxnSpPr>
            <p:cNvPr id="7" name="Google Shape;7;p1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3"/>
            <p:cNvSpPr/>
            <p:nvPr/>
          </p:nvSpPr>
          <p:spPr>
            <a:xfrm>
              <a:off x="8932333" y="3048000"/>
              <a:ext cx="3259667" cy="3810000"/>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13" name="Google Shape;13;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15" name="Google Shape;15;p13"/>
            <p:cNvSpPr/>
            <p:nvPr/>
          </p:nvSpPr>
          <p:spPr>
            <a:xfrm>
              <a:off x="10371666" y="3589867"/>
              <a:ext cx="1817159" cy="3268133"/>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3"/>
          <p:cNvSpPr txBox="1"/>
          <p:nvPr>
            <p:ph idx="11" type="ftr"/>
          </p:nvPr>
        </p:nvSpPr>
        <p:spPr>
          <a:xfrm>
            <a:off x="677333" y="6041362"/>
            <a:ext cx="7682895" cy="75132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21" name="Google Shape;21;p13"/>
          <p:cNvGraphicFramePr/>
          <p:nvPr/>
        </p:nvGraphicFramePr>
        <p:xfrm>
          <a:off x="1603506" y="6198856"/>
          <a:ext cx="1692275" cy="501650"/>
        </p:xfrm>
        <a:graphic>
          <a:graphicData uri="http://schemas.openxmlformats.org/presentationml/2006/ole">
            <mc:AlternateContent>
              <mc:Choice Requires="v">
                <p:oleObj r:id="rId1" imgH="501650" imgW="1692275" progId="CorelDRAW.Graphic.13" spid="_x0000_s1">
                  <p:embed/>
                </p:oleObj>
              </mc:Choice>
              <mc:Fallback>
                <p:oleObj r:id="rId2" imgH="501650" imgW="1692275" progId="CorelDRAW.Graphic.13">
                  <p:embed/>
                  <p:pic>
                    <p:nvPicPr>
                      <p:cNvPr id="21" name="Google Shape;21;p13"/>
                      <p:cNvPicPr preferRelativeResize="0"/>
                      <p:nvPr/>
                    </p:nvPicPr>
                    <p:blipFill rotWithShape="1">
                      <a:blip r:embed="rId3">
                        <a:alphaModFix/>
                      </a:blip>
                      <a:srcRect b="0" l="0" r="0" t="0"/>
                      <a:stretch/>
                    </p:blipFill>
                    <p:spPr>
                      <a:xfrm>
                        <a:off x="1603506" y="6198856"/>
                        <a:ext cx="1692275" cy="501650"/>
                      </a:xfrm>
                      <a:prstGeom prst="rect">
                        <a:avLst/>
                      </a:prstGeom>
                      <a:noFill/>
                      <a:ln>
                        <a:noFill/>
                      </a:ln>
                    </p:spPr>
                  </p:pic>
                </p:oleObj>
              </mc:Fallback>
            </mc:AlternateContent>
          </a:graphicData>
        </a:graphic>
      </p:graphicFrame>
      <p:graphicFrame>
        <p:nvGraphicFramePr>
          <p:cNvPr id="22" name="Google Shape;22;p13"/>
          <p:cNvGraphicFramePr/>
          <p:nvPr/>
        </p:nvGraphicFramePr>
        <p:xfrm>
          <a:off x="689455" y="6064409"/>
          <a:ext cx="860671" cy="736793"/>
        </p:xfrm>
        <a:graphic>
          <a:graphicData uri="http://schemas.openxmlformats.org/presentationml/2006/ole">
            <mc:AlternateContent>
              <mc:Choice Requires="v">
                <p:oleObj r:id="rId4" imgH="736793" imgW="860671" progId="CorelPHOTOPAINT.Image.13" spid="_x0000_s2">
                  <p:embed/>
                </p:oleObj>
              </mc:Choice>
              <mc:Fallback>
                <p:oleObj r:id="rId5" imgH="736793" imgW="860671" progId="CorelPHOTOPAINT.Image.13">
                  <p:embed/>
                  <p:pic>
                    <p:nvPicPr>
                      <p:cNvPr id="22" name="Google Shape;22;p13"/>
                      <p:cNvPicPr preferRelativeResize="0"/>
                      <p:nvPr/>
                    </p:nvPicPr>
                    <p:blipFill rotWithShape="1">
                      <a:blip r:embed="rId6">
                        <a:alphaModFix/>
                      </a:blip>
                      <a:srcRect b="0" l="0" r="0" t="0"/>
                      <a:stretch/>
                    </p:blipFill>
                    <p:spPr>
                      <a:xfrm>
                        <a:off x="689455" y="6064409"/>
                        <a:ext cx="860671" cy="736793"/>
                      </a:xfrm>
                      <a:prstGeom prst="rect">
                        <a:avLst/>
                      </a:prstGeom>
                      <a:noFill/>
                      <a:ln>
                        <a:noFill/>
                      </a:ln>
                    </p:spPr>
                  </p:pic>
                </p:oleObj>
              </mc:Fallback>
            </mc:AlternateContent>
          </a:graphicData>
        </a:graphic>
      </p:graphicFrame>
    </p:spTree>
  </p:cSld>
  <p:clrMap accent1="accent1" accent2="accent2" accent3="accent3" accent4="accent4" accent5="accent5" accent6="accent6" bg1="lt1" bg2="dk2" tx1="dk1" tx2="lt2" folHlink="folHlink" hlink="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 TargetMode="External"/><Relationship Id="rId4" Type="http://schemas.openxmlformats.org/officeDocument/2006/relationships/hyperlink" Target="https://rcciit.org/students_projects/projects/ece/2018/GR14.pdf" TargetMode="External"/><Relationship Id="rId5" Type="http://schemas.openxmlformats.org/officeDocument/2006/relationships/hyperlink" Target="https://www.githu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rakshitha.shivashankar@gmail.com" TargetMode="External"/><Relationship Id="rId4" Type="http://schemas.openxmlformats.org/officeDocument/2006/relationships/hyperlink" Target="mailto:sowmyashree0309@gmail.com" TargetMode="External"/><Relationship Id="rId5" Type="http://schemas.openxmlformats.org/officeDocument/2006/relationships/image" Target="../media/image3.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mailto:nithyashree944@gmail.com"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rakshitha.shivashankar@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95856" y="2639312"/>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IEEE-BNMIT Hackathon </a:t>
            </a:r>
            <a:r>
              <a:rPr b="1" lang="en-US"/>
              <a:t>CODIFY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0070C0"/>
              </a:buClr>
              <a:buSzPct val="100000"/>
              <a:buFont typeface="Arial"/>
              <a:buNone/>
            </a:pPr>
            <a:r>
              <a:rPr b="0" i="0" lang="en-US">
                <a:solidFill>
                  <a:srgbClr val="0070C0"/>
                </a:solidFill>
                <a:latin typeface="Arial"/>
                <a:ea typeface="Arial"/>
                <a:cs typeface="Arial"/>
                <a:sym typeface="Arial"/>
              </a:rPr>
              <a:t>Software/Hardware components needed for this implementation and approximate cost</a:t>
            </a:r>
            <a:endParaRPr>
              <a:solidFill>
                <a:srgbClr val="0070C0"/>
              </a:solidFill>
            </a:endParaRPr>
          </a:p>
        </p:txBody>
      </p:sp>
      <p:sp>
        <p:nvSpPr>
          <p:cNvPr id="202" name="Google Shape;202;p10"/>
          <p:cNvSpPr txBox="1"/>
          <p:nvPr>
            <p:ph idx="1" type="body"/>
          </p:nvPr>
        </p:nvSpPr>
        <p:spPr>
          <a:xfrm>
            <a:off x="665611" y="1914404"/>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Font typeface="Noto Sans Symbols"/>
              <a:buChar char="⮚"/>
            </a:pPr>
            <a:r>
              <a:rPr lang="en-US">
                <a:latin typeface="Times New Roman"/>
                <a:ea typeface="Times New Roman"/>
                <a:cs typeface="Times New Roman"/>
                <a:sym typeface="Times New Roman"/>
              </a:rPr>
              <a:t>Arduino IDE (software)</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Arduino UNO R3 (hardware) 🡪 500Rs</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AC power supply</a:t>
            </a:r>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LEDs (Light Emitting Diodes) 🡪 10pcs - 40Rs</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IR Sensors – 4 (Infrared Sensors – Obstacle Detection) 🡪 65Rs</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Cables (Male-to-Male and Female-to-Female) 🡪10pcs – 20Rs</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Light Dependent Resistor (LDR) Sensor (Day/Night Detection) 🡪10Pcs – 45Rs</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Relay 🡪 50Rs</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Resistor 10K 🡪10Pcs - 20Rs</a:t>
            </a:r>
            <a:endParaRPr>
              <a:latin typeface="Times New Roman"/>
              <a:ea typeface="Times New Roman"/>
              <a:cs typeface="Times New Roman"/>
              <a:sym typeface="Times New Roman"/>
            </a:endParaRPr>
          </a:p>
          <a:p>
            <a:pPr indent="-342900" lvl="0" marL="342900" rtl="0" algn="l">
              <a:spcBef>
                <a:spcPts val="1000"/>
              </a:spcBef>
              <a:spcAft>
                <a:spcPts val="0"/>
              </a:spcAft>
              <a:buSzPts val="1440"/>
              <a:buFont typeface="Noto Sans Symbols"/>
              <a:buChar char="⮚"/>
            </a:pPr>
            <a:r>
              <a:rPr lang="en-US">
                <a:latin typeface="Times New Roman"/>
                <a:ea typeface="Times New Roman"/>
                <a:cs typeface="Times New Roman"/>
                <a:sym typeface="Times New Roman"/>
              </a:rPr>
              <a:t>Breadboard 🡪 65Rs</a:t>
            </a:r>
            <a:endParaRPr>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3600"/>
              <a:buFont typeface="Arial"/>
              <a:buNone/>
            </a:pPr>
            <a:r>
              <a:rPr b="0" i="0" lang="en-US">
                <a:solidFill>
                  <a:srgbClr val="0070C0"/>
                </a:solidFill>
                <a:latin typeface="Arial"/>
                <a:ea typeface="Arial"/>
                <a:cs typeface="Arial"/>
                <a:sym typeface="Arial"/>
              </a:rPr>
              <a:t>Link to the Video</a:t>
            </a:r>
            <a:endParaRPr>
              <a:solidFill>
                <a:srgbClr val="0070C0"/>
              </a:solidFill>
            </a:endParaRPr>
          </a:p>
        </p:txBody>
      </p:sp>
      <p:sp>
        <p:nvSpPr>
          <p:cNvPr id="208" name="Google Shape;208;p11"/>
          <p:cNvSpPr txBox="1"/>
          <p:nvPr>
            <p:ph idx="1" type="body"/>
          </p:nvPr>
        </p:nvSpPr>
        <p:spPr>
          <a:xfrm>
            <a:off x="677324" y="2160592"/>
            <a:ext cx="9601500" cy="11280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a:t>https://drive.google.com/drive/folders/1Dx5eQFjR60fGQX3NBy47Mwxl_dCbua3I?usp=sharing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3600"/>
              <a:buFont typeface="Arial"/>
              <a:buNone/>
            </a:pPr>
            <a:r>
              <a:rPr b="0" i="0" lang="en-US">
                <a:solidFill>
                  <a:srgbClr val="0070C0"/>
                </a:solidFill>
                <a:latin typeface="Arial"/>
                <a:ea typeface="Arial"/>
                <a:cs typeface="Arial"/>
                <a:sym typeface="Arial"/>
              </a:rPr>
              <a:t>References if any</a:t>
            </a:r>
            <a:endParaRPr>
              <a:solidFill>
                <a:srgbClr val="0070C0"/>
              </a:solidFill>
            </a:endParaRPr>
          </a:p>
        </p:txBody>
      </p:sp>
      <p:sp>
        <p:nvSpPr>
          <p:cNvPr id="214" name="Google Shape;214;p12"/>
          <p:cNvSpPr txBox="1"/>
          <p:nvPr>
            <p:ph idx="1" type="body"/>
          </p:nvPr>
        </p:nvSpPr>
        <p:spPr>
          <a:xfrm>
            <a:off x="726760" y="2358297"/>
            <a:ext cx="8654235" cy="18721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Noto Sans Symbols"/>
              <a:buChar char="⮚"/>
            </a:pPr>
            <a:r>
              <a:rPr lang="en-US" u="sng">
                <a:solidFill>
                  <a:schemeClr val="hlink"/>
                </a:solidFill>
                <a:hlinkClick r:id="rId3"/>
              </a:rPr>
              <a:t>https://www.youtube.com/</a:t>
            </a:r>
            <a:endParaRPr/>
          </a:p>
          <a:p>
            <a:pPr indent="-342900" lvl="0" marL="342900" rtl="0" algn="l">
              <a:spcBef>
                <a:spcPts val="1000"/>
              </a:spcBef>
              <a:spcAft>
                <a:spcPts val="0"/>
              </a:spcAft>
              <a:buSzPts val="1440"/>
              <a:buFont typeface="Noto Sans Symbols"/>
              <a:buChar char="⮚"/>
            </a:pPr>
            <a:r>
              <a:rPr lang="en-US" u="sng">
                <a:solidFill>
                  <a:schemeClr val="hlink"/>
                </a:solidFill>
                <a:hlinkClick r:id="rId4"/>
              </a:rPr>
              <a:t>https://rcciit.org/students_projects/projects/ece/2018/GR14.pdf</a:t>
            </a:r>
            <a:endParaRPr/>
          </a:p>
          <a:p>
            <a:pPr indent="-342900" lvl="0" marL="342900" rtl="0" algn="l">
              <a:spcBef>
                <a:spcPts val="1000"/>
              </a:spcBef>
              <a:spcAft>
                <a:spcPts val="0"/>
              </a:spcAft>
              <a:buSzPts val="1440"/>
              <a:buFont typeface="Noto Sans Symbols"/>
              <a:buChar char="⮚"/>
            </a:pPr>
            <a:r>
              <a:rPr lang="en-US" u="sng">
                <a:solidFill>
                  <a:schemeClr val="hlink"/>
                </a:solidFill>
                <a:hlinkClick r:id="rId5"/>
              </a:rPr>
              <a:t>https://www.github.com/</a:t>
            </a:r>
            <a:endParaRPr/>
          </a:p>
          <a:p>
            <a:pPr indent="0" lvl="0" marL="0" rtl="0" algn="l">
              <a:spcBef>
                <a:spcPts val="100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712503" y="308708"/>
            <a:ext cx="8596668" cy="87426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500050"/>
              </a:buClr>
              <a:buSzPts val="2800"/>
              <a:buFont typeface="Trebuchet MS"/>
              <a:buNone/>
            </a:pPr>
            <a:r>
              <a:rPr b="1" i="0" lang="en-US" sz="2800">
                <a:solidFill>
                  <a:srgbClr val="500050"/>
                </a:solidFill>
              </a:rPr>
              <a:t>    </a:t>
            </a:r>
            <a:br>
              <a:rPr b="1" i="0" lang="en-US" sz="2800">
                <a:solidFill>
                  <a:srgbClr val="500050"/>
                </a:solidFill>
              </a:rPr>
            </a:br>
            <a:endParaRPr sz="4800"/>
          </a:p>
        </p:txBody>
      </p:sp>
      <p:sp>
        <p:nvSpPr>
          <p:cNvPr id="150" name="Google Shape;150;p2"/>
          <p:cNvSpPr/>
          <p:nvPr/>
        </p:nvSpPr>
        <p:spPr>
          <a:xfrm>
            <a:off x="2174129" y="213472"/>
            <a:ext cx="565186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accent1"/>
                </a:solidFill>
                <a:latin typeface="Trebuchet MS"/>
                <a:ea typeface="Trebuchet MS"/>
                <a:cs typeface="Trebuchet MS"/>
                <a:sym typeface="Trebuchet MS"/>
              </a:rPr>
              <a:t>Team Introduction</a:t>
            </a:r>
            <a:endParaRPr b="0" i="0" sz="3600" u="none" cap="none" strike="noStrike">
              <a:solidFill>
                <a:schemeClr val="accent1"/>
              </a:solidFill>
              <a:latin typeface="Trebuchet MS"/>
              <a:ea typeface="Trebuchet MS"/>
              <a:cs typeface="Trebuchet MS"/>
              <a:sym typeface="Trebuchet MS"/>
            </a:endParaRPr>
          </a:p>
        </p:txBody>
      </p:sp>
      <p:sp>
        <p:nvSpPr>
          <p:cNvPr id="151" name="Google Shape;151;p2"/>
          <p:cNvSpPr txBox="1"/>
          <p:nvPr/>
        </p:nvSpPr>
        <p:spPr>
          <a:xfrm>
            <a:off x="1500554" y="200464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52" name="Google Shape;152;p2"/>
          <p:cNvSpPr txBox="1"/>
          <p:nvPr/>
        </p:nvSpPr>
        <p:spPr>
          <a:xfrm>
            <a:off x="445476" y="859803"/>
            <a:ext cx="6338384"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Times New Roman"/>
                <a:ea typeface="Times New Roman"/>
                <a:cs typeface="Times New Roman"/>
                <a:sym typeface="Times New Roman"/>
              </a:rPr>
              <a:t>MEMBER</a:t>
            </a:r>
            <a:r>
              <a:rPr lang="en-US" sz="1800">
                <a:solidFill>
                  <a:schemeClr val="dk1"/>
                </a:solidFill>
                <a:latin typeface="Times New Roman"/>
                <a:ea typeface="Times New Roman"/>
                <a:cs typeface="Times New Roman"/>
                <a:sym typeface="Times New Roman"/>
              </a:rPr>
              <a:t> 1:</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RAKSHITHA  SHANKAR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Branch : Dept. of Computer Science &amp; Engineering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USN : 1CG19CS090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Year : 3</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College : Channabasaveshwara Institute of Technology, Tumkur</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Email : </a:t>
            </a:r>
            <a:r>
              <a:rPr lang="en-US" sz="18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rakshitha.shivashankar@gmail.com</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Phone no. : 9686125109</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u="sng">
                <a:solidFill>
                  <a:schemeClr val="dk1"/>
                </a:solidFill>
                <a:latin typeface="Times New Roman"/>
                <a:ea typeface="Times New Roman"/>
                <a:cs typeface="Times New Roman"/>
                <a:sym typeface="Times New Roman"/>
              </a:rPr>
              <a:t>MEMBER 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SOWMYASHREE O A</a:t>
            </a:r>
            <a:endParaRPr/>
          </a:p>
          <a:p>
            <a:pPr indent="0" lvl="0" marL="0" marR="0" rtl="0" algn="l">
              <a:spcBef>
                <a:spcPts val="0"/>
              </a:spcBef>
              <a:spcAft>
                <a:spcPts val="0"/>
              </a:spcAft>
              <a:buNone/>
            </a:pPr>
            <a:r>
              <a:rPr lang="en-US" sz="1800">
                <a:solidFill>
                  <a:srgbClr val="262626"/>
                </a:solidFill>
                <a:latin typeface="Times New Roman"/>
                <a:ea typeface="Times New Roman"/>
                <a:cs typeface="Times New Roman"/>
                <a:sym typeface="Times New Roman"/>
              </a:rPr>
              <a:t>Branch</a:t>
            </a:r>
            <a:r>
              <a:rPr lang="en-US" sz="1800">
                <a:solidFill>
                  <a:srgbClr val="3F3F3F"/>
                </a:solidFill>
                <a:latin typeface="Times New Roman"/>
                <a:ea typeface="Times New Roman"/>
                <a:cs typeface="Times New Roman"/>
                <a:sym typeface="Times New Roman"/>
              </a:rPr>
              <a:t> : </a:t>
            </a:r>
            <a:r>
              <a:rPr lang="en-US" sz="1800">
                <a:solidFill>
                  <a:srgbClr val="262626"/>
                </a:solidFill>
                <a:latin typeface="Times New Roman"/>
                <a:ea typeface="Times New Roman"/>
                <a:cs typeface="Times New Roman"/>
                <a:sym typeface="Times New Roman"/>
              </a:rPr>
              <a:t>dept. of Computer Science &amp; Engineering</a:t>
            </a:r>
            <a:endParaRPr/>
          </a:p>
          <a:p>
            <a:pPr indent="0" lvl="0" marL="0" marR="0" rtl="0" algn="l">
              <a:spcBef>
                <a:spcPts val="0"/>
              </a:spcBef>
              <a:spcAft>
                <a:spcPts val="0"/>
              </a:spcAft>
              <a:buNone/>
            </a:pPr>
            <a:r>
              <a:rPr lang="en-US" sz="1800">
                <a:solidFill>
                  <a:srgbClr val="262626"/>
                </a:solidFill>
                <a:latin typeface="Times New Roman"/>
                <a:ea typeface="Times New Roman"/>
                <a:cs typeface="Times New Roman"/>
                <a:sym typeface="Times New Roman"/>
              </a:rPr>
              <a:t>USN : 1CG19CS105</a:t>
            </a:r>
            <a:endParaRPr/>
          </a:p>
          <a:p>
            <a:pPr indent="0" lvl="0" marL="0" marR="0" rtl="0" algn="l">
              <a:spcBef>
                <a:spcPts val="0"/>
              </a:spcBef>
              <a:spcAft>
                <a:spcPts val="0"/>
              </a:spcAft>
              <a:buNone/>
            </a:pPr>
            <a:r>
              <a:rPr lang="en-US" sz="1800">
                <a:solidFill>
                  <a:srgbClr val="262626"/>
                </a:solidFill>
                <a:latin typeface="Times New Roman"/>
                <a:ea typeface="Times New Roman"/>
                <a:cs typeface="Times New Roman"/>
                <a:sym typeface="Times New Roman"/>
              </a:rPr>
              <a:t>Year : 3</a:t>
            </a:r>
            <a:endParaRPr/>
          </a:p>
          <a:p>
            <a:pPr indent="0" lvl="0" marL="0" marR="0" rtl="0" algn="l">
              <a:spcBef>
                <a:spcPts val="0"/>
              </a:spcBef>
              <a:spcAft>
                <a:spcPts val="0"/>
              </a:spcAft>
              <a:buNone/>
            </a:pPr>
            <a:r>
              <a:rPr lang="en-US" sz="1800">
                <a:solidFill>
                  <a:srgbClr val="262626"/>
                </a:solidFill>
                <a:latin typeface="Times New Roman"/>
                <a:ea typeface="Times New Roman"/>
                <a:cs typeface="Times New Roman"/>
                <a:sym typeface="Times New Roman"/>
              </a:rPr>
              <a:t>College : Channabasaveshwara Institute of Technology, Tumkur</a:t>
            </a:r>
            <a:endParaRPr sz="1800">
              <a:solidFill>
                <a:srgbClr val="262626"/>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262626"/>
                </a:solidFill>
                <a:latin typeface="Times New Roman"/>
                <a:ea typeface="Times New Roman"/>
                <a:cs typeface="Times New Roman"/>
                <a:sym typeface="Times New Roman"/>
              </a:rPr>
              <a:t>Email : </a:t>
            </a:r>
            <a:r>
              <a:rPr lang="en-US" sz="1800" u="sng">
                <a:solidFill>
                  <a:srgbClr val="262626"/>
                </a:solidFill>
                <a:latin typeface="Times New Roman"/>
                <a:ea typeface="Times New Roman"/>
                <a:cs typeface="Times New Roman"/>
                <a:sym typeface="Times New Roman"/>
                <a:hlinkClick r:id="rId4">
                  <a:extLst>
                    <a:ext uri="{A12FA001-AC4F-418D-AE19-62706E023703}">
                      <ahyp:hlinkClr val="tx"/>
                    </a:ext>
                  </a:extLst>
                </a:hlinkClick>
              </a:rPr>
              <a:t>sowmyashree0309@gmail.com</a:t>
            </a:r>
            <a:endParaRPr sz="1800">
              <a:solidFill>
                <a:srgbClr val="262626"/>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262626"/>
                </a:solidFill>
                <a:latin typeface="Times New Roman"/>
                <a:ea typeface="Times New Roman"/>
                <a:cs typeface="Times New Roman"/>
                <a:sym typeface="Times New Roman"/>
              </a:rPr>
              <a:t>Phone no. : 97415 48823</a:t>
            </a:r>
            <a:endParaRPr sz="1800">
              <a:solidFill>
                <a:srgbClr val="26262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rgbClr val="262626"/>
              </a:solidFill>
              <a:latin typeface="Times New Roman"/>
              <a:ea typeface="Times New Roman"/>
              <a:cs typeface="Times New Roman"/>
              <a:sym typeface="Times New Roman"/>
            </a:endParaRPr>
          </a:p>
        </p:txBody>
      </p:sp>
      <p:pic>
        <p:nvPicPr>
          <p:cNvPr id="153" name="Google Shape;153;p2"/>
          <p:cNvPicPr preferRelativeResize="0"/>
          <p:nvPr/>
        </p:nvPicPr>
        <p:blipFill rotWithShape="1">
          <a:blip r:embed="rId5">
            <a:alphaModFix/>
          </a:blip>
          <a:srcRect b="0" l="0" r="0" t="0"/>
          <a:stretch/>
        </p:blipFill>
        <p:spPr>
          <a:xfrm>
            <a:off x="7379433" y="4182787"/>
            <a:ext cx="1655807" cy="2391007"/>
          </a:xfrm>
          <a:prstGeom prst="rect">
            <a:avLst/>
          </a:prstGeom>
          <a:noFill/>
          <a:ln>
            <a:noFill/>
          </a:ln>
        </p:spPr>
      </p:pic>
      <p:pic>
        <p:nvPicPr>
          <p:cNvPr id="154" name="Google Shape;154;p2"/>
          <p:cNvPicPr preferRelativeResize="0"/>
          <p:nvPr/>
        </p:nvPicPr>
        <p:blipFill rotWithShape="1">
          <a:blip r:embed="rId6">
            <a:alphaModFix/>
          </a:blip>
          <a:srcRect b="0" l="0" r="0" t="0"/>
          <a:stretch/>
        </p:blipFill>
        <p:spPr>
          <a:xfrm>
            <a:off x="7357169" y="872160"/>
            <a:ext cx="1690428" cy="25630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642165" y="867507"/>
            <a:ext cx="6252905" cy="397412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1800"/>
              <a:buFont typeface="Times New Roman"/>
              <a:buNone/>
            </a:pPr>
            <a:r>
              <a:rPr lang="en-US" sz="1800" u="sng">
                <a:solidFill>
                  <a:srgbClr val="262626"/>
                </a:solidFill>
                <a:latin typeface="Times New Roman"/>
                <a:ea typeface="Times New Roman"/>
                <a:cs typeface="Times New Roman"/>
                <a:sym typeface="Times New Roman"/>
              </a:rPr>
              <a:t>MEMBER</a:t>
            </a:r>
            <a:r>
              <a:rPr lang="en-US" sz="1800">
                <a:solidFill>
                  <a:srgbClr val="262626"/>
                </a:solidFill>
                <a:latin typeface="Times New Roman"/>
                <a:ea typeface="Times New Roman"/>
                <a:cs typeface="Times New Roman"/>
                <a:sym typeface="Times New Roman"/>
              </a:rPr>
              <a:t> 3:</a:t>
            </a:r>
            <a:br>
              <a:rPr lang="en-US" sz="1800">
                <a:solidFill>
                  <a:srgbClr val="262626"/>
                </a:solidFill>
                <a:latin typeface="Times New Roman"/>
                <a:ea typeface="Times New Roman"/>
                <a:cs typeface="Times New Roman"/>
                <a:sym typeface="Times New Roman"/>
              </a:rPr>
            </a:br>
            <a:br>
              <a:rPr lang="en-US" sz="1800">
                <a:solidFill>
                  <a:srgbClr val="262626"/>
                </a:solidFill>
                <a:latin typeface="Times New Roman"/>
                <a:ea typeface="Times New Roman"/>
                <a:cs typeface="Times New Roman"/>
                <a:sym typeface="Times New Roman"/>
              </a:rPr>
            </a:br>
            <a:r>
              <a:rPr lang="en-US" sz="1800">
                <a:solidFill>
                  <a:srgbClr val="262626"/>
                </a:solidFill>
                <a:latin typeface="Times New Roman"/>
                <a:ea typeface="Times New Roman"/>
                <a:cs typeface="Times New Roman"/>
                <a:sym typeface="Times New Roman"/>
              </a:rPr>
              <a:t>NITHYASHREE C</a:t>
            </a:r>
            <a:br>
              <a:rPr lang="en-US" sz="1800">
                <a:solidFill>
                  <a:srgbClr val="262626"/>
                </a:solidFill>
                <a:latin typeface="Times New Roman"/>
                <a:ea typeface="Times New Roman"/>
                <a:cs typeface="Times New Roman"/>
                <a:sym typeface="Times New Roman"/>
              </a:rPr>
            </a:br>
            <a:r>
              <a:rPr lang="en-US" sz="1800">
                <a:solidFill>
                  <a:srgbClr val="262626"/>
                </a:solidFill>
                <a:latin typeface="Times New Roman"/>
                <a:ea typeface="Times New Roman"/>
                <a:cs typeface="Times New Roman"/>
                <a:sym typeface="Times New Roman"/>
              </a:rPr>
              <a:t>Branch : Dept. of Computer Science &amp; Engineering</a:t>
            </a:r>
            <a:br>
              <a:rPr lang="en-US" sz="1800">
                <a:solidFill>
                  <a:srgbClr val="262626"/>
                </a:solidFill>
                <a:latin typeface="Times New Roman"/>
                <a:ea typeface="Times New Roman"/>
                <a:cs typeface="Times New Roman"/>
                <a:sym typeface="Times New Roman"/>
              </a:rPr>
            </a:br>
            <a:r>
              <a:rPr lang="en-US" sz="1800">
                <a:solidFill>
                  <a:srgbClr val="262626"/>
                </a:solidFill>
                <a:latin typeface="Times New Roman"/>
                <a:ea typeface="Times New Roman"/>
                <a:cs typeface="Times New Roman"/>
                <a:sym typeface="Times New Roman"/>
              </a:rPr>
              <a:t>USN : 1CG19CS082</a:t>
            </a:r>
            <a:br>
              <a:rPr lang="en-US" sz="1800">
                <a:solidFill>
                  <a:srgbClr val="262626"/>
                </a:solidFill>
                <a:latin typeface="Times New Roman"/>
                <a:ea typeface="Times New Roman"/>
                <a:cs typeface="Times New Roman"/>
                <a:sym typeface="Times New Roman"/>
              </a:rPr>
            </a:br>
            <a:r>
              <a:rPr lang="en-US" sz="1800">
                <a:solidFill>
                  <a:srgbClr val="262626"/>
                </a:solidFill>
                <a:latin typeface="Times New Roman"/>
                <a:ea typeface="Times New Roman"/>
                <a:cs typeface="Times New Roman"/>
                <a:sym typeface="Times New Roman"/>
              </a:rPr>
              <a:t>Year : 3</a:t>
            </a:r>
            <a:br>
              <a:rPr lang="en-US" sz="1800">
                <a:solidFill>
                  <a:srgbClr val="262626"/>
                </a:solidFill>
                <a:latin typeface="Times New Roman"/>
                <a:ea typeface="Times New Roman"/>
                <a:cs typeface="Times New Roman"/>
                <a:sym typeface="Times New Roman"/>
              </a:rPr>
            </a:br>
            <a:r>
              <a:rPr lang="en-US" sz="1800">
                <a:solidFill>
                  <a:srgbClr val="262626"/>
                </a:solidFill>
                <a:latin typeface="Times New Roman"/>
                <a:ea typeface="Times New Roman"/>
                <a:cs typeface="Times New Roman"/>
                <a:sym typeface="Times New Roman"/>
              </a:rPr>
              <a:t>College : Channabasaveshwara Institute of Technology, Tumkur</a:t>
            </a:r>
            <a:br>
              <a:rPr lang="en-US" sz="1800">
                <a:solidFill>
                  <a:srgbClr val="262626"/>
                </a:solidFill>
                <a:latin typeface="Times New Roman"/>
                <a:ea typeface="Times New Roman"/>
                <a:cs typeface="Times New Roman"/>
                <a:sym typeface="Times New Roman"/>
              </a:rPr>
            </a:br>
            <a:r>
              <a:rPr lang="en-US" sz="1800">
                <a:solidFill>
                  <a:srgbClr val="262626"/>
                </a:solidFill>
                <a:latin typeface="Times New Roman"/>
                <a:ea typeface="Times New Roman"/>
                <a:cs typeface="Times New Roman"/>
                <a:sym typeface="Times New Roman"/>
              </a:rPr>
              <a:t>Email : </a:t>
            </a:r>
            <a:r>
              <a:rPr lang="en-US" sz="1800" u="sng">
                <a:solidFill>
                  <a:srgbClr val="262626"/>
                </a:solidFill>
                <a:latin typeface="Times New Roman"/>
                <a:ea typeface="Times New Roman"/>
                <a:cs typeface="Times New Roman"/>
                <a:sym typeface="Times New Roman"/>
                <a:hlinkClick r:id="rId3">
                  <a:extLst>
                    <a:ext uri="{A12FA001-AC4F-418D-AE19-62706E023703}">
                      <ahyp:hlinkClr val="tx"/>
                    </a:ext>
                  </a:extLst>
                </a:hlinkClick>
              </a:rPr>
              <a:t>nithyashree944@gmail.com</a:t>
            </a:r>
            <a:br>
              <a:rPr lang="en-US" sz="1800">
                <a:solidFill>
                  <a:srgbClr val="262626"/>
                </a:solidFill>
                <a:latin typeface="Times New Roman"/>
                <a:ea typeface="Times New Roman"/>
                <a:cs typeface="Times New Roman"/>
                <a:sym typeface="Times New Roman"/>
              </a:rPr>
            </a:br>
            <a:r>
              <a:rPr lang="en-US" sz="1800">
                <a:solidFill>
                  <a:srgbClr val="262626"/>
                </a:solidFill>
                <a:latin typeface="Times New Roman"/>
                <a:ea typeface="Times New Roman"/>
                <a:cs typeface="Times New Roman"/>
                <a:sym typeface="Times New Roman"/>
              </a:rPr>
              <a:t>Phone no. :84319 79385</a:t>
            </a:r>
            <a:br>
              <a:rPr lang="en-US" sz="1800">
                <a:solidFill>
                  <a:srgbClr val="262626"/>
                </a:solidFill>
                <a:latin typeface="Times New Roman"/>
                <a:ea typeface="Times New Roman"/>
                <a:cs typeface="Times New Roman"/>
                <a:sym typeface="Times New Roman"/>
              </a:rPr>
            </a:br>
            <a:br>
              <a:rPr lang="en-US" sz="1800">
                <a:solidFill>
                  <a:srgbClr val="262626"/>
                </a:solidFill>
                <a:latin typeface="Times New Roman"/>
                <a:ea typeface="Times New Roman"/>
                <a:cs typeface="Times New Roman"/>
                <a:sym typeface="Times New Roman"/>
              </a:rPr>
            </a:br>
            <a:endParaRPr sz="1800">
              <a:solidFill>
                <a:srgbClr val="262626"/>
              </a:solidFill>
              <a:latin typeface="Times New Roman"/>
              <a:ea typeface="Times New Roman"/>
              <a:cs typeface="Times New Roman"/>
              <a:sym typeface="Times New Roman"/>
            </a:endParaRPr>
          </a:p>
        </p:txBody>
      </p:sp>
      <p:pic>
        <p:nvPicPr>
          <p:cNvPr id="160" name="Google Shape;160;p3"/>
          <p:cNvPicPr preferRelativeResize="0"/>
          <p:nvPr/>
        </p:nvPicPr>
        <p:blipFill rotWithShape="1">
          <a:blip r:embed="rId4">
            <a:alphaModFix/>
          </a:blip>
          <a:srcRect b="0" l="0" r="0" t="0"/>
          <a:stretch/>
        </p:blipFill>
        <p:spPr>
          <a:xfrm>
            <a:off x="7152376" y="776930"/>
            <a:ext cx="1818630" cy="23246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3600"/>
              <a:buFont typeface="Arial"/>
              <a:buNone/>
            </a:pPr>
            <a:r>
              <a:rPr b="0" i="0" lang="en-US">
                <a:solidFill>
                  <a:srgbClr val="0070C0"/>
                </a:solidFill>
                <a:latin typeface="Arial"/>
                <a:ea typeface="Arial"/>
                <a:cs typeface="Arial"/>
                <a:sym typeface="Arial"/>
              </a:rPr>
              <a:t>Name of the team</a:t>
            </a:r>
            <a:endParaRPr>
              <a:solidFill>
                <a:srgbClr val="0070C0"/>
              </a:solidFill>
            </a:endParaRPr>
          </a:p>
        </p:txBody>
      </p:sp>
      <p:sp>
        <p:nvSpPr>
          <p:cNvPr id="166" name="Google Shape;166;p4"/>
          <p:cNvSpPr txBox="1"/>
          <p:nvPr>
            <p:ph idx="1" type="body"/>
          </p:nvPr>
        </p:nvSpPr>
        <p:spPr>
          <a:xfrm>
            <a:off x="2881271" y="2500558"/>
            <a:ext cx="4375314" cy="1590795"/>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SzPct val="79999"/>
              <a:buNone/>
            </a:pPr>
            <a:r>
              <a:rPr lang="en-US" sz="7200">
                <a:latin typeface="Times New Roman"/>
                <a:ea typeface="Times New Roman"/>
                <a:cs typeface="Times New Roman"/>
                <a:sym typeface="Times New Roman"/>
              </a:rPr>
              <a:t>TECHNOVA</a:t>
            </a:r>
            <a:endParaRPr sz="7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Arial"/>
              <a:buNone/>
            </a:pPr>
            <a:r>
              <a:rPr b="0" i="0" lang="en-US">
                <a:solidFill>
                  <a:srgbClr val="0070C0"/>
                </a:solidFill>
                <a:latin typeface="Arial"/>
                <a:ea typeface="Arial"/>
                <a:cs typeface="Arial"/>
                <a:sym typeface="Arial"/>
              </a:rPr>
              <a:t>Contact email ID and phone number for the team.(Any One) </a:t>
            </a:r>
            <a:endParaRPr>
              <a:solidFill>
                <a:srgbClr val="0070C0"/>
              </a:solidFill>
            </a:endParaRPr>
          </a:p>
        </p:txBody>
      </p:sp>
      <p:sp>
        <p:nvSpPr>
          <p:cNvPr id="172" name="Google Shape;172;p5"/>
          <p:cNvSpPr txBox="1"/>
          <p:nvPr>
            <p:ph idx="1" type="body"/>
          </p:nvPr>
        </p:nvSpPr>
        <p:spPr>
          <a:xfrm>
            <a:off x="2503600" y="2901936"/>
            <a:ext cx="5078697" cy="15826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sz="2000">
                <a:latin typeface="Times New Roman"/>
                <a:ea typeface="Times New Roman"/>
                <a:cs typeface="Times New Roman"/>
                <a:sym typeface="Times New Roman"/>
              </a:rPr>
              <a:t>Name : RAKSHITHA SHANKAR</a:t>
            </a:r>
            <a:endParaRPr/>
          </a:p>
          <a:p>
            <a:pPr indent="-342900" lvl="0" marL="342900" rtl="0" algn="l">
              <a:spcBef>
                <a:spcPts val="1000"/>
              </a:spcBef>
              <a:spcAft>
                <a:spcPts val="0"/>
              </a:spcAft>
              <a:buSzPts val="1600"/>
              <a:buChar char="►"/>
            </a:pPr>
            <a:r>
              <a:rPr lang="en-US" sz="2000">
                <a:latin typeface="Times New Roman"/>
                <a:ea typeface="Times New Roman"/>
                <a:cs typeface="Times New Roman"/>
                <a:sym typeface="Times New Roman"/>
              </a:rPr>
              <a:t>Email : </a:t>
            </a:r>
            <a:r>
              <a:rPr lang="en-US" sz="2000" u="sng">
                <a:solidFill>
                  <a:schemeClr val="hlink"/>
                </a:solidFill>
                <a:latin typeface="Times New Roman"/>
                <a:ea typeface="Times New Roman"/>
                <a:cs typeface="Times New Roman"/>
                <a:sym typeface="Times New Roman"/>
                <a:hlinkClick r:id="rId3"/>
              </a:rPr>
              <a:t>rakshitha.shivashankar@gmail.com</a:t>
            </a:r>
            <a:endParaRPr sz="2000">
              <a:latin typeface="Times New Roman"/>
              <a:ea typeface="Times New Roman"/>
              <a:cs typeface="Times New Roman"/>
              <a:sym typeface="Times New Roman"/>
            </a:endParaRPr>
          </a:p>
          <a:p>
            <a:pPr indent="-342900" lvl="0" marL="342900" rtl="0" algn="l">
              <a:spcBef>
                <a:spcPts val="1000"/>
              </a:spcBef>
              <a:spcAft>
                <a:spcPts val="0"/>
              </a:spcAft>
              <a:buSzPts val="1600"/>
              <a:buChar char="►"/>
            </a:pPr>
            <a:r>
              <a:rPr lang="en-US" sz="2000">
                <a:latin typeface="Times New Roman"/>
                <a:ea typeface="Times New Roman"/>
                <a:cs typeface="Times New Roman"/>
                <a:sym typeface="Times New Roman"/>
              </a:rPr>
              <a:t>Phone no. : 9686125109</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Arial"/>
              <a:buNone/>
            </a:pPr>
            <a:r>
              <a:rPr b="0" i="0" lang="en-US">
                <a:solidFill>
                  <a:srgbClr val="0070C0"/>
                </a:solidFill>
                <a:latin typeface="Arial"/>
                <a:ea typeface="Arial"/>
                <a:cs typeface="Arial"/>
                <a:sym typeface="Arial"/>
              </a:rPr>
              <a:t>    Choice of track: Track-1/Track-2</a:t>
            </a:r>
            <a:endParaRPr>
              <a:solidFill>
                <a:srgbClr val="0070C0"/>
              </a:solidFill>
            </a:endParaRPr>
          </a:p>
        </p:txBody>
      </p:sp>
      <p:sp>
        <p:nvSpPr>
          <p:cNvPr id="178" name="Google Shape;178;p6"/>
          <p:cNvSpPr txBox="1"/>
          <p:nvPr>
            <p:ph idx="1" type="body"/>
          </p:nvPr>
        </p:nvSpPr>
        <p:spPr>
          <a:xfrm>
            <a:off x="513211" y="2758466"/>
            <a:ext cx="8794912" cy="141494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920"/>
              <a:buNone/>
            </a:pPr>
            <a:r>
              <a:rPr b="1" lang="en-US" sz="2400">
                <a:latin typeface="Times New Roman"/>
                <a:ea typeface="Times New Roman"/>
                <a:cs typeface="Times New Roman"/>
                <a:sym typeface="Times New Roman"/>
              </a:rPr>
              <a:t>TRACK – 1</a:t>
            </a:r>
            <a:endParaRPr/>
          </a:p>
          <a:p>
            <a:pPr indent="0" lvl="0" marL="0" rtl="0" algn="ctr">
              <a:spcBef>
                <a:spcPts val="1000"/>
              </a:spcBef>
              <a:spcAft>
                <a:spcPts val="0"/>
              </a:spcAft>
              <a:buSzPts val="1920"/>
              <a:buNone/>
            </a:pPr>
            <a:r>
              <a:rPr b="1" lang="en-US" sz="2400">
                <a:solidFill>
                  <a:srgbClr val="2190C8"/>
                </a:solidFill>
                <a:latin typeface="Times New Roman"/>
                <a:ea typeface="Times New Roman"/>
                <a:cs typeface="Times New Roman"/>
                <a:sym typeface="Times New Roman"/>
              </a:rPr>
              <a:t>SMART TECHNOLOGIES FOR COMMUNICATION</a:t>
            </a:r>
            <a:endParaRPr b="1" sz="2400">
              <a:solidFill>
                <a:srgbClr val="2190C8"/>
              </a:solidFill>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3600"/>
              <a:buFont typeface="Arial"/>
              <a:buNone/>
            </a:pPr>
            <a:r>
              <a:rPr b="0" i="0" lang="en-US">
                <a:solidFill>
                  <a:srgbClr val="0070C0"/>
                </a:solidFill>
                <a:latin typeface="Arial"/>
                <a:ea typeface="Arial"/>
                <a:cs typeface="Arial"/>
                <a:sym typeface="Arial"/>
              </a:rPr>
              <a:t>Title of the project</a:t>
            </a:r>
            <a:endParaRPr>
              <a:solidFill>
                <a:srgbClr val="0070C0"/>
              </a:solidFill>
            </a:endParaRPr>
          </a:p>
        </p:txBody>
      </p:sp>
      <p:sp>
        <p:nvSpPr>
          <p:cNvPr id="184" name="Google Shape;184;p7"/>
          <p:cNvSpPr txBox="1"/>
          <p:nvPr/>
        </p:nvSpPr>
        <p:spPr>
          <a:xfrm>
            <a:off x="790832" y="2549449"/>
            <a:ext cx="940349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rgbClr val="2190C8"/>
                </a:solidFill>
                <a:latin typeface="Times New Roman"/>
                <a:ea typeface="Times New Roman"/>
                <a:cs typeface="Times New Roman"/>
                <a:sym typeface="Times New Roman"/>
              </a:rPr>
              <a:t> Self-Operating Street Light</a:t>
            </a:r>
            <a:endParaRPr sz="6000">
              <a:solidFill>
                <a:srgbClr val="2190C8"/>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60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Arial"/>
              <a:buNone/>
            </a:pPr>
            <a:r>
              <a:rPr b="0" i="0" lang="en-US">
                <a:solidFill>
                  <a:srgbClr val="0070C0"/>
                </a:solidFill>
                <a:latin typeface="Arial"/>
                <a:ea typeface="Arial"/>
                <a:cs typeface="Arial"/>
                <a:sym typeface="Arial"/>
              </a:rPr>
              <a:t>       Problem statement (50 words)</a:t>
            </a:r>
            <a:endParaRPr>
              <a:solidFill>
                <a:srgbClr val="0070C0"/>
              </a:solidFill>
            </a:endParaRPr>
          </a:p>
        </p:txBody>
      </p:sp>
      <p:sp>
        <p:nvSpPr>
          <p:cNvPr id="190" name="Google Shape;190;p8"/>
          <p:cNvSpPr txBox="1"/>
          <p:nvPr>
            <p:ph idx="1" type="body"/>
          </p:nvPr>
        </p:nvSpPr>
        <p:spPr>
          <a:xfrm>
            <a:off x="700146" y="2101657"/>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600"/>
              <a:buFont typeface="Noto Sans Symbols"/>
              <a:buChar char="⮚"/>
            </a:pPr>
            <a:r>
              <a:rPr lang="en-US" sz="2000">
                <a:latin typeface="Times New Roman"/>
                <a:ea typeface="Times New Roman"/>
                <a:cs typeface="Times New Roman"/>
                <a:sym typeface="Times New Roman"/>
              </a:rPr>
              <a:t>When there is any vehicle on the road, it is detected by the sensor. Whenever sensor is detected it just indicates the microcontroller to switch on the street lights. The street light will turned ON when there are vehicles on the road otherwise the lights will be OFF.</a:t>
            </a:r>
            <a:endParaRPr sz="2000">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759396" y="304800"/>
            <a:ext cx="8736296" cy="67993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1800"/>
              <a:buFont typeface="Times New Roman"/>
              <a:buNone/>
            </a:pPr>
            <a:r>
              <a:rPr b="0" i="0" lang="en-US" sz="1800">
                <a:latin typeface="Times New Roman"/>
                <a:ea typeface="Times New Roman"/>
                <a:cs typeface="Times New Roman"/>
                <a:sym typeface="Times New Roman"/>
              </a:rPr>
              <a:t> </a:t>
            </a:r>
            <a:r>
              <a:rPr b="0" i="0" lang="en-US" sz="3200">
                <a:solidFill>
                  <a:srgbClr val="0070C0"/>
                </a:solidFill>
              </a:rPr>
              <a:t>Proposed solution (200 words)</a:t>
            </a:r>
            <a:endParaRPr>
              <a:solidFill>
                <a:srgbClr val="0070C0"/>
              </a:solidFill>
            </a:endParaRPr>
          </a:p>
        </p:txBody>
      </p:sp>
      <p:sp>
        <p:nvSpPr>
          <p:cNvPr id="196" name="Google Shape;196;p9"/>
          <p:cNvSpPr txBox="1"/>
          <p:nvPr>
            <p:ph idx="1" type="body"/>
          </p:nvPr>
        </p:nvSpPr>
        <p:spPr>
          <a:xfrm>
            <a:off x="184965" y="1043355"/>
            <a:ext cx="10037558" cy="5158154"/>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440"/>
              <a:buFont typeface="Noto Sans Symbols"/>
              <a:buChar char="⮚"/>
            </a:pPr>
            <a:r>
              <a:rPr lang="en-US">
                <a:latin typeface="Times New Roman"/>
                <a:ea typeface="Times New Roman"/>
                <a:cs typeface="Times New Roman"/>
                <a:sym typeface="Times New Roman"/>
              </a:rPr>
              <a:t>A large amount of electricity of many towns and cities is being expended in the all night street lighting systems. Street lighting systems are indeed very necessary, but there would be a huge waste of electricity resulting from many places if the streetlights are left unused.</a:t>
            </a:r>
            <a:endParaRPr/>
          </a:p>
          <a:p>
            <a:pPr indent="-342900" lvl="0" marL="342900" rtl="0" algn="l">
              <a:lnSpc>
                <a:spcPct val="150000"/>
              </a:lnSpc>
              <a:spcBef>
                <a:spcPts val="1000"/>
              </a:spcBef>
              <a:spcAft>
                <a:spcPts val="0"/>
              </a:spcAft>
              <a:buSzPts val="1440"/>
              <a:buFont typeface="Noto Sans Symbols"/>
              <a:buChar char="⮚"/>
            </a:pPr>
            <a:r>
              <a:rPr lang="en-US">
                <a:latin typeface="Times New Roman"/>
                <a:ea typeface="Times New Roman"/>
                <a:cs typeface="Times New Roman"/>
                <a:sym typeface="Times New Roman"/>
              </a:rPr>
              <a:t>An intelligent lighting control system can reduce street lighting costs as much as to 70%.</a:t>
            </a:r>
            <a:endParaRPr/>
          </a:p>
          <a:p>
            <a:pPr indent="-342900" lvl="0" marL="342900" rtl="0" algn="l">
              <a:lnSpc>
                <a:spcPct val="150000"/>
              </a:lnSpc>
              <a:spcBef>
                <a:spcPts val="1000"/>
              </a:spcBef>
              <a:spcAft>
                <a:spcPts val="0"/>
              </a:spcAft>
              <a:buSzPts val="1440"/>
              <a:buFont typeface="Noto Sans Symbols"/>
              <a:buChar char="⮚"/>
            </a:pPr>
            <a:r>
              <a:rPr lang="en-US">
                <a:latin typeface="Times New Roman"/>
                <a:ea typeface="Times New Roman"/>
                <a:cs typeface="Times New Roman"/>
                <a:sym typeface="Times New Roman"/>
              </a:rPr>
              <a:t>This plan illustrates the street lights control system depends on the movement. This is an energy efficient method of controlling the street lights by detecting the  movement on roads. </a:t>
            </a:r>
            <a:endParaRPr>
              <a:latin typeface="Times New Roman"/>
              <a:ea typeface="Times New Roman"/>
              <a:cs typeface="Times New Roman"/>
              <a:sym typeface="Times New Roman"/>
            </a:endParaRPr>
          </a:p>
          <a:p>
            <a:pPr indent="-342900" lvl="0" marL="342900" rtl="0" algn="l">
              <a:lnSpc>
                <a:spcPct val="150000"/>
              </a:lnSpc>
              <a:spcBef>
                <a:spcPts val="1000"/>
              </a:spcBef>
              <a:spcAft>
                <a:spcPts val="0"/>
              </a:spcAft>
              <a:buSzPts val="1440"/>
              <a:buFont typeface="Noto Sans Symbols"/>
              <a:buChar char="⮚"/>
            </a:pPr>
            <a:r>
              <a:rPr lang="en-US">
                <a:latin typeface="Times New Roman"/>
                <a:ea typeface="Times New Roman"/>
                <a:cs typeface="Times New Roman"/>
                <a:sym typeface="Times New Roman"/>
              </a:rPr>
              <a:t>The set of IR sensors are placed on the roads to detect the movement. The sensed data is processed in the microcontroller and accordingly it switches the street lights.</a:t>
            </a:r>
            <a:endParaRPr/>
          </a:p>
          <a:p>
            <a:pPr indent="-342900" lvl="0" marL="342900" rtl="0" algn="l">
              <a:lnSpc>
                <a:spcPct val="150000"/>
              </a:lnSpc>
              <a:spcBef>
                <a:spcPts val="1000"/>
              </a:spcBef>
              <a:spcAft>
                <a:spcPts val="0"/>
              </a:spcAft>
              <a:buSzPts val="1440"/>
              <a:buFont typeface="Noto Sans Symbols"/>
              <a:buChar char="⮚"/>
            </a:pPr>
            <a:r>
              <a:rPr lang="en-US">
                <a:latin typeface="Times New Roman"/>
                <a:ea typeface="Times New Roman"/>
                <a:cs typeface="Times New Roman"/>
                <a:sym typeface="Times New Roman"/>
              </a:rPr>
              <a:t>The main objective of this idea is to save energy, and by doing so we would be able to lighten few more houses.</a:t>
            </a:r>
            <a:endParaRPr>
              <a:latin typeface="Times New Roman"/>
              <a:ea typeface="Times New Roman"/>
              <a:cs typeface="Times New Roman"/>
              <a:sym typeface="Times New Roman"/>
            </a:endParaRPr>
          </a:p>
          <a:p>
            <a:pPr indent="-251459" lvl="0" marL="342900" rtl="0" algn="l">
              <a:spcBef>
                <a:spcPts val="1000"/>
              </a:spcBef>
              <a:spcAft>
                <a:spcPts val="0"/>
              </a:spcAft>
              <a:buSzPts val="1440"/>
              <a:buFont typeface="Noto Sans Symbols"/>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2022-05-30T06:53:12Z</dcterms:created>
  <dc:creator>gsht.rayasa@outlook.com</dc:creator>
</cp:coreProperties>
</file>