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60" r:id="rId4"/>
    <p:sldId id="261" r:id="rId5"/>
    <p:sldId id="262" r:id="rId6"/>
    <p:sldId id="264" r:id="rId7"/>
    <p:sldId id="265" r:id="rId8"/>
    <p:sldId id="263" r:id="rId9"/>
    <p:sldId id="266" r:id="rId10"/>
    <p:sldId id="267" r:id="rId11"/>
    <p:sldId id="268" r:id="rId12"/>
    <p:sldId id="269" r:id="rId13"/>
    <p:sldId id="270" r:id="rId14"/>
    <p:sldId id="259" r:id="rId15"/>
  </p:sldIdLst>
  <p:sldSz cx="12192000" cy="6858000"/>
  <p:notesSz cx="6858000" cy="9144000"/>
  <p:embeddedFontLst>
    <p:embeddedFont>
      <p:font typeface="Lato Black" panose="020F0502020204030203" pitchFamily="34" charset="0"/>
      <p:bold r:id="rId17"/>
      <p:boldItalic r:id="rId18"/>
    </p:embeddedFont>
    <p:embeddedFont>
      <p:font typeface="Libre Baskerville" panose="02000000000000000000" pitchFamily="2" charset="0"/>
      <p:regular r:id="rId19"/>
      <p:bold r:id="rId20"/>
      <p: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5" y="3717986"/>
            <a:ext cx="7246189" cy="1138733"/>
          </a:xfrm>
          <a:prstGeom prst="rect">
            <a:avLst/>
          </a:prstGeom>
          <a:noFill/>
          <a:ln>
            <a:noFill/>
          </a:ln>
        </p:spPr>
        <p:txBody>
          <a:bodyPr spcFirstLastPara="1" wrap="square" lIns="91425" tIns="45700" rIns="91425" bIns="45700" anchor="t" anchorCtr="0">
            <a:spAutoFit/>
          </a:bodyPr>
          <a:lstStyle/>
          <a:p>
            <a:pPr algn="ctr"/>
            <a:br>
              <a:rPr lang="en-IN" sz="1800" b="0" i="0" u="none" strike="noStrike" cap="none" dirty="0">
                <a:solidFill>
                  <a:schemeClr val="dk1"/>
                </a:solidFill>
                <a:latin typeface="Calibri"/>
                <a:ea typeface="Calibri"/>
                <a:cs typeface="Calibri"/>
                <a:sym typeface="Calibri"/>
              </a:rPr>
            </a:br>
            <a:r>
              <a:rPr lang="en-IN" sz="1800" b="0" i="0" u="none" strike="noStrike" cap="none" dirty="0">
                <a:solidFill>
                  <a:schemeClr val="tx1"/>
                </a:solidFill>
                <a:latin typeface="Calibri"/>
                <a:ea typeface="Calibri"/>
                <a:cs typeface="Calibri"/>
                <a:sym typeface="Calibri"/>
              </a:rPr>
              <a:t>       </a:t>
            </a:r>
            <a:r>
              <a:rPr lang="en-IN" sz="3600" b="1" i="0" dirty="0">
                <a:solidFill>
                  <a:schemeClr val="tx1"/>
                </a:solidFill>
                <a:effectLst/>
                <a:latin typeface="SofiaPro"/>
              </a:rPr>
              <a:t>Analysis of AMCAT Data</a:t>
            </a:r>
          </a:p>
          <a:p>
            <a:pPr marL="0" marR="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F83211-942A-87AA-C729-8DB890F9CFBA}"/>
              </a:ext>
            </a:extLst>
          </p:cNvPr>
          <p:cNvSpPr txBox="1"/>
          <p:nvPr/>
        </p:nvSpPr>
        <p:spPr>
          <a:xfrm>
            <a:off x="811161" y="809368"/>
            <a:ext cx="10569677" cy="4462760"/>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Conclusion (Key Findings Overall)</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Influence of Education on Salary</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Higher educational qualifications and better academic performance (e.g., GPA and percentage scores) are positively correlated with increased salary levels among graduates.</a:t>
            </a: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Specializations in fields like Computer Science and Electronics tend to have higher average salaries compared to other specializations.</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Technical Skills Matter</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Proficiency in technical skills, particularly in programming and engineering disciplines, significantly impacts salary. Graduates with higher scores in these areas often command better starting salaries.</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Gender Disparities</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Analysis reveals notable gender disparities in salary, with male graduates generally earning higher salaries than their female counterparts. This raises concerns regarding equity in compensation.</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Personality Traits Impact</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Certain personality traits, such as conscientiousness and openness to experience, show a correlation with salary levels, suggesting that personality can influence career success and job performance.</a:t>
            </a:r>
          </a:p>
        </p:txBody>
      </p:sp>
    </p:spTree>
    <p:extLst>
      <p:ext uri="{BB962C8B-B14F-4D97-AF65-F5344CB8AC3E}">
        <p14:creationId xmlns:p14="http://schemas.microsoft.com/office/powerpoint/2010/main" val="705746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ABD8954-47C8-AD37-1D4E-A7138AC53EC5}"/>
              </a:ext>
            </a:extLst>
          </p:cNvPr>
          <p:cNvSpPr txBox="1"/>
          <p:nvPr/>
        </p:nvSpPr>
        <p:spPr>
          <a:xfrm>
            <a:off x="668592" y="721183"/>
            <a:ext cx="10609007" cy="4985980"/>
          </a:xfrm>
          <a:prstGeom prst="rect">
            <a:avLst/>
          </a:prstGeom>
          <a:noFill/>
        </p:spPr>
        <p:txBody>
          <a:bodyPr wrap="square">
            <a:spAutoFit/>
          </a:bodyPr>
          <a:lstStyle/>
          <a:p>
            <a:r>
              <a:rPr lang="en-IN" sz="2000" b="1" dirty="0"/>
              <a:t>4</a:t>
            </a:r>
            <a:r>
              <a:rPr lang="en-IN" sz="2000" b="1" dirty="0">
                <a:latin typeface="Calibri" panose="020F0502020204030204" pitchFamily="34" charset="0"/>
                <a:ea typeface="Calibri" panose="020F0502020204030204" pitchFamily="34" charset="0"/>
                <a:cs typeface="Calibri" panose="020F0502020204030204" pitchFamily="34" charset="0"/>
              </a:rPr>
              <a:t>.</a:t>
            </a:r>
            <a:r>
              <a:rPr lang="en-IN" sz="2000" b="1" dirty="0">
                <a:solidFill>
                  <a:srgbClr val="FF0000"/>
                </a:solidFill>
                <a:latin typeface="Calibri" panose="020F0502020204030204" pitchFamily="34" charset="0"/>
                <a:ea typeface="Calibri" panose="020F0502020204030204" pitchFamily="34" charset="0"/>
                <a:cs typeface="Calibri" panose="020F0502020204030204" pitchFamily="34" charset="0"/>
              </a:rPr>
              <a:t>Experience is Key</a:t>
            </a:r>
            <a:r>
              <a:rPr lang="en-IN" sz="2000"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r>
              <a:rPr lang="en-US" sz="2000" dirty="0">
                <a:latin typeface="Calibri" panose="020F0502020204030204" pitchFamily="34" charset="0"/>
                <a:ea typeface="Calibri" panose="020F0502020204030204" pitchFamily="34" charset="0"/>
                <a:cs typeface="Calibri" panose="020F0502020204030204" pitchFamily="34" charset="0"/>
              </a:rPr>
              <a:t>Years of work experience, indicated by the difference between Date of Joining (DOJ) and Date of Leaving (DOL), are positively associated with salary progression. More experienced individuals tend to earn higher salaries.</a:t>
            </a:r>
          </a:p>
          <a:p>
            <a:r>
              <a:rPr lang="en-US" sz="2000" b="1" dirty="0">
                <a:latin typeface="Calibri" panose="020F0502020204030204" pitchFamily="34" charset="0"/>
                <a:ea typeface="Calibri" panose="020F0502020204030204" pitchFamily="34" charset="0"/>
                <a:cs typeface="Calibri" panose="020F0502020204030204" pitchFamily="34" charset="0"/>
              </a:rPr>
              <a:t>5.</a:t>
            </a: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Job Role Insights</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Different job roles exhibit varying salary trends. Roles like Software Engineer and Programming Analyst are associated with higher salary brackets, supporting industry salary expectations.</a:t>
            </a:r>
          </a:p>
          <a:p>
            <a:r>
              <a:rPr lang="en-US" sz="2000" b="1" dirty="0">
                <a:latin typeface="Calibri" panose="020F0502020204030204" pitchFamily="34" charset="0"/>
                <a:ea typeface="Calibri" panose="020F0502020204030204" pitchFamily="34" charset="0"/>
                <a:cs typeface="Calibri" panose="020F0502020204030204" pitchFamily="34" charset="0"/>
              </a:rPr>
              <a:t>6.</a:t>
            </a: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Future Recommendations</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Educational institutions should focus on enhancing technical skill training and career readiness programs to better prepare graduates for the job market, potentially improving their salary prospects.</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08714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BADB95-56E8-6451-01DE-E98C86116CEA}"/>
              </a:ext>
            </a:extLst>
          </p:cNvPr>
          <p:cNvSpPr txBox="1"/>
          <p:nvPr/>
        </p:nvSpPr>
        <p:spPr>
          <a:xfrm>
            <a:off x="688258" y="612844"/>
            <a:ext cx="10618839" cy="5632311"/>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Experience and Challenges in Web Scraping and Data Analysis</a:t>
            </a:r>
          </a:p>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Experience:</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Learning New Tools and Technologies:</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Gained proficiency in web scraping libraries like </a:t>
            </a:r>
            <a:r>
              <a:rPr lang="en-US" sz="2000" dirty="0" err="1">
                <a:latin typeface="Calibri" panose="020F0502020204030204" pitchFamily="34" charset="0"/>
                <a:ea typeface="Calibri" panose="020F0502020204030204" pitchFamily="34" charset="0"/>
                <a:cs typeface="Calibri" panose="020F0502020204030204" pitchFamily="34" charset="0"/>
              </a:rPr>
              <a:t>BeautifulSoup</a:t>
            </a:r>
            <a:r>
              <a:rPr lang="en-US" sz="2000" dirty="0">
                <a:latin typeface="Calibri" panose="020F0502020204030204" pitchFamily="34" charset="0"/>
                <a:ea typeface="Calibri" panose="020F0502020204030204" pitchFamily="34" charset="0"/>
                <a:cs typeface="Calibri" panose="020F0502020204030204" pitchFamily="34" charset="0"/>
              </a:rPr>
              <a:t> and Scrapy.</a:t>
            </a: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Enhanced skills in data manipulation and analysis using Pandas and NumPy.</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Data Collection:</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Successfully extracted large datasets from various online sources, including job portals and educational websites.</a:t>
            </a: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Developed a robust pipeline to automate the scraping process, which saved time and improved efficiency.</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Data Cleaning and Preprocessing:</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Acquired hands-on experience in cleaning and preprocessing raw data for analysis, including handling missing values and duplicates.</a:t>
            </a: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Learned to standardize data formats to ensure consistency.</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Analysis and Visualization:</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Conducted exploratory data analysis (EDA) to identify trends and insights within the collected data.</a:t>
            </a: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Created visualizations using Matplotlib and Seaborn to communicate findings effectively.</a:t>
            </a:r>
          </a:p>
        </p:txBody>
      </p:sp>
    </p:spTree>
    <p:extLst>
      <p:ext uri="{BB962C8B-B14F-4D97-AF65-F5344CB8AC3E}">
        <p14:creationId xmlns:p14="http://schemas.microsoft.com/office/powerpoint/2010/main" val="3311865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02A130-A999-8215-FE7E-533B7C0E946A}"/>
              </a:ext>
            </a:extLst>
          </p:cNvPr>
          <p:cNvSpPr txBox="1"/>
          <p:nvPr/>
        </p:nvSpPr>
        <p:spPr>
          <a:xfrm>
            <a:off x="776749" y="503409"/>
            <a:ext cx="10461522" cy="5693866"/>
          </a:xfrm>
          <a:prstGeom prst="rect">
            <a:avLst/>
          </a:prstGeom>
          <a:noFill/>
        </p:spPr>
        <p:txBody>
          <a:bodyPr wrap="square">
            <a:spAutoFit/>
          </a:bodyPr>
          <a:lstStyle/>
          <a:p>
            <a:r>
              <a:rPr lang="en-US" sz="2400" b="1" dirty="0">
                <a:solidFill>
                  <a:srgbClr val="FF0000"/>
                </a:solidFill>
                <a:latin typeface="Calibri" panose="020F0502020204030204" pitchFamily="34" charset="0"/>
                <a:ea typeface="Calibri" panose="020F0502020204030204" pitchFamily="34" charset="0"/>
                <a:cs typeface="Calibri" panose="020F0502020204030204" pitchFamily="34" charset="0"/>
              </a:rPr>
              <a:t>Challenges</a:t>
            </a: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Dynamic Web Pages:</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Encountered difficulties with websites that use JavaScript to load content dynamically, making it challenging to scrape relevant data.</a:t>
            </a: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Required the use of additional tools like Selenium to handle dynamic content.</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Data Quality Issues:</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Faced challenges with inconsistent data formats and missing values, which required extensive cleaning and validation processes.</a:t>
            </a: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Ensuring the accuracy and reliability of the data collected was a constant concern.</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Rate Limiting and Bans:</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Dealt with rate limiting and potential bans from websites due to excessive scraping requests.</a:t>
            </a: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Implemented strategies such as randomizing request intervals and using proxies to mitigate these issues.</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Ethical and Legal Considerations:</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Navigated ethical concerns surrounding web scraping, including respecting the terms of service of websites.</a:t>
            </a:r>
          </a:p>
          <a:p>
            <a:pPr marL="742950" lvl="1" indent="-285750">
              <a:buFont typeface="+mj-lt"/>
              <a:buAutoNum type="arabicPeriod"/>
            </a:pPr>
            <a:r>
              <a:rPr lang="en-US" sz="2000" dirty="0">
                <a:latin typeface="Calibri" panose="020F0502020204030204" pitchFamily="34" charset="0"/>
                <a:ea typeface="Calibri" panose="020F0502020204030204" pitchFamily="34" charset="0"/>
                <a:cs typeface="Calibri" panose="020F0502020204030204" pitchFamily="34" charset="0"/>
              </a:rPr>
              <a:t>Ensured compliance with legal guidelines and best practices in data collection.</a:t>
            </a:r>
          </a:p>
        </p:txBody>
      </p:sp>
    </p:spTree>
    <p:extLst>
      <p:ext uri="{BB962C8B-B14F-4D97-AF65-F5344CB8AC3E}">
        <p14:creationId xmlns:p14="http://schemas.microsoft.com/office/powerpoint/2010/main" val="2165355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1022751" y="1338502"/>
            <a:ext cx="9645249" cy="4031833"/>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IN" sz="2400" b="1" i="0" u="none" strike="noStrike" cap="none" dirty="0">
                <a:solidFill>
                  <a:srgbClr val="FF0000"/>
                </a:solidFill>
                <a:latin typeface="Calibri"/>
                <a:ea typeface="Calibri"/>
                <a:cs typeface="Calibri"/>
                <a:sym typeface="Calibri"/>
              </a:rPr>
              <a:t>Background </a:t>
            </a:r>
            <a:r>
              <a:rPr lang="en-IN" sz="2400" b="1" dirty="0">
                <a:solidFill>
                  <a:srgbClr val="FF0000"/>
                </a:solidFill>
                <a:latin typeface="Calibri"/>
                <a:ea typeface="Calibri"/>
                <a:cs typeface="Calibri"/>
                <a:sym typeface="Calibri"/>
              </a:rPr>
              <a:t>: </a:t>
            </a:r>
            <a:r>
              <a:rPr lang="en-IN" sz="2400" dirty="0" err="1">
                <a:solidFill>
                  <a:schemeClr val="dk1"/>
                </a:solidFill>
                <a:latin typeface="Calibri"/>
                <a:ea typeface="Calibri"/>
                <a:cs typeface="Calibri"/>
                <a:sym typeface="Calibri"/>
              </a:rPr>
              <a:t>B.tech</a:t>
            </a:r>
            <a:endParaRPr sz="2400"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IN" sz="2400" b="1" i="0" u="none" strike="noStrike" cap="none" dirty="0">
                <a:solidFill>
                  <a:srgbClr val="FF0000"/>
                </a:solidFill>
                <a:latin typeface="Calibri"/>
                <a:ea typeface="Calibri"/>
                <a:cs typeface="Calibri"/>
                <a:sym typeface="Calibri"/>
              </a:rPr>
              <a:t>Why you want to learn Data Science : </a:t>
            </a:r>
            <a:r>
              <a:rPr lang="en-US" sz="2000" dirty="0"/>
              <a:t>I want to learn data science to enhance my analytical and problem-solving skills, as it offers the tools to make data-driven decisions and uncover insights from complex datasets. Data science also combines multiple fields like statistics, programming, and domain knowledge, which makes it dynamic and allows me to continuously grow. Furthermore, data science plays a crucial role in shaping innovations across industries, and by mastering it, I can contribute to impactful projects and make informed decisions that solve real-world problems.</a:t>
            </a:r>
            <a:endParaRPr sz="2000" b="1" i="0" u="none" strike="noStrike" cap="none"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Calibri"/>
              <a:buChar char="•"/>
            </a:pPr>
            <a:r>
              <a:rPr lang="en-IN" sz="2400" b="1" dirty="0" err="1">
                <a:solidFill>
                  <a:srgbClr val="FF0000"/>
                </a:solidFill>
                <a:latin typeface="Calibri"/>
                <a:ea typeface="Calibri"/>
                <a:cs typeface="Calibri"/>
                <a:sym typeface="Calibri"/>
              </a:rPr>
              <a:t>Linkedin</a:t>
            </a:r>
            <a:r>
              <a:rPr lang="en-IN" sz="2400" b="1" dirty="0">
                <a:solidFill>
                  <a:srgbClr val="FF0000"/>
                </a:solidFill>
                <a:latin typeface="Calibri"/>
                <a:ea typeface="Calibri"/>
                <a:cs typeface="Calibri"/>
                <a:sym typeface="Calibri"/>
              </a:rPr>
              <a:t> profile url: </a:t>
            </a:r>
            <a:r>
              <a:rPr lang="en-IN" sz="2000" b="1" dirty="0">
                <a:solidFill>
                  <a:schemeClr val="dk1"/>
                </a:solidFill>
                <a:latin typeface="Calibri"/>
                <a:ea typeface="Calibri"/>
                <a:cs typeface="Calibri"/>
                <a:sym typeface="Calibri"/>
              </a:rPr>
              <a:t>https://www.linkedin.com/in/sowmya-chatharaju-a3aa9b222/</a:t>
            </a:r>
          </a:p>
          <a:p>
            <a:pPr marL="285750" marR="0" lvl="0" indent="-285750" algn="l" rtl="0">
              <a:spcBef>
                <a:spcPts val="0"/>
              </a:spcBef>
              <a:spcAft>
                <a:spcPts val="0"/>
              </a:spcAft>
              <a:buClr>
                <a:schemeClr val="dk1"/>
              </a:buClr>
              <a:buSzPts val="1800"/>
              <a:buFont typeface="Calibri"/>
              <a:buChar char="•"/>
            </a:pPr>
            <a:r>
              <a:rPr lang="en-IN" sz="2400" b="1" dirty="0" err="1">
                <a:solidFill>
                  <a:srgbClr val="FF0000"/>
                </a:solidFill>
                <a:latin typeface="Calibri"/>
                <a:ea typeface="Calibri"/>
                <a:cs typeface="Calibri"/>
                <a:sym typeface="Calibri"/>
              </a:rPr>
              <a:t>Github</a:t>
            </a:r>
            <a:r>
              <a:rPr lang="en-IN" sz="2400" b="1" dirty="0">
                <a:solidFill>
                  <a:srgbClr val="FF0000"/>
                </a:solidFill>
                <a:latin typeface="Calibri"/>
                <a:ea typeface="Calibri"/>
                <a:cs typeface="Calibri"/>
                <a:sym typeface="Calibri"/>
              </a:rPr>
              <a:t> profile url: </a:t>
            </a:r>
            <a:r>
              <a:rPr lang="en-IN" sz="2400" b="1" dirty="0">
                <a:solidFill>
                  <a:schemeClr val="dk1"/>
                </a:solidFill>
                <a:latin typeface="Calibri"/>
                <a:ea typeface="Calibri"/>
                <a:cs typeface="Calibri"/>
                <a:sym typeface="Calibri"/>
              </a:rPr>
              <a:t>https://github.com/sowmyasony29</a:t>
            </a:r>
            <a:endParaRPr sz="2400" b="1" dirty="0">
              <a:solidFill>
                <a:schemeClr val="dk1"/>
              </a:solidFill>
              <a:latin typeface="Calibri"/>
              <a:ea typeface="Calibri"/>
              <a:cs typeface="Calibri"/>
              <a:sym typeface="Calibri"/>
            </a:endParaRPr>
          </a:p>
        </p:txBody>
      </p:sp>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  About me</a:t>
            </a:r>
            <a:endParaRPr sz="1800" b="0" i="0" u="none" strike="noStrike" cap="none" dirty="0">
              <a:solidFill>
                <a:srgbClr val="FF0000"/>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E6B0DF0-8E8A-A3E9-BE56-535213215858}"/>
              </a:ext>
            </a:extLst>
          </p:cNvPr>
          <p:cNvSpPr txBox="1"/>
          <p:nvPr/>
        </p:nvSpPr>
        <p:spPr>
          <a:xfrm>
            <a:off x="580103" y="582067"/>
            <a:ext cx="11031794" cy="5693866"/>
          </a:xfrm>
          <a:prstGeom prst="rect">
            <a:avLst/>
          </a:prstGeom>
          <a:noFill/>
        </p:spPr>
        <p:txBody>
          <a:bodyPr wrap="square">
            <a:spAutoFit/>
          </a:bodyPr>
          <a:lstStyle/>
          <a:p>
            <a:r>
              <a:rPr lang="en-IN" sz="2400" b="1" dirty="0">
                <a:solidFill>
                  <a:srgbClr val="FF0000"/>
                </a:solidFill>
              </a:rPr>
              <a:t>Business Problem and Use case domain understanding</a:t>
            </a:r>
          </a:p>
          <a:p>
            <a:r>
              <a:rPr lang="en-US" sz="2000" b="1" dirty="0"/>
              <a:t>	</a:t>
            </a:r>
            <a:r>
              <a:rPr lang="en-US" sz="2000" b="1" dirty="0">
                <a:latin typeface="Calibri" panose="020F0502020204030204" pitchFamily="34" charset="0"/>
                <a:ea typeface="Calibri" panose="020F0502020204030204" pitchFamily="34" charset="0"/>
                <a:cs typeface="Calibri" panose="020F0502020204030204" pitchFamily="34" charset="0"/>
              </a:rPr>
              <a:t>Business Problem</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Use Case</a:t>
            </a:r>
            <a:r>
              <a:rPr lang="en-US" sz="2000" dirty="0">
                <a:latin typeface="Calibri" panose="020F0502020204030204" pitchFamily="34" charset="0"/>
                <a:ea typeface="Calibri" panose="020F0502020204030204" pitchFamily="34" charset="0"/>
                <a:cs typeface="Calibri" panose="020F0502020204030204" pitchFamily="34" charset="0"/>
              </a:rPr>
              <a:t> in project </a:t>
            </a:r>
            <a:r>
              <a:rPr lang="en-IN" sz="2000"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Analysis of AMCAT Data</a:t>
            </a:r>
            <a:r>
              <a:rPr lang="en-US" sz="2000" dirty="0">
                <a:latin typeface="Calibri" panose="020F0502020204030204" pitchFamily="34" charset="0"/>
                <a:ea typeface="Calibri" panose="020F0502020204030204" pitchFamily="34" charset="0"/>
                <a:cs typeface="Calibri" panose="020F0502020204030204" pitchFamily="34" charset="0"/>
              </a:rPr>
              <a:t> related to exploratory data analysis (EDA) with </a:t>
            </a:r>
            <a:r>
              <a:rPr lang="en-US" sz="2000" b="1" dirty="0">
                <a:latin typeface="Calibri" panose="020F0502020204030204" pitchFamily="34" charset="0"/>
                <a:ea typeface="Calibri" panose="020F0502020204030204" pitchFamily="34" charset="0"/>
                <a:cs typeface="Calibri" panose="020F0502020204030204" pitchFamily="34" charset="0"/>
              </a:rPr>
              <a:t>Salary as the target variable</a:t>
            </a:r>
            <a:r>
              <a:rPr lang="en-US" sz="2000" dirty="0">
                <a:latin typeface="Calibri" panose="020F0502020204030204" pitchFamily="34" charset="0"/>
                <a:ea typeface="Calibri" panose="020F0502020204030204" pitchFamily="34" charset="0"/>
                <a:cs typeface="Calibri" panose="020F0502020204030204" pitchFamily="34" charset="0"/>
              </a:rPr>
              <a:t>, need to define the context, objectives, and practical relevance of the analysis.</a:t>
            </a:r>
          </a:p>
          <a:p>
            <a:r>
              <a:rPr lang="en-US" sz="2000" dirty="0">
                <a:latin typeface="Calibri" panose="020F0502020204030204" pitchFamily="34" charset="0"/>
                <a:ea typeface="Calibri" panose="020F0502020204030204" pitchFamily="34" charset="0"/>
                <a:cs typeface="Calibri" panose="020F0502020204030204" pitchFamily="34" charset="0"/>
              </a:rPr>
              <a:t>business problem could be framed as: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Understanding factors influencing salary</a:t>
            </a:r>
            <a:r>
              <a:rPr lang="en-US" sz="2000" dirty="0">
                <a:latin typeface="Calibri" panose="020F0502020204030204" pitchFamily="34" charset="0"/>
                <a:ea typeface="Calibri" panose="020F0502020204030204" pitchFamily="34" charset="0"/>
                <a:cs typeface="Calibri" panose="020F0502020204030204" pitchFamily="34" charset="0"/>
              </a:rPr>
              <a:t>: The main goal is to identify which factors (e.g., education, skills, experience, personality traits) contribute to salary variation among professionals. This understanding will help employers, educators, and job seekers improve decision-making in recruitment, education, and career planning.</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Predicting salary levels</a:t>
            </a:r>
            <a:r>
              <a:rPr lang="en-US" sz="2000" dirty="0">
                <a:latin typeface="Calibri" panose="020F0502020204030204" pitchFamily="34" charset="0"/>
                <a:ea typeface="Calibri" panose="020F0502020204030204" pitchFamily="34" charset="0"/>
                <a:cs typeface="Calibri" panose="020F0502020204030204" pitchFamily="34" charset="0"/>
              </a:rPr>
              <a:t>: The analysis can also aim to develop insights into salary prediction based on multiple factors like experience, specialization, college tier, and technical skills, to forecast potential salaries for future graduates or professionals.</a:t>
            </a:r>
          </a:p>
          <a:p>
            <a:r>
              <a:rPr lang="en-US" sz="2000" b="1" dirty="0">
                <a:solidFill>
                  <a:srgbClr val="FF0000"/>
                </a:solidFill>
              </a:rPr>
              <a:t>Use Case (Domain Understanding)</a:t>
            </a:r>
          </a:p>
          <a:p>
            <a:r>
              <a:rPr lang="en-US" sz="2000" dirty="0"/>
              <a:t>The </a:t>
            </a:r>
            <a:r>
              <a:rPr lang="en-US" sz="2000" b="1" dirty="0"/>
              <a:t>Use Case</a:t>
            </a:r>
            <a:r>
              <a:rPr lang="en-US" sz="2000" dirty="0"/>
              <a:t> explains </a:t>
            </a:r>
            <a:r>
              <a:rPr lang="en-US" sz="2000" dirty="0">
                <a:latin typeface="Calibri" panose="020F0502020204030204" pitchFamily="34" charset="0"/>
                <a:ea typeface="Calibri" panose="020F0502020204030204" pitchFamily="34" charset="0"/>
                <a:cs typeface="Calibri" panose="020F0502020204030204" pitchFamily="34" charset="0"/>
              </a:rPr>
              <a:t>the practical application of your analysis in a real-world scenario. It helps in stakeholders understand how our findings will be useful and actionable.</a:t>
            </a:r>
            <a:endParaRPr lang="en-IN"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r>
              <a:rPr lang="en-US" sz="2000" b="1" dirty="0">
                <a:latin typeface="Calibri" panose="020F0502020204030204" pitchFamily="34" charset="0"/>
                <a:ea typeface="Calibri" panose="020F0502020204030204" pitchFamily="34" charset="0"/>
                <a:cs typeface="Calibri" panose="020F0502020204030204" pitchFamily="34" charset="0"/>
              </a:rPr>
              <a:t>Domain Understanding:</a:t>
            </a:r>
          </a:p>
          <a:p>
            <a:r>
              <a:rPr lang="en-US" sz="2000" dirty="0">
                <a:latin typeface="Calibri" panose="020F0502020204030204" pitchFamily="34" charset="0"/>
                <a:ea typeface="Calibri" panose="020F0502020204030204" pitchFamily="34" charset="0"/>
                <a:cs typeface="Calibri" panose="020F0502020204030204" pitchFamily="34" charset="0"/>
              </a:rPr>
              <a:t>In this context, the domain relates to </a:t>
            </a:r>
            <a:r>
              <a:rPr lang="en-US" sz="2000" b="1" dirty="0">
                <a:latin typeface="Calibri" panose="020F0502020204030204" pitchFamily="34" charset="0"/>
                <a:ea typeface="Calibri" panose="020F0502020204030204" pitchFamily="34" charset="0"/>
                <a:cs typeface="Calibri" panose="020F0502020204030204" pitchFamily="34" charset="0"/>
              </a:rPr>
              <a:t>job market analysis</a:t>
            </a:r>
            <a:r>
              <a:rPr lang="en-US" sz="2000" dirty="0">
                <a:latin typeface="Calibri" panose="020F0502020204030204" pitchFamily="34" charset="0"/>
                <a:ea typeface="Calibri" panose="020F0502020204030204" pitchFamily="34" charset="0"/>
                <a:cs typeface="Calibri" panose="020F0502020204030204" pitchFamily="34" charset="0"/>
              </a:rPr>
              <a:t> and </a:t>
            </a:r>
            <a:r>
              <a:rPr lang="en-US" sz="2000" b="1" dirty="0">
                <a:latin typeface="Calibri" panose="020F0502020204030204" pitchFamily="34" charset="0"/>
                <a:ea typeface="Calibri" panose="020F0502020204030204" pitchFamily="34" charset="0"/>
                <a:cs typeface="Calibri" panose="020F0502020204030204" pitchFamily="34" charset="0"/>
              </a:rPr>
              <a:t>salary prediction</a:t>
            </a:r>
            <a:r>
              <a:rPr lang="en-US" sz="2000" dirty="0">
                <a:latin typeface="Calibri" panose="020F0502020204030204" pitchFamily="34" charset="0"/>
                <a:ea typeface="Calibri" panose="020F0502020204030204" pitchFamily="34" charset="0"/>
                <a:cs typeface="Calibri" panose="020F0502020204030204" pitchFamily="34" charset="0"/>
              </a:rPr>
              <a:t> for professionals especially in </a:t>
            </a:r>
            <a:r>
              <a:rPr lang="en-US" sz="2000" dirty="0"/>
              <a:t>technical fields like Computer Science, Engineering, etc.</a:t>
            </a:r>
            <a:endParaRPr lang="en-IN" sz="2400" b="1" dirty="0">
              <a:solidFill>
                <a:srgbClr val="FF0000"/>
              </a:solidFill>
            </a:endParaRPr>
          </a:p>
        </p:txBody>
      </p:sp>
    </p:spTree>
    <p:extLst>
      <p:ext uri="{BB962C8B-B14F-4D97-AF65-F5344CB8AC3E}">
        <p14:creationId xmlns:p14="http://schemas.microsoft.com/office/powerpoint/2010/main" val="3325343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A133CD-9CA7-59F8-BF85-A0F34B04F37A}"/>
              </a:ext>
            </a:extLst>
          </p:cNvPr>
          <p:cNvSpPr txBox="1"/>
          <p:nvPr/>
        </p:nvSpPr>
        <p:spPr>
          <a:xfrm>
            <a:off x="688257" y="781116"/>
            <a:ext cx="10795819" cy="5334549"/>
          </a:xfrm>
          <a:prstGeom prst="rect">
            <a:avLst/>
          </a:prstGeom>
          <a:noFill/>
        </p:spPr>
        <p:txBody>
          <a:bodyPr wrap="square">
            <a:spAutoFit/>
          </a:bodyPr>
          <a:lstStyle/>
          <a:p>
            <a:pPr marL="228600" lvl="0" indent="-228600" algn="l" rtl="0">
              <a:lnSpc>
                <a:spcPct val="90000"/>
              </a:lnSpc>
              <a:spcBef>
                <a:spcPts val="1000"/>
              </a:spcBef>
              <a:spcAft>
                <a:spcPts val="0"/>
              </a:spcAft>
              <a:buClr>
                <a:schemeClr val="dk1"/>
              </a:buClr>
              <a:buSzPct val="100000"/>
              <a:buChar char="•"/>
            </a:pPr>
            <a:r>
              <a:rPr lang="en-IN" sz="28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Objective of the Project</a:t>
            </a:r>
          </a:p>
          <a:p>
            <a:pPr lvl="0" algn="l" rtl="0">
              <a:lnSpc>
                <a:spcPct val="90000"/>
              </a:lnSpc>
              <a:spcBef>
                <a:spcPts val="1000"/>
              </a:spcBef>
              <a:spcAft>
                <a:spcPts val="0"/>
              </a:spcAft>
              <a:buClr>
                <a:schemeClr val="dk1"/>
              </a:buClr>
              <a:buSzPct val="100000"/>
            </a:pPr>
            <a:r>
              <a:rPr lang="en-IN" b="1" dirty="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The objective of this project is to conduct an in-depth exploratory data analysis (EDA) to understand the factors that influence salary levels in various job roles and specializations. Specifically, this analysis aims to:</a:t>
            </a:r>
          </a:p>
          <a:p>
            <a:pPr lvl="0" algn="l" rtl="0">
              <a:lnSpc>
                <a:spcPct val="90000"/>
              </a:lnSpc>
              <a:spcBef>
                <a:spcPts val="1000"/>
              </a:spcBef>
              <a:spcAft>
                <a:spcPts val="0"/>
              </a:spcAft>
              <a:buClr>
                <a:schemeClr val="dk1"/>
              </a:buClr>
              <a:buSzPct val="100000"/>
            </a:pPr>
            <a:r>
              <a:rPr lang="en-IN" sz="2000" b="1" dirty="0">
                <a:latin typeface="Calibri" panose="020F0502020204030204" pitchFamily="34" charset="0"/>
                <a:ea typeface="Calibri" panose="020F0502020204030204" pitchFamily="34" charset="0"/>
                <a:cs typeface="Calibri" panose="020F0502020204030204" pitchFamily="34" charset="0"/>
              </a:rPr>
              <a:t> </a:t>
            </a: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Identify key determinants of salary</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Examine how various factors such as education (college tier, GPA, specialization), work experience (years in the job, graduation year), technical skills (programming, engineering domains), and personality traits (conscientiousness, openness to experience, etc.) correlate with salary.</a:t>
            </a:r>
          </a:p>
          <a:p>
            <a:pPr lvl="0" algn="l" rtl="0">
              <a:lnSpc>
                <a:spcPct val="90000"/>
              </a:lnSpc>
              <a:spcBef>
                <a:spcPts val="1000"/>
              </a:spcBef>
              <a:spcAft>
                <a:spcPts val="0"/>
              </a:spcAft>
              <a:buClr>
                <a:schemeClr val="dk1"/>
              </a:buClr>
              <a:buSzPct val="100000"/>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Analyze salary trends</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Explore how salary varies across different job roles, specializations, and locations to discover emerging trends in the job market. This includes evaluating salary growth over time for different specializations and industries.</a:t>
            </a:r>
          </a:p>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Test specific research questions</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Validate claims about salary ranges for Computer Science graduates in different job roles (e.g., software engineers, hardware engineers, etc.).</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Investigate the relationship between gender and specialization choices to understand if gender influences specialization preferences.</a:t>
            </a:r>
          </a:p>
        </p:txBody>
      </p:sp>
    </p:spTree>
    <p:extLst>
      <p:ext uri="{BB962C8B-B14F-4D97-AF65-F5344CB8AC3E}">
        <p14:creationId xmlns:p14="http://schemas.microsoft.com/office/powerpoint/2010/main" val="26798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EBF4A-2632-6DAE-EC5A-462D53A4CE91}"/>
              </a:ext>
            </a:extLst>
          </p:cNvPr>
          <p:cNvSpPr txBox="1"/>
          <p:nvPr/>
        </p:nvSpPr>
        <p:spPr>
          <a:xfrm>
            <a:off x="766915" y="881028"/>
            <a:ext cx="10166555" cy="3206006"/>
          </a:xfrm>
          <a:prstGeom prst="rect">
            <a:avLst/>
          </a:prstGeom>
          <a:noFill/>
        </p:spPr>
        <p:txBody>
          <a:bodyPr wrap="square">
            <a:spAutoFit/>
          </a:bodyPr>
          <a:lstStyle/>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Provide actionable insights</a:t>
            </a:r>
            <a:r>
              <a:rPr lang="en-US" sz="2000" dirty="0">
                <a:latin typeface="Calibri" panose="020F0502020204030204" pitchFamily="34" charset="0"/>
                <a:ea typeface="Calibri" panose="020F0502020204030204" pitchFamily="34" charset="0"/>
                <a:cs typeface="Calibri" panose="020F0502020204030204" pitchFamily="34" charset="0"/>
              </a:rPr>
              <a:t>: Offer insights and recommendations for educational institutions, employers, and job seekers. This includes: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Helping employers refine their recruitment strategies by understanding which qualifications and skills are associated with higher salaries.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Assisting educational institutions in designing programs to improve student job readiness.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Guiding job seekers on how to enhance their skill sets and career decisions to maximize salary potential.</a:t>
            </a:r>
          </a:p>
          <a:p>
            <a:pPr lvl="0" algn="l" rtl="0">
              <a:lnSpc>
                <a:spcPct val="90000"/>
              </a:lnSpc>
              <a:spcBef>
                <a:spcPts val="1000"/>
              </a:spcBef>
              <a:spcAft>
                <a:spcPts val="0"/>
              </a:spcAft>
              <a:buClr>
                <a:schemeClr val="dk1"/>
              </a:buClr>
              <a:buSzPct val="100000"/>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Conclusion and Future Trends</a:t>
            </a:r>
            <a:r>
              <a:rPr lang="en-US" sz="2000" dirty="0">
                <a:latin typeface="Calibri" panose="020F0502020204030204" pitchFamily="34" charset="0"/>
                <a:ea typeface="Calibri" panose="020F0502020204030204" pitchFamily="34" charset="0"/>
                <a:cs typeface="Calibri" panose="020F0502020204030204" pitchFamily="34" charset="0"/>
              </a:rPr>
              <a:t>: Highlight key findings and explore additional research questions, such as the influence of personality traits on salary and emerging job roles or skills that are gaining traction in the industry.</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82193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EE161-64BE-BB95-AFD8-EAF4772CA573}"/>
              </a:ext>
            </a:extLst>
          </p:cNvPr>
          <p:cNvSpPr txBox="1"/>
          <p:nvPr/>
        </p:nvSpPr>
        <p:spPr>
          <a:xfrm>
            <a:off x="668592" y="545140"/>
            <a:ext cx="11061291" cy="5096780"/>
          </a:xfrm>
          <a:prstGeom prst="rect">
            <a:avLst/>
          </a:prstGeom>
          <a:noFill/>
        </p:spPr>
        <p:txBody>
          <a:bodyPr wrap="square">
            <a:spAutoFit/>
          </a:bodyPr>
          <a:lstStyle/>
          <a:p>
            <a:pPr marL="228600" lvl="0" indent="-228600" algn="l" rtl="0">
              <a:lnSpc>
                <a:spcPct val="90000"/>
              </a:lnSpc>
              <a:spcBef>
                <a:spcPts val="1000"/>
              </a:spcBef>
              <a:spcAft>
                <a:spcPts val="0"/>
              </a:spcAft>
              <a:buClr>
                <a:schemeClr val="dk1"/>
              </a:buClr>
              <a:buSzPct val="100000"/>
              <a:buChar char="•"/>
            </a:pPr>
            <a:r>
              <a:rPr lang="en-IN" sz="2800" b="1" dirty="0">
                <a:solidFill>
                  <a:srgbClr val="FF0000"/>
                </a:solidFill>
                <a:latin typeface="Calibri" panose="020F0502020204030204" pitchFamily="34" charset="0"/>
                <a:ea typeface="Calibri" panose="020F0502020204030204" pitchFamily="34" charset="0"/>
                <a:cs typeface="Calibri" panose="020F0502020204030204" pitchFamily="34" charset="0"/>
              </a:rPr>
              <a:t>Summary of the Data</a:t>
            </a:r>
          </a:p>
          <a:p>
            <a:r>
              <a:rPr lang="en-US" sz="2000" dirty="0">
                <a:latin typeface="Calibri" panose="020F0502020204030204" pitchFamily="34" charset="0"/>
                <a:ea typeface="Calibri" panose="020F0502020204030204" pitchFamily="34" charset="0"/>
                <a:cs typeface="Calibri" panose="020F0502020204030204" pitchFamily="34" charset="0"/>
              </a:rPr>
              <a:t>The dataset comprises 37 columns that provide detailed information about individuals' educational backgrounds, technical skills, work experience, and personality traits, with </a:t>
            </a:r>
            <a:r>
              <a:rPr lang="en-US" sz="2000" b="1" dirty="0">
                <a:latin typeface="Calibri" panose="020F0502020204030204" pitchFamily="34" charset="0"/>
                <a:ea typeface="Calibri" panose="020F0502020204030204" pitchFamily="34" charset="0"/>
                <a:cs typeface="Calibri" panose="020F0502020204030204" pitchFamily="34" charset="0"/>
              </a:rPr>
              <a:t>Salary</a:t>
            </a:r>
            <a:r>
              <a:rPr lang="en-US" sz="2000" dirty="0">
                <a:latin typeface="Calibri" panose="020F0502020204030204" pitchFamily="34" charset="0"/>
                <a:ea typeface="Calibri" panose="020F0502020204030204" pitchFamily="34" charset="0"/>
                <a:cs typeface="Calibri" panose="020F0502020204030204" pitchFamily="34" charset="0"/>
              </a:rPr>
              <a:t> as the target variable. The key categories of features are:</a:t>
            </a:r>
          </a:p>
          <a:p>
            <a:pPr>
              <a:buFont typeface="Arial" panose="020B0604020202020204" pitchFamily="34" charset="0"/>
              <a:buChar char="•"/>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Personal Details</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Includes ID, Gender, DOB.</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Education</a:t>
            </a:r>
            <a:r>
              <a:rPr lang="en-US" sz="2000" dirty="0">
                <a:latin typeface="Calibri" panose="020F0502020204030204" pitchFamily="34" charset="0"/>
                <a:ea typeface="Calibri" panose="020F0502020204030204" pitchFamily="34" charset="0"/>
                <a:cs typeface="Calibri" panose="020F0502020204030204" pitchFamily="34" charset="0"/>
              </a:rPr>
              <a:t>: Contains 10th and 12th percentage scores, College details (ID, Tier, State), Degree, Specialization, and college GPA.</a:t>
            </a:r>
          </a:p>
          <a:p>
            <a:pPr>
              <a:buFont typeface="Arial" panose="020B0604020202020204" pitchFamily="34" charset="0"/>
              <a:buChar char="•"/>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Technical Skills</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Scores in domains like Computer Programming, Mechanical Engineering, Electrical Engineering, etc.</a:t>
            </a:r>
          </a:p>
          <a:p>
            <a:pPr>
              <a:buFont typeface="Arial" panose="020B0604020202020204" pitchFamily="34" charset="0"/>
              <a:buChar char="•"/>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Personality Traits</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Scores based on the Big Five model (e.g., conscientiousness, openness to experience).</a:t>
            </a:r>
          </a:p>
          <a:p>
            <a:pPr>
              <a:buFont typeface="Arial" panose="020B0604020202020204" pitchFamily="34" charset="0"/>
              <a:buChar char="•"/>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Work Experience</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Information on Date of Joining (DOJ) and Date of Leaving (DOL) to calculate experience.</a:t>
            </a:r>
          </a:p>
          <a:p>
            <a:pPr>
              <a:buFont typeface="Arial" panose="020B0604020202020204" pitchFamily="34" charset="0"/>
              <a:buChar char="•"/>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Skills</a:t>
            </a:r>
            <a:r>
              <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Scores in English, Logical Reasoning, Quantitative Aptitude, and Domain-specific knowledge.</a:t>
            </a:r>
          </a:p>
          <a:p>
            <a:r>
              <a:rPr lang="en-US" sz="2000" dirty="0">
                <a:latin typeface="Calibri" panose="020F0502020204030204" pitchFamily="34" charset="0"/>
                <a:ea typeface="Calibri" panose="020F0502020204030204" pitchFamily="34" charset="0"/>
                <a:cs typeface="Calibri" panose="020F0502020204030204" pitchFamily="34" charset="0"/>
              </a:rPr>
              <a:t>The dataset combines categorical (e.g., Gender, Degree, Specialization) and numerical variables (e.g., Salary, GPA, skills scores), which will be analyzed to identify factors influencing salary levels.</a:t>
            </a:r>
            <a:endParaRPr lang="en-IN" sz="2000" b="1" dirty="0">
              <a:solidFill>
                <a:srgbClr val="FF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6803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8AE37D3-1D48-CEAD-BAC3-D4A8A74C18D8}"/>
              </a:ext>
            </a:extLst>
          </p:cNvPr>
          <p:cNvSpPr txBox="1"/>
          <p:nvPr/>
        </p:nvSpPr>
        <p:spPr>
          <a:xfrm>
            <a:off x="530941" y="692626"/>
            <a:ext cx="11090787" cy="5409686"/>
          </a:xfrm>
          <a:prstGeom prst="rect">
            <a:avLst/>
          </a:prstGeom>
          <a:noFill/>
        </p:spPr>
        <p:txBody>
          <a:bodyPr wrap="square">
            <a:spAutoFit/>
          </a:bodyPr>
          <a:lstStyle/>
          <a:p>
            <a:pPr marL="228600" lvl="0" indent="-228600" algn="l" rtl="0">
              <a:lnSpc>
                <a:spcPct val="90000"/>
              </a:lnSpc>
              <a:spcBef>
                <a:spcPts val="1000"/>
              </a:spcBef>
              <a:spcAft>
                <a:spcPts val="0"/>
              </a:spcAft>
              <a:buClr>
                <a:srgbClr val="FF0000"/>
              </a:buClr>
              <a:buSzPct val="100000"/>
              <a:buChar char="•"/>
            </a:pPr>
            <a:r>
              <a:rPr lang="en-IN" sz="2400" b="1" u="sng"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rPr>
              <a:t>Exploratory Data Analysis:</a:t>
            </a:r>
          </a:p>
          <a:p>
            <a:r>
              <a:rPr lang="en-IN" sz="2000" b="1" u="sng" dirty="0">
                <a:solidFill>
                  <a:srgbClr val="FF0000"/>
                </a:solidFill>
                <a:latin typeface="Calibri" panose="020F0502020204030204" pitchFamily="34" charset="0"/>
                <a:ea typeface="Calibri" panose="020F0502020204030204" pitchFamily="34" charset="0"/>
                <a:cs typeface="Calibri" panose="020F0502020204030204" pitchFamily="34" charset="0"/>
              </a:rPr>
              <a:t> </a:t>
            </a:r>
            <a:r>
              <a:rPr lang="en-IN" sz="2000" b="1" dirty="0">
                <a:solidFill>
                  <a:srgbClr val="FF0000"/>
                </a:solidFill>
                <a:latin typeface="Calibri" panose="020F0502020204030204" pitchFamily="34" charset="0"/>
                <a:ea typeface="Calibri" panose="020F0502020204030204" pitchFamily="34" charset="0"/>
                <a:cs typeface="Calibri" panose="020F0502020204030204" pitchFamily="34" charset="0"/>
              </a:rPr>
              <a:t>1. Data Cleaning Steps</a:t>
            </a:r>
          </a:p>
          <a:p>
            <a:pPr>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Handling Missing Values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Check for missing data in the dataset.</a:t>
            </a: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Use imputation or remove rows/columns with null values.</a:t>
            </a:r>
          </a:p>
          <a:p>
            <a:pPr>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Removing Duplicates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Identify and remove duplicate rows to maintain data integrity.</a:t>
            </a:r>
          </a:p>
          <a:p>
            <a:pPr>
              <a:buFont typeface="Arial" panose="020B0604020202020204" pitchFamily="34" charset="0"/>
              <a:buChar char="•"/>
            </a:pPr>
            <a:r>
              <a:rPr lang="en-IN" sz="1800" b="1" dirty="0">
                <a:latin typeface="Calibri" panose="020F0502020204030204" pitchFamily="34" charset="0"/>
                <a:ea typeface="Calibri" panose="020F0502020204030204" pitchFamily="34" charset="0"/>
                <a:cs typeface="Calibri" panose="020F0502020204030204" pitchFamily="34" charset="0"/>
              </a:rPr>
              <a:t>Handling Outliers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Detect outliers using statistical methods (IQR or Z-scores).</a:t>
            </a:r>
          </a:p>
          <a:p>
            <a:pPr marL="742950" lvl="1" indent="-285750">
              <a:buFont typeface="Arial" panose="020B0604020202020204" pitchFamily="34" charset="0"/>
              <a:buChar char="•"/>
            </a:pPr>
            <a:r>
              <a:rPr lang="en-IN" sz="1800" dirty="0">
                <a:latin typeface="Calibri" panose="020F0502020204030204" pitchFamily="34" charset="0"/>
                <a:ea typeface="Calibri" panose="020F0502020204030204" pitchFamily="34" charset="0"/>
                <a:cs typeface="Calibri" panose="020F0502020204030204" pitchFamily="34" charset="0"/>
              </a:rPr>
              <a:t>Decide on actions for outliers (removal, transformation).</a:t>
            </a:r>
          </a:p>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2. Data Manipulation Steps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Data Type Conversion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Ensure columns have the correct data types (e.g., convert categorical variables to 'category' type).</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Feature Engineering</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Create new features from existing ones (e.g., extracting year from the date of joining).</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Normalization/Scaling</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Normalize or standardize numerical features for better analysis.</a:t>
            </a:r>
          </a:p>
          <a:p>
            <a:pPr lvl="0" algn="l" rtl="0">
              <a:lnSpc>
                <a:spcPct val="90000"/>
              </a:lnSpc>
              <a:spcBef>
                <a:spcPts val="1000"/>
              </a:spcBef>
              <a:spcAft>
                <a:spcPts val="0"/>
              </a:spcAft>
              <a:buClr>
                <a:srgbClr val="FF0000"/>
              </a:buClr>
              <a:buSzPct val="100000"/>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83044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F9AA1D-B0FF-D0C0-67EA-8749D1FB28EE}"/>
              </a:ext>
            </a:extLst>
          </p:cNvPr>
          <p:cNvSpPr txBox="1"/>
          <p:nvPr/>
        </p:nvSpPr>
        <p:spPr>
          <a:xfrm>
            <a:off x="875071" y="751344"/>
            <a:ext cx="9281652" cy="5078313"/>
          </a:xfrm>
          <a:prstGeom prst="rect">
            <a:avLst/>
          </a:prstGeom>
          <a:noFill/>
        </p:spPr>
        <p:txBody>
          <a:bodyPr wrap="square">
            <a:spAutoFit/>
          </a:bodyPr>
          <a:lstStyle/>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3. Univariate Analysis Steps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Distribution Visualization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Use histograms to visualize the distribution of numerical variables.</a:t>
            </a: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Create boxplots to identify outliers and visualize the spread of data.</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Frequency Distribution</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Generate count plots for categorical variables to observe their distribution.</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Statistical Summary</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Provide descriptive statistics (mean, median, mode, etc.) for numerical columns.</a:t>
            </a:r>
          </a:p>
          <a:p>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4. Bivariate Analysis Steps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Correlation Analysis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Use scatter plots to examine relationships between numerical variables.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Comparison of Groups</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Create boxplots and swarm plots to compare numerical variables across categorical variables.</a:t>
            </a:r>
          </a:p>
          <a:p>
            <a:pPr>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Chi-Squared Test</a:t>
            </a:r>
            <a:endParaRPr lang="en-US" sz="1800"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sz="1800" dirty="0">
                <a:latin typeface="Calibri" panose="020F0502020204030204" pitchFamily="34" charset="0"/>
                <a:ea typeface="Calibri" panose="020F0502020204030204" pitchFamily="34" charset="0"/>
                <a:cs typeface="Calibri" panose="020F0502020204030204" pitchFamily="34" charset="0"/>
              </a:rPr>
              <a:t>Use for assessing relationships between categorical variables (e.g., Gender and Specialization).</a:t>
            </a:r>
          </a:p>
          <a:p>
            <a:pPr marL="457200" lvl="1"/>
            <a:endParaRPr lang="en-US" dirty="0"/>
          </a:p>
        </p:txBody>
      </p:sp>
    </p:spTree>
    <p:extLst>
      <p:ext uri="{BB962C8B-B14F-4D97-AF65-F5344CB8AC3E}">
        <p14:creationId xmlns:p14="http://schemas.microsoft.com/office/powerpoint/2010/main" val="3732945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27F37A-CCD8-28C6-707A-F35A49234C1D}"/>
              </a:ext>
            </a:extLst>
          </p:cNvPr>
          <p:cNvSpPr txBox="1"/>
          <p:nvPr/>
        </p:nvSpPr>
        <p:spPr>
          <a:xfrm>
            <a:off x="678425" y="790570"/>
            <a:ext cx="10697498" cy="4770537"/>
          </a:xfrm>
          <a:prstGeom prst="rect">
            <a:avLst/>
          </a:prstGeom>
          <a:noFill/>
        </p:spPr>
        <p:txBody>
          <a:bodyPr wrap="square">
            <a:spAutoFit/>
          </a:bodyPr>
          <a:lstStyle/>
          <a:p>
            <a:r>
              <a:rPr lang="en-US" sz="2400" b="1" dirty="0">
                <a:latin typeface="Calibri" panose="020F0502020204030204" pitchFamily="34" charset="0"/>
                <a:ea typeface="Calibri" panose="020F0502020204030204" pitchFamily="34" charset="0"/>
                <a:cs typeface="Calibri" panose="020F0502020204030204" pitchFamily="34" charset="0"/>
              </a:rPr>
              <a:t>Key Business Questions</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Salary Influence Factors</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What factors significantly influence salary levels among recent graduates?</a:t>
            </a: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How do education, technical skills, and personality traits correlate with salary?</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Impact of Specialization on Salary</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Does the choice of specialization (e.g., Computer Science, Electronics) affect the salary of graduates?</a:t>
            </a: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Are certain specializations associated with higher starting salaries?</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Gender and Salary Disparities</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Is there a significant difference in salary based on gender?</a:t>
            </a: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What trends exist regarding gender distribution across various specializations?</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Job Role Salary Expectations</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How do different job roles (e.g., Software Engineer, Hardware Engineer) compare in terms of salary?</a:t>
            </a: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Does the data support the claim that fresh graduates in technical fields can earn between 2.5-3 lakhs?</a:t>
            </a:r>
          </a:p>
          <a:p>
            <a:pPr>
              <a:buFont typeface="+mj-lt"/>
              <a:buAutoNum type="arabicPeriod"/>
            </a:pPr>
            <a:r>
              <a:rPr lang="en-US" sz="2000" b="1" dirty="0">
                <a:solidFill>
                  <a:srgbClr val="FF0000"/>
                </a:solidFill>
                <a:latin typeface="Calibri" panose="020F0502020204030204" pitchFamily="34" charset="0"/>
                <a:ea typeface="Calibri" panose="020F0502020204030204" pitchFamily="34" charset="0"/>
                <a:cs typeface="Calibri" panose="020F0502020204030204" pitchFamily="34" charset="0"/>
              </a:rPr>
              <a:t>Experience and Salary Progression</a:t>
            </a:r>
            <a:endParaRPr lang="en-US" sz="2000" dirty="0">
              <a:solidFill>
                <a:srgbClr val="FF0000"/>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How does work experience (measured by years since joining) influence salary progression over time?</a:t>
            </a:r>
          </a:p>
          <a:p>
            <a:pPr marL="742950" lvl="1" indent="-285750">
              <a:buFont typeface="+mj-lt"/>
              <a:buAutoNum type="arabicPeriod"/>
            </a:pPr>
            <a:r>
              <a:rPr lang="en-US" sz="1800" dirty="0">
                <a:latin typeface="Calibri" panose="020F0502020204030204" pitchFamily="34" charset="0"/>
                <a:ea typeface="Calibri" panose="020F0502020204030204" pitchFamily="34" charset="0"/>
                <a:cs typeface="Calibri" panose="020F0502020204030204" pitchFamily="34" charset="0"/>
              </a:rPr>
              <a:t>What is the expected salary growth trajectory for professionals in the dataset?</a:t>
            </a:r>
          </a:p>
        </p:txBody>
      </p:sp>
    </p:spTree>
    <p:extLst>
      <p:ext uri="{BB962C8B-B14F-4D97-AF65-F5344CB8AC3E}">
        <p14:creationId xmlns:p14="http://schemas.microsoft.com/office/powerpoint/2010/main" val="142895630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1806</Words>
  <Application>Microsoft Office PowerPoint</Application>
  <PresentationFormat>Widescreen</PresentationFormat>
  <Paragraphs>133</Paragraphs>
  <Slides>14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SofiaPro</vt:lpstr>
      <vt:lpstr>Libre Baskerville</vt:lpstr>
      <vt:lpstr>Arial</vt:lpstr>
      <vt:lpstr>Lato Black</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chatharaju Akshay</cp:lastModifiedBy>
  <cp:revision>1</cp:revision>
  <dcterms:created xsi:type="dcterms:W3CDTF">2021-02-16T05:19:01Z</dcterms:created>
  <dcterms:modified xsi:type="dcterms:W3CDTF">2024-10-03T07:08:27Z</dcterms:modified>
</cp:coreProperties>
</file>