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49" r:id="rId3"/>
    <p:sldId id="257" r:id="rId4"/>
    <p:sldId id="361" r:id="rId5"/>
    <p:sldId id="258" r:id="rId6"/>
    <p:sldId id="259" r:id="rId7"/>
    <p:sldId id="260" r:id="rId8"/>
    <p:sldId id="262" r:id="rId9"/>
    <p:sldId id="263" r:id="rId10"/>
    <p:sldId id="356" r:id="rId11"/>
    <p:sldId id="340" r:id="rId12"/>
    <p:sldId id="364" r:id="rId13"/>
    <p:sldId id="365" r:id="rId14"/>
    <p:sldId id="366" r:id="rId15"/>
    <p:sldId id="367" r:id="rId16"/>
    <p:sldId id="368" r:id="rId17"/>
    <p:sldId id="369" r:id="rId18"/>
    <p:sldId id="370" r:id="rId19"/>
    <p:sldId id="371" r:id="rId20"/>
    <p:sldId id="297" r:id="rId21"/>
    <p:sldId id="266" r:id="rId22"/>
    <p:sldId id="373" r:id="rId23"/>
    <p:sldId id="374" r:id="rId24"/>
    <p:sldId id="375" r:id="rId25"/>
    <p:sldId id="376" r:id="rId26"/>
    <p:sldId id="377" r:id="rId27"/>
    <p:sldId id="378" r:id="rId28"/>
    <p:sldId id="379" r:id="rId29"/>
    <p:sldId id="380" r:id="rId30"/>
    <p:sldId id="383" r:id="rId31"/>
    <p:sldId id="384" r:id="rId32"/>
    <p:sldId id="385" r:id="rId33"/>
    <p:sldId id="386" r:id="rId34"/>
    <p:sldId id="387" r:id="rId35"/>
    <p:sldId id="388" r:id="rId36"/>
    <p:sldId id="381" r:id="rId37"/>
    <p:sldId id="382" r:id="rId38"/>
    <p:sldId id="285" r:id="rId39"/>
    <p:sldId id="362" r:id="rId40"/>
    <p:sldId id="363" r:id="rId41"/>
    <p:sldId id="28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05-11-2024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05-11-2024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datasets/aryashah2k/mango-leaf-disease-datase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rxiv.org/abs/1409.1556" TargetMode="External"/><Relationship Id="rId2" Type="http://schemas.openxmlformats.org/officeDocument/2006/relationships/hyperlink" Target="https://doi.org/10.3389/fpls.2016.01419" TargetMode="External"/><Relationship Id="rId1" Type="http://schemas.openxmlformats.org/officeDocument/2006/relationships/slideLayout" Target="../slideLayouts/slideLayout2.xml"/><Relationship Id="rId6" Type="http://schemas.openxmlformats.org/officeDocument/2006/relationships/hyperlink" Target="https://doi.org/10.1186/s40549-022-00121-3" TargetMode="External"/><Relationship Id="rId5" Type="http://schemas.openxmlformats.org/officeDocument/2006/relationships/hyperlink" Target="https://doi.org/10.3390/s20247106" TargetMode="External"/><Relationship Id="rId4" Type="http://schemas.openxmlformats.org/officeDocument/2006/relationships/hyperlink" Target="https://doi.org/10.1016/j.compag.2020.105777"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i.org/10.25165/ijabe.v13n3.4741" TargetMode="External"/><Relationship Id="rId2" Type="http://schemas.openxmlformats.org/officeDocument/2006/relationships/hyperlink" Target="https://doi.org/10.1016/j.compag.2018.01.009" TargetMode="External"/><Relationship Id="rId1" Type="http://schemas.openxmlformats.org/officeDocument/2006/relationships/slideLayout" Target="../slideLayouts/slideLayout2.xml"/><Relationship Id="rId6" Type="http://schemas.openxmlformats.org/officeDocument/2006/relationships/hyperlink" Target="https://doi.org/10.1007/s42835-021-00775-2" TargetMode="External"/><Relationship Id="rId5" Type="http://schemas.openxmlformats.org/officeDocument/2006/relationships/hyperlink" Target="https://doi.org/10.3389/fpls.2018.01012" TargetMode="External"/><Relationship Id="rId4" Type="http://schemas.openxmlformats.org/officeDocument/2006/relationships/hyperlink" Target="https://doi.org/10.1007/s42161-021-00536-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1109/CVPR.2016.90" TargetMode="External"/><Relationship Id="rId2" Type="http://schemas.openxmlformats.org/officeDocument/2006/relationships/hyperlink" Target="https://doi.org/10.1007/s11390-019-1921-5" TargetMode="External"/><Relationship Id="rId1" Type="http://schemas.openxmlformats.org/officeDocument/2006/relationships/slideLayout" Target="../slideLayouts/slideLayout2.xml"/><Relationship Id="rId6" Type="http://schemas.openxmlformats.org/officeDocument/2006/relationships/hyperlink" Target="https://doi.org/10.25165/ijabe.v13n4.4785" TargetMode="External"/><Relationship Id="rId5" Type="http://schemas.openxmlformats.org/officeDocument/2006/relationships/hyperlink" Target="https://doi.org/10.1109/CVPR.2017.243" TargetMode="External"/><Relationship Id="rId4" Type="http://schemas.openxmlformats.org/officeDocument/2006/relationships/hyperlink" Target="https://doi.org/10.1007/s41348-019-00223-w"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944" y="139088"/>
            <a:ext cx="11658600" cy="63865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ctrTitle"/>
          </p:nvPr>
        </p:nvSpPr>
        <p:spPr>
          <a:xfrm>
            <a:off x="1142749" y="2640168"/>
            <a:ext cx="10258567" cy="1168899"/>
          </a:xfrm>
        </p:spPr>
        <p:txBody>
          <a:bodyPr>
            <a:normAutofit/>
          </a:bodyPr>
          <a:lstStyle/>
          <a:p>
            <a:pPr>
              <a:lnSpc>
                <a:spcPct val="150000"/>
              </a:lnSpc>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Mango Leaves Disease Detection with remedy Suggestion</a:t>
            </a:r>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31687" y="334044"/>
            <a:ext cx="10515600" cy="984247"/>
          </a:xfrm>
        </p:spPr>
        <p:txBody>
          <a:bodyPr/>
          <a:lstStyle/>
          <a:p>
            <a:pPr algn="ctr"/>
            <a:r>
              <a:rPr lang="en-US" b="1" dirty="0" smtClean="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900752" y="1632127"/>
            <a:ext cx="10346535" cy="4659491"/>
            <a:chOff x="900752" y="1632127"/>
            <a:chExt cx="10346535" cy="4659491"/>
          </a:xfrm>
        </p:grpSpPr>
        <p:sp>
          <p:nvSpPr>
            <p:cNvPr id="63" name="TextBox 4"/>
            <p:cNvSpPr txBox="1"/>
            <p:nvPr/>
          </p:nvSpPr>
          <p:spPr>
            <a:xfrm>
              <a:off x="1595496" y="2678855"/>
              <a:ext cx="1733322" cy="619058"/>
            </a:xfrm>
            <a:prstGeom prst="rect">
              <a:avLst/>
            </a:prstGeom>
            <a:noFill/>
          </p:spPr>
          <p:txBody>
            <a:bodyPr wrap="square" rtlCol="0">
              <a:noAutofit/>
            </a:bodyPr>
            <a:lstStyle/>
            <a:p>
              <a:pPr algn="ctr">
                <a:spcAft>
                  <a:spcPts val="0"/>
                </a:spcAft>
                <a:defRPr/>
              </a:pPr>
              <a:r>
                <a:rPr lang="en-IN" sz="1400" b="1" dirty="0" smtClean="0">
                  <a:latin typeface="Times New Roman" panose="02020603050405020304" pitchFamily="18" charset="0"/>
                  <a:ea typeface="Times New Roman" panose="02020603050405020304" pitchFamily="18" charset="0"/>
                  <a:cs typeface="Times New Roman" panose="02020603050405020304" pitchFamily="18" charset="0"/>
                </a:rPr>
                <a:t>Mango Leaf Disease Dataset</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964965" y="1632127"/>
              <a:ext cx="1126475" cy="1172274"/>
            </a:xfrm>
            <a:prstGeom prst="rect">
              <a:avLst/>
            </a:prstGeom>
          </p:spPr>
        </p:pic>
        <p:sp>
          <p:nvSpPr>
            <p:cNvPr id="28" name="TextBox 4"/>
            <p:cNvSpPr txBox="1"/>
            <p:nvPr/>
          </p:nvSpPr>
          <p:spPr>
            <a:xfrm>
              <a:off x="4464577" y="2748656"/>
              <a:ext cx="2367144" cy="786603"/>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Preprocessing</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(Image Resize and Gray scale Conversions )</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Straight Arrow Connector 6"/>
            <p:cNvCxnSpPr>
              <a:endCxn id="3" idx="1"/>
            </p:cNvCxnSpPr>
            <p:nvPr/>
          </p:nvCxnSpPr>
          <p:spPr>
            <a:xfrm>
              <a:off x="3322749" y="2218264"/>
              <a:ext cx="1642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stretch>
              <a:fillRect/>
            </a:stretch>
          </p:blipFill>
          <p:spPr>
            <a:xfrm>
              <a:off x="7644442" y="1632127"/>
              <a:ext cx="1711604" cy="1152575"/>
            </a:xfrm>
            <a:prstGeom prst="rect">
              <a:avLst/>
            </a:prstGeom>
          </p:spPr>
        </p:pic>
        <p:sp>
          <p:nvSpPr>
            <p:cNvPr id="31" name="TextBox 4"/>
            <p:cNvSpPr txBox="1"/>
            <p:nvPr/>
          </p:nvSpPr>
          <p:spPr>
            <a:xfrm>
              <a:off x="7754301" y="2804401"/>
              <a:ext cx="1880095" cy="4759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Image Slicing</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(Test and Train image)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Arrow Connector 9"/>
            <p:cNvCxnSpPr>
              <a:stCxn id="3" idx="3"/>
            </p:cNvCxnSpPr>
            <p:nvPr/>
          </p:nvCxnSpPr>
          <p:spPr>
            <a:xfrm flipV="1">
              <a:off x="6091440" y="2218264"/>
              <a:ext cx="16523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917633" y="3990908"/>
              <a:ext cx="1698125" cy="1226983"/>
            </a:xfrm>
            <a:prstGeom prst="rect">
              <a:avLst/>
            </a:prstGeom>
          </p:spPr>
        </p:pic>
        <p:cxnSp>
          <p:nvCxnSpPr>
            <p:cNvPr id="13" name="Elbow Connector 12"/>
            <p:cNvCxnSpPr>
              <a:stCxn id="8" idx="3"/>
              <a:endCxn id="2" idx="0"/>
            </p:cNvCxnSpPr>
            <p:nvPr/>
          </p:nvCxnSpPr>
          <p:spPr>
            <a:xfrm>
              <a:off x="9356046" y="2208415"/>
              <a:ext cx="1084796" cy="416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4"/>
            <p:cNvSpPr txBox="1"/>
            <p:nvPr/>
          </p:nvSpPr>
          <p:spPr>
            <a:xfrm>
              <a:off x="6831721" y="5233119"/>
              <a:ext cx="1972641" cy="8885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Classification</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(VGG-19  &amp;  </a:t>
              </a:r>
              <a:r>
                <a:rPr lang="en-US" sz="1400" dirty="0" err="1" smtClean="0">
                  <a:latin typeface="Times New Roman" panose="02020603050405020304" pitchFamily="18" charset="0"/>
                  <a:ea typeface="Times New Roman" panose="02020603050405020304" pitchFamily="18" charset="0"/>
                  <a:cs typeface="Times New Roman" panose="02020603050405020304" pitchFamily="18" charset="0"/>
                </a:rPr>
                <a:t>MobileNet</a:t>
              </a: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 v2)</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5"/>
            <a:stretch>
              <a:fillRect/>
            </a:stretch>
          </p:blipFill>
          <p:spPr>
            <a:xfrm>
              <a:off x="3844434" y="4006371"/>
              <a:ext cx="1683768" cy="1174293"/>
            </a:xfrm>
            <a:prstGeom prst="rect">
              <a:avLst/>
            </a:prstGeom>
          </p:spPr>
        </p:pic>
        <p:sp>
          <p:nvSpPr>
            <p:cNvPr id="39" name="TextBox 4"/>
            <p:cNvSpPr txBox="1"/>
            <p:nvPr/>
          </p:nvSpPr>
          <p:spPr>
            <a:xfrm>
              <a:off x="3794880" y="5354354"/>
              <a:ext cx="1733322" cy="937264"/>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Performance Metrics</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(Accuracy and Error Rate)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5465352" y="4725464"/>
              <a:ext cx="1366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6"/>
            <a:stretch>
              <a:fillRect/>
            </a:stretch>
          </p:blipFill>
          <p:spPr>
            <a:xfrm>
              <a:off x="900752" y="4037361"/>
              <a:ext cx="2253725" cy="1521846"/>
            </a:xfrm>
            <a:prstGeom prst="rect">
              <a:avLst/>
            </a:prstGeom>
          </p:spPr>
        </p:pic>
        <p:cxnSp>
          <p:nvCxnSpPr>
            <p:cNvPr id="20" name="Elbow Connector 19"/>
            <p:cNvCxnSpPr>
              <a:stCxn id="14" idx="1"/>
              <a:endCxn id="18" idx="3"/>
            </p:cNvCxnSpPr>
            <p:nvPr/>
          </p:nvCxnSpPr>
          <p:spPr>
            <a:xfrm rot="10800000" flipV="1">
              <a:off x="3154477" y="4593518"/>
              <a:ext cx="689957" cy="204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4"/>
            <p:cNvSpPr txBox="1"/>
            <p:nvPr/>
          </p:nvSpPr>
          <p:spPr>
            <a:xfrm>
              <a:off x="1065805" y="5530566"/>
              <a:ext cx="1733322" cy="662241"/>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Prediction</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(Type of disease)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7"/>
            <a:stretch>
              <a:fillRect/>
            </a:stretch>
          </p:blipFill>
          <p:spPr>
            <a:xfrm>
              <a:off x="9854531" y="2625092"/>
              <a:ext cx="1172620" cy="1190717"/>
            </a:xfrm>
            <a:prstGeom prst="rect">
              <a:avLst/>
            </a:prstGeom>
          </p:spPr>
        </p:pic>
        <p:sp>
          <p:nvSpPr>
            <p:cNvPr id="29" name="TextBox 4"/>
            <p:cNvSpPr txBox="1"/>
            <p:nvPr/>
          </p:nvSpPr>
          <p:spPr>
            <a:xfrm>
              <a:off x="9513965" y="3711273"/>
              <a:ext cx="1733322" cy="699951"/>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(Mean, Median and Variance, GLCM)</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Elbow Connector 5"/>
            <p:cNvCxnSpPr>
              <a:stCxn id="29" idx="2"/>
              <a:endCxn id="11" idx="3"/>
            </p:cNvCxnSpPr>
            <p:nvPr/>
          </p:nvCxnSpPr>
          <p:spPr>
            <a:xfrm rot="5400000">
              <a:off x="9401605" y="3625377"/>
              <a:ext cx="193176" cy="1764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8"/>
            <a:stretch>
              <a:fillRect/>
            </a:stretch>
          </p:blipFill>
          <p:spPr>
            <a:xfrm>
              <a:off x="1571570" y="1659341"/>
              <a:ext cx="1781175" cy="962025"/>
            </a:xfrm>
            <a:prstGeom prst="rect">
              <a:avLst/>
            </a:prstGeom>
          </p:spPr>
        </p:pic>
      </p:grpSp>
    </p:spTree>
    <p:extLst>
      <p:ext uri="{BB962C8B-B14F-4D97-AF65-F5344CB8AC3E}">
        <p14:creationId xmlns:p14="http://schemas.microsoft.com/office/powerpoint/2010/main" val="182031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522574" y="720474"/>
            <a:ext cx="2833352" cy="963115"/>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4829578" y="266275"/>
            <a:ext cx="4314420" cy="6130322"/>
            <a:chOff x="3721995" y="244720"/>
            <a:chExt cx="4314420" cy="6130322"/>
          </a:xfrm>
        </p:grpSpPr>
        <p:sp>
          <p:nvSpPr>
            <p:cNvPr id="43" name="Oval 42"/>
            <p:cNvSpPr/>
            <p:nvPr/>
          </p:nvSpPr>
          <p:spPr>
            <a:xfrm>
              <a:off x="3726193" y="244720"/>
              <a:ext cx="2707920" cy="5707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Start Project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3836399" y="1090018"/>
              <a:ext cx="2487507" cy="343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Preliminary Process</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5" name="Straight Arrow Connector 44"/>
            <p:cNvCxnSpPr>
              <a:stCxn id="43" idx="4"/>
              <a:endCxn id="44" idx="0"/>
            </p:cNvCxnSpPr>
            <p:nvPr/>
          </p:nvCxnSpPr>
          <p:spPr>
            <a:xfrm>
              <a:off x="5080153" y="815449"/>
              <a:ext cx="0" cy="274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836399" y="1662034"/>
              <a:ext cx="2487507" cy="343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Data Slicing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7" name="Parallelogram 46"/>
            <p:cNvSpPr/>
            <p:nvPr/>
          </p:nvSpPr>
          <p:spPr>
            <a:xfrm>
              <a:off x="3836396" y="2817516"/>
              <a:ext cx="2487507" cy="363232"/>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Model Generation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8" name="Diamond 47"/>
            <p:cNvSpPr/>
            <p:nvPr/>
          </p:nvSpPr>
          <p:spPr>
            <a:xfrm>
              <a:off x="3781290" y="3395250"/>
              <a:ext cx="2597714" cy="790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Prediction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a:stCxn id="47" idx="4"/>
              <a:endCxn id="48" idx="0"/>
            </p:cNvCxnSpPr>
            <p:nvPr/>
          </p:nvCxnSpPr>
          <p:spPr>
            <a:xfrm flipH="1">
              <a:off x="5080149" y="3180748"/>
              <a:ext cx="1" cy="214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836396" y="2205453"/>
              <a:ext cx="2487507" cy="343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Feature Extraction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stCxn id="44" idx="2"/>
              <a:endCxn id="46" idx="0"/>
            </p:cNvCxnSpPr>
            <p:nvPr/>
          </p:nvCxnSpPr>
          <p:spPr>
            <a:xfrm>
              <a:off x="5080153" y="1433230"/>
              <a:ext cx="0" cy="228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2"/>
              <a:endCxn id="50" idx="0"/>
            </p:cNvCxnSpPr>
            <p:nvPr/>
          </p:nvCxnSpPr>
          <p:spPr>
            <a:xfrm flipH="1">
              <a:off x="5080149" y="2005246"/>
              <a:ext cx="4" cy="20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2"/>
              <a:endCxn id="47" idx="0"/>
            </p:cNvCxnSpPr>
            <p:nvPr/>
          </p:nvCxnSpPr>
          <p:spPr>
            <a:xfrm>
              <a:off x="5080149" y="2548665"/>
              <a:ext cx="0" cy="268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850441" y="3310025"/>
              <a:ext cx="1185974" cy="9795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Type Of Disease</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48" idx="3"/>
              <a:endCxn id="54" idx="2"/>
            </p:cNvCxnSpPr>
            <p:nvPr/>
          </p:nvCxnSpPr>
          <p:spPr>
            <a:xfrm>
              <a:off x="6379004" y="3790662"/>
              <a:ext cx="471437" cy="9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474130" y="4505224"/>
              <a:ext cx="1203650" cy="10548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Healthy</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7" name="Straight Arrow Connector 56"/>
            <p:cNvCxnSpPr>
              <a:stCxn id="48" idx="2"/>
              <a:endCxn id="56" idx="0"/>
            </p:cNvCxnSpPr>
            <p:nvPr/>
          </p:nvCxnSpPr>
          <p:spPr>
            <a:xfrm flipH="1">
              <a:off x="5075955" y="4186074"/>
              <a:ext cx="4192" cy="31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323902" y="3492039"/>
              <a:ext cx="526541" cy="307777"/>
            </a:xfrm>
            <a:prstGeom prst="rect">
              <a:avLst/>
            </a:prstGeom>
            <a:noFill/>
          </p:spPr>
          <p:txBody>
            <a:bodyPr wrap="square" rtlCol="0">
              <a:spAutoFit/>
            </a:bodyPr>
            <a:lstStyle/>
            <a:p>
              <a:pPr algn="ctr"/>
              <a:r>
                <a:rPr lang="en-IN" sz="1400" dirty="0" smtClean="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5080147" y="4286425"/>
              <a:ext cx="526541" cy="307777"/>
            </a:xfrm>
            <a:prstGeom prst="rect">
              <a:avLst/>
            </a:prstGeom>
            <a:noFill/>
          </p:spPr>
          <p:txBody>
            <a:bodyPr wrap="square" rtlCol="0">
              <a:spAutoFit/>
            </a:bodyPr>
            <a:lstStyle/>
            <a:p>
              <a:pPr algn="ctr"/>
              <a:r>
                <a:rPr lang="en-IN" sz="1400" dirty="0" smtClean="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p:txBody>
        </p:sp>
        <p:sp>
          <p:nvSpPr>
            <p:cNvPr id="60" name="Oval 59"/>
            <p:cNvSpPr/>
            <p:nvPr/>
          </p:nvSpPr>
          <p:spPr>
            <a:xfrm>
              <a:off x="3721995" y="5760549"/>
              <a:ext cx="2707920" cy="6144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End Project</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56" idx="4"/>
              <a:endCxn id="60" idx="0"/>
            </p:cNvCxnSpPr>
            <p:nvPr/>
          </p:nvCxnSpPr>
          <p:spPr>
            <a:xfrm>
              <a:off x="5075955" y="5560093"/>
              <a:ext cx="0" cy="20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1053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630" y="316471"/>
            <a:ext cx="10751881"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5" name="Group 34"/>
          <p:cNvGrpSpPr/>
          <p:nvPr/>
        </p:nvGrpSpPr>
        <p:grpSpPr>
          <a:xfrm>
            <a:off x="1815920" y="1426532"/>
            <a:ext cx="7984902" cy="4665174"/>
            <a:chOff x="0" y="0"/>
            <a:chExt cx="6442252" cy="6066076"/>
          </a:xfrm>
        </p:grpSpPr>
        <p:sp>
          <p:nvSpPr>
            <p:cNvPr id="62" name="Rectangle 61"/>
            <p:cNvSpPr>
              <a:spLocks/>
            </p:cNvSpPr>
            <p:nvPr/>
          </p:nvSpPr>
          <p:spPr bwMode="auto">
            <a:xfrm>
              <a:off x="2127714" y="0"/>
              <a:ext cx="2648984" cy="60660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63" name="Group 62"/>
            <p:cNvGrpSpPr/>
            <p:nvPr/>
          </p:nvGrpSpPr>
          <p:grpSpPr>
            <a:xfrm>
              <a:off x="5653214" y="1602381"/>
              <a:ext cx="382910" cy="1502787"/>
              <a:chOff x="5653214" y="1602382"/>
              <a:chExt cx="464766" cy="1441770"/>
            </a:xfrm>
          </p:grpSpPr>
          <p:sp>
            <p:nvSpPr>
              <p:cNvPr id="86" name="Freeform 85"/>
              <p:cNvSpPr>
                <a:spLocks/>
              </p:cNvSpPr>
              <p:nvPr/>
            </p:nvSpPr>
            <p:spPr bwMode="auto">
              <a:xfrm>
                <a:off x="5653214" y="1602382"/>
                <a:ext cx="464766" cy="473075"/>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7" name="Freeform 86"/>
              <p:cNvSpPr>
                <a:spLocks/>
              </p:cNvSpPr>
              <p:nvPr/>
            </p:nvSpPr>
            <p:spPr bwMode="auto">
              <a:xfrm>
                <a:off x="5885597" y="2112605"/>
                <a:ext cx="0" cy="719455"/>
              </a:xfrm>
              <a:custGeom>
                <a:avLst/>
                <a:gdLst>
                  <a:gd name="T0" fmla="*/ 0 h 1133"/>
                  <a:gd name="T1" fmla="*/ 1133 h 1133"/>
                </a:gdLst>
                <a:ahLst/>
                <a:cxnLst>
                  <a:cxn ang="0">
                    <a:pos x="0" y="T0"/>
                  </a:cxn>
                  <a:cxn ang="0">
                    <a:pos x="0" y="T1"/>
                  </a:cxn>
                </a:cxnLst>
                <a:rect l="0" t="0" r="r" b="b"/>
                <a:pathLst>
                  <a:path h="1133">
                    <a:moveTo>
                      <a:pt x="0" y="0"/>
                    </a:moveTo>
                    <a:lnTo>
                      <a:pt x="0" y="113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8" name="Freeform 87"/>
              <p:cNvSpPr>
                <a:spLocks/>
              </p:cNvSpPr>
              <p:nvPr/>
            </p:nvSpPr>
            <p:spPr bwMode="auto">
              <a:xfrm>
                <a:off x="5895439" y="2310090"/>
                <a:ext cx="216510" cy="1187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9" name="Freeform 88"/>
              <p:cNvSpPr>
                <a:spLocks/>
              </p:cNvSpPr>
              <p:nvPr/>
            </p:nvSpPr>
            <p:spPr bwMode="auto">
              <a:xfrm>
                <a:off x="5895439" y="2856507"/>
                <a:ext cx="124763" cy="1876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0" name="Freeform 89"/>
              <p:cNvSpPr>
                <a:spLocks/>
              </p:cNvSpPr>
              <p:nvPr/>
            </p:nvSpPr>
            <p:spPr bwMode="auto">
              <a:xfrm>
                <a:off x="5664802" y="2843808"/>
                <a:ext cx="215874" cy="200344"/>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1" name="Freeform 90"/>
              <p:cNvSpPr>
                <a:spLocks/>
              </p:cNvSpPr>
              <p:nvPr/>
            </p:nvSpPr>
            <p:spPr bwMode="auto">
              <a:xfrm>
                <a:off x="5658297" y="2326875"/>
                <a:ext cx="222379" cy="165425"/>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4" name="Rectangle 63"/>
            <p:cNvSpPr/>
            <p:nvPr/>
          </p:nvSpPr>
          <p:spPr>
            <a:xfrm>
              <a:off x="0" y="3284587"/>
              <a:ext cx="782955" cy="306070"/>
            </a:xfrm>
            <a:prstGeom prst="rect">
              <a:avLst/>
            </a:prstGeom>
          </p:spPr>
          <p:txBody>
            <a:bodyPr wrap="none">
              <a:spAutoFit/>
            </a:bodyPr>
            <a:lstStyle/>
            <a:p>
              <a:pPr marL="73025">
                <a:lnSpc>
                  <a:spcPts val="1580"/>
                </a:lnSpc>
                <a:spcBef>
                  <a:spcPts val="110"/>
                </a:spcBef>
                <a:spcAft>
                  <a:spcPts val="0"/>
                </a:spcAft>
              </a:pPr>
              <a:r>
                <a:rPr lang="en-IN" sz="1400" kern="1200" spc="15" dirty="0">
                  <a:solidFill>
                    <a:srgbClr val="000000"/>
                  </a:solidFill>
                  <a:effectLst/>
                  <a:latin typeface="Times New Roman" panose="02020603050405020304" pitchFamily="18" charset="0"/>
                  <a:ea typeface="Times New Roman" panose="02020603050405020304" pitchFamily="18" charset="0"/>
                </a:rPr>
                <a:t>S</a:t>
              </a:r>
              <a:r>
                <a:rPr lang="en-IN" sz="1400" kern="1200" spc="-25" dirty="0">
                  <a:solidFill>
                    <a:srgbClr val="000000"/>
                  </a:solidFill>
                  <a:effectLst/>
                  <a:latin typeface="Times New Roman" panose="02020603050405020304" pitchFamily="18" charset="0"/>
                  <a:ea typeface="Times New Roman" panose="02020603050405020304" pitchFamily="18" charset="0"/>
                </a:rPr>
                <a:t>y</a:t>
              </a:r>
              <a:r>
                <a:rPr lang="en-IN" sz="1400" kern="1200" spc="10" dirty="0">
                  <a:solidFill>
                    <a:srgbClr val="000000"/>
                  </a:solidFill>
                  <a:effectLst/>
                  <a:latin typeface="Times New Roman" panose="02020603050405020304" pitchFamily="18" charset="0"/>
                  <a:ea typeface="Times New Roman" panose="02020603050405020304" pitchFamily="18" charset="0"/>
                </a:rPr>
                <a:t>s</a:t>
              </a:r>
              <a:r>
                <a:rPr lang="en-IN" sz="1400" kern="1200" dirty="0">
                  <a:solidFill>
                    <a:srgbClr val="000000"/>
                  </a:solidFill>
                  <a:effectLst/>
                  <a:latin typeface="Times New Roman" panose="02020603050405020304" pitchFamily="18" charset="0"/>
                  <a:ea typeface="Times New Roman" panose="02020603050405020304" pitchFamily="18" charset="0"/>
                </a:rPr>
                <a:t>t</a:t>
              </a:r>
              <a:r>
                <a:rPr lang="en-IN" sz="1400" kern="1200" spc="25" dirty="0">
                  <a:solidFill>
                    <a:srgbClr val="000000"/>
                  </a:solidFill>
                  <a:effectLst/>
                  <a:latin typeface="Times New Roman" panose="02020603050405020304" pitchFamily="18" charset="0"/>
                  <a:ea typeface="Times New Roman" panose="02020603050405020304" pitchFamily="18" charset="0"/>
                </a:rPr>
                <a:t>e</a:t>
              </a:r>
              <a:r>
                <a:rPr lang="en-IN" sz="1400" kern="1200" dirty="0">
                  <a:solidFill>
                    <a:srgbClr val="000000"/>
                  </a:solidFill>
                  <a:effectLst/>
                  <a:latin typeface="Times New Roman" panose="02020603050405020304" pitchFamily="18" charset="0"/>
                  <a:ea typeface="Times New Roman" panose="02020603050405020304" pitchFamily="18" charset="0"/>
                </a:rPr>
                <a:t>m</a:t>
              </a:r>
              <a:endParaRPr lang="en-IN" sz="1200" dirty="0">
                <a:effectLst/>
                <a:latin typeface="Times New Roman" panose="02020603050405020304" pitchFamily="18" charset="0"/>
                <a:ea typeface="Times New Roman" panose="02020603050405020304" pitchFamily="18" charset="0"/>
              </a:endParaRPr>
            </a:p>
          </p:txBody>
        </p:sp>
        <p:grpSp>
          <p:nvGrpSpPr>
            <p:cNvPr id="65" name="Group 64"/>
            <p:cNvGrpSpPr/>
            <p:nvPr/>
          </p:nvGrpSpPr>
          <p:grpSpPr>
            <a:xfrm>
              <a:off x="201143" y="1512407"/>
              <a:ext cx="382910" cy="1502787"/>
              <a:chOff x="201143" y="1512408"/>
              <a:chExt cx="464766" cy="1441770"/>
            </a:xfrm>
          </p:grpSpPr>
          <p:sp>
            <p:nvSpPr>
              <p:cNvPr id="80" name="Freeform 79"/>
              <p:cNvSpPr>
                <a:spLocks/>
              </p:cNvSpPr>
              <p:nvPr/>
            </p:nvSpPr>
            <p:spPr bwMode="auto">
              <a:xfrm>
                <a:off x="201143" y="1512408"/>
                <a:ext cx="464766" cy="473075"/>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1" name="Freeform 80"/>
              <p:cNvSpPr>
                <a:spLocks/>
              </p:cNvSpPr>
              <p:nvPr/>
            </p:nvSpPr>
            <p:spPr bwMode="auto">
              <a:xfrm>
                <a:off x="433526" y="2022631"/>
                <a:ext cx="0" cy="719455"/>
              </a:xfrm>
              <a:custGeom>
                <a:avLst/>
                <a:gdLst>
                  <a:gd name="T0" fmla="*/ 0 h 1133"/>
                  <a:gd name="T1" fmla="*/ 1133 h 1133"/>
                </a:gdLst>
                <a:ahLst/>
                <a:cxnLst>
                  <a:cxn ang="0">
                    <a:pos x="0" y="T0"/>
                  </a:cxn>
                  <a:cxn ang="0">
                    <a:pos x="0" y="T1"/>
                  </a:cxn>
                </a:cxnLst>
                <a:rect l="0" t="0" r="r" b="b"/>
                <a:pathLst>
                  <a:path h="1133">
                    <a:moveTo>
                      <a:pt x="0" y="0"/>
                    </a:moveTo>
                    <a:lnTo>
                      <a:pt x="0" y="113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Freeform 81"/>
              <p:cNvSpPr>
                <a:spLocks/>
              </p:cNvSpPr>
              <p:nvPr/>
            </p:nvSpPr>
            <p:spPr bwMode="auto">
              <a:xfrm>
                <a:off x="443368" y="2220116"/>
                <a:ext cx="216510" cy="1187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 name="Freeform 82"/>
              <p:cNvSpPr>
                <a:spLocks/>
              </p:cNvSpPr>
              <p:nvPr/>
            </p:nvSpPr>
            <p:spPr bwMode="auto">
              <a:xfrm>
                <a:off x="443368" y="2766533"/>
                <a:ext cx="124763" cy="1876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4" name="Freeform 83"/>
              <p:cNvSpPr>
                <a:spLocks/>
              </p:cNvSpPr>
              <p:nvPr/>
            </p:nvSpPr>
            <p:spPr bwMode="auto">
              <a:xfrm>
                <a:off x="212731" y="2753834"/>
                <a:ext cx="215874" cy="200344"/>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5" name="Freeform 84"/>
              <p:cNvSpPr>
                <a:spLocks/>
              </p:cNvSpPr>
              <p:nvPr/>
            </p:nvSpPr>
            <p:spPr bwMode="auto">
              <a:xfrm>
                <a:off x="206226" y="2236901"/>
                <a:ext cx="222379" cy="165425"/>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6" name="Rectangle 65"/>
            <p:cNvSpPr/>
            <p:nvPr/>
          </p:nvSpPr>
          <p:spPr>
            <a:xfrm>
              <a:off x="5609767" y="3222298"/>
              <a:ext cx="832485" cy="306070"/>
            </a:xfrm>
            <a:prstGeom prst="rect">
              <a:avLst/>
            </a:prstGeom>
          </p:spPr>
          <p:txBody>
            <a:bodyPr wrap="none">
              <a:spAutoFit/>
            </a:bodyPr>
            <a:lstStyle/>
            <a:p>
              <a:pPr marR="311150" algn="r">
                <a:lnSpc>
                  <a:spcPts val="1580"/>
                </a:lnSpc>
                <a:spcBef>
                  <a:spcPts val="110"/>
                </a:spcBef>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U</a:t>
              </a:r>
              <a:r>
                <a:rPr lang="en-IN" sz="1400" kern="1200" spc="15">
                  <a:solidFill>
                    <a:srgbClr val="000000"/>
                  </a:solidFill>
                  <a:effectLst/>
                  <a:latin typeface="Times New Roman" panose="02020603050405020304" pitchFamily="18" charset="0"/>
                  <a:ea typeface="Times New Roman" panose="02020603050405020304" pitchFamily="18" charset="0"/>
                </a:rPr>
                <a:t>s</a:t>
              </a:r>
              <a:r>
                <a:rPr lang="en-IN" sz="1400" kern="1200" spc="5">
                  <a:solidFill>
                    <a:srgbClr val="000000"/>
                  </a:solidFill>
                  <a:effectLst/>
                  <a:latin typeface="Times New Roman" panose="02020603050405020304" pitchFamily="18" charset="0"/>
                  <a:ea typeface="Times New Roman" panose="02020603050405020304" pitchFamily="18" charset="0"/>
                </a:rPr>
                <a:t>e</a:t>
              </a:r>
              <a:r>
                <a:rPr lang="en-IN" sz="1400" kern="1200">
                  <a:solidFill>
                    <a:srgbClr val="000000"/>
                  </a:solidFill>
                  <a:effectLst/>
                  <a:latin typeface="Times New Roman" panose="02020603050405020304" pitchFamily="18" charset="0"/>
                  <a:ea typeface="Times New Roman" panose="02020603050405020304" pitchFamily="18" charset="0"/>
                </a:rPr>
                <a:t>r</a:t>
              </a:r>
              <a:endParaRPr lang="en-IN" sz="1200">
                <a:effectLst/>
                <a:latin typeface="Times New Roman" panose="02020603050405020304" pitchFamily="18" charset="0"/>
                <a:ea typeface="Times New Roman" panose="02020603050405020304" pitchFamily="18" charset="0"/>
              </a:endParaRPr>
            </a:p>
          </p:txBody>
        </p:sp>
        <p:sp>
          <p:nvSpPr>
            <p:cNvPr id="67" name="Oval 66"/>
            <p:cNvSpPr/>
            <p:nvPr/>
          </p:nvSpPr>
          <p:spPr>
            <a:xfrm>
              <a:off x="2647869" y="334414"/>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Input</a:t>
              </a:r>
              <a:endParaRPr lang="en-IN" sz="1200" dirty="0">
                <a:effectLst/>
                <a:latin typeface="Times New Roman" panose="02020603050405020304" pitchFamily="18" charset="0"/>
                <a:ea typeface="Times New Roman" panose="02020603050405020304" pitchFamily="18" charset="0"/>
              </a:endParaRPr>
            </a:p>
          </p:txBody>
        </p:sp>
        <p:sp>
          <p:nvSpPr>
            <p:cNvPr id="68" name="Oval 67"/>
            <p:cNvSpPr/>
            <p:nvPr/>
          </p:nvSpPr>
          <p:spPr>
            <a:xfrm>
              <a:off x="2750452" y="5073470"/>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smtClean="0">
                  <a:solidFill>
                    <a:srgbClr val="000000"/>
                  </a:solidFill>
                  <a:effectLst/>
                  <a:latin typeface="Times New Roman" panose="02020603050405020304" pitchFamily="18" charset="0"/>
                  <a:ea typeface="Times New Roman" panose="02020603050405020304" pitchFamily="18" charset="0"/>
                </a:rPr>
                <a:t>Performance analysis</a:t>
              </a:r>
              <a:endParaRPr lang="en-IN" sz="1200" dirty="0">
                <a:effectLst/>
                <a:latin typeface="Times New Roman" panose="02020603050405020304" pitchFamily="18" charset="0"/>
                <a:ea typeface="Times New Roman" panose="02020603050405020304" pitchFamily="18" charset="0"/>
              </a:endParaRPr>
            </a:p>
          </p:txBody>
        </p:sp>
        <p:sp>
          <p:nvSpPr>
            <p:cNvPr id="69" name="Oval 68"/>
            <p:cNvSpPr/>
            <p:nvPr/>
          </p:nvSpPr>
          <p:spPr>
            <a:xfrm>
              <a:off x="2618499" y="1373886"/>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IN" sz="1200" dirty="0" smtClean="0">
                  <a:solidFill>
                    <a:schemeClr val="tx1"/>
                  </a:solidFill>
                  <a:latin typeface="Times New Roman" panose="02020603050405020304" pitchFamily="18" charset="0"/>
                  <a:cs typeface="Times New Roman" panose="02020603050405020304" pitchFamily="18" charset="0"/>
                </a:rPr>
                <a:t>Preliminary Process</a:t>
              </a:r>
              <a:endParaRPr lang="en-IN" sz="1200" dirty="0">
                <a:effectLst/>
                <a:latin typeface="Times New Roman" panose="02020603050405020304" pitchFamily="18" charset="0"/>
                <a:ea typeface="Times New Roman" panose="02020603050405020304" pitchFamily="18" charset="0"/>
              </a:endParaRPr>
            </a:p>
          </p:txBody>
        </p:sp>
        <p:sp>
          <p:nvSpPr>
            <p:cNvPr id="70" name="Oval 69"/>
            <p:cNvSpPr/>
            <p:nvPr/>
          </p:nvSpPr>
          <p:spPr>
            <a:xfrm>
              <a:off x="2733416" y="2394737"/>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rPr>
                <a:t>Feature Extraction</a:t>
              </a:r>
              <a:endParaRPr lang="en-IN" sz="1200" dirty="0">
                <a:effectLst/>
                <a:latin typeface="Times New Roman" panose="02020603050405020304" pitchFamily="18" charset="0"/>
                <a:ea typeface="Times New Roman" panose="02020603050405020304" pitchFamily="18" charset="0"/>
              </a:endParaRPr>
            </a:p>
          </p:txBody>
        </p:sp>
        <p:sp>
          <p:nvSpPr>
            <p:cNvPr id="71" name="Oval 70"/>
            <p:cNvSpPr/>
            <p:nvPr/>
          </p:nvSpPr>
          <p:spPr>
            <a:xfrm>
              <a:off x="2750452" y="3206626"/>
              <a:ext cx="1543149" cy="639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Image Slicing</a:t>
              </a:r>
              <a:endParaRPr lang="en-IN" sz="1200" dirty="0">
                <a:effectLst/>
                <a:latin typeface="Times New Roman" panose="02020603050405020304" pitchFamily="18" charset="0"/>
                <a:ea typeface="Times New Roman" panose="02020603050405020304" pitchFamily="18" charset="0"/>
              </a:endParaRPr>
            </a:p>
          </p:txBody>
        </p:sp>
        <p:cxnSp>
          <p:nvCxnSpPr>
            <p:cNvPr id="72" name="Straight Arrow Connector 71"/>
            <p:cNvCxnSpPr/>
            <p:nvPr/>
          </p:nvCxnSpPr>
          <p:spPr>
            <a:xfrm flipH="1" flipV="1">
              <a:off x="4201287" y="757184"/>
              <a:ext cx="1408700" cy="17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666542" y="713500"/>
              <a:ext cx="1979042" cy="1626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66542" y="1758956"/>
              <a:ext cx="1914701" cy="750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410" y="2584686"/>
              <a:ext cx="2078006" cy="129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46894" y="2605363"/>
              <a:ext cx="2003558" cy="920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95155" y="2742840"/>
              <a:ext cx="2055298" cy="2650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750451" y="4112811"/>
              <a:ext cx="1543149" cy="639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Classification</a:t>
              </a:r>
              <a:endParaRPr lang="en-IN" sz="1200" dirty="0">
                <a:effectLst/>
                <a:latin typeface="Times New Roman" panose="02020603050405020304" pitchFamily="18" charset="0"/>
                <a:ea typeface="Times New Roman" panose="02020603050405020304" pitchFamily="18" charset="0"/>
              </a:endParaRPr>
            </a:p>
          </p:txBody>
        </p:sp>
        <p:cxnSp>
          <p:nvCxnSpPr>
            <p:cNvPr id="79" name="Straight Arrow Connector 78"/>
            <p:cNvCxnSpPr/>
            <p:nvPr/>
          </p:nvCxnSpPr>
          <p:spPr>
            <a:xfrm>
              <a:off x="785345" y="2667582"/>
              <a:ext cx="1965106" cy="1764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9103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6807" y="464939"/>
            <a:ext cx="11152097"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 name="Rectangle 22"/>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128" name="Group 127"/>
          <p:cNvGrpSpPr/>
          <p:nvPr/>
        </p:nvGrpSpPr>
        <p:grpSpPr>
          <a:xfrm>
            <a:off x="1712891" y="1172825"/>
            <a:ext cx="8521916" cy="5294038"/>
            <a:chOff x="2372763" y="292045"/>
            <a:chExt cx="7862043" cy="6174818"/>
          </a:xfrm>
        </p:grpSpPr>
        <p:sp>
          <p:nvSpPr>
            <p:cNvPr id="83" name="Oval 82"/>
            <p:cNvSpPr/>
            <p:nvPr/>
          </p:nvSpPr>
          <p:spPr>
            <a:xfrm>
              <a:off x="6275191" y="6099100"/>
              <a:ext cx="720404" cy="3677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82" name="Oval 81"/>
            <p:cNvSpPr/>
            <p:nvPr/>
          </p:nvSpPr>
          <p:spPr>
            <a:xfrm>
              <a:off x="6163708" y="292045"/>
              <a:ext cx="720404" cy="3677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21" name="Freeform 20"/>
            <p:cNvSpPr>
              <a:spLocks/>
            </p:cNvSpPr>
            <p:nvPr/>
          </p:nvSpPr>
          <p:spPr bwMode="auto">
            <a:xfrm>
              <a:off x="6319188" y="333485"/>
              <a:ext cx="413671" cy="284882"/>
            </a:xfrm>
            <a:custGeom>
              <a:avLst/>
              <a:gdLst>
                <a:gd name="T0" fmla="*/ 195 w 438"/>
                <a:gd name="T1" fmla="*/ 1 h 412"/>
                <a:gd name="T2" fmla="*/ 149 w 438"/>
                <a:gd name="T3" fmla="*/ 10 h 412"/>
                <a:gd name="T4" fmla="*/ 108 w 438"/>
                <a:gd name="T5" fmla="*/ 28 h 412"/>
                <a:gd name="T6" fmla="*/ 72 w 438"/>
                <a:gd name="T7" fmla="*/ 52 h 412"/>
                <a:gd name="T8" fmla="*/ 42 w 438"/>
                <a:gd name="T9" fmla="*/ 83 h 412"/>
                <a:gd name="T10" fmla="*/ 19 w 438"/>
                <a:gd name="T11" fmla="*/ 120 h 412"/>
                <a:gd name="T12" fmla="*/ 5 w 438"/>
                <a:gd name="T13" fmla="*/ 161 h 412"/>
                <a:gd name="T14" fmla="*/ 0 w 438"/>
                <a:gd name="T15" fmla="*/ 205 h 412"/>
                <a:gd name="T16" fmla="*/ 1 w 438"/>
                <a:gd name="T17" fmla="*/ 228 h 412"/>
                <a:gd name="T18" fmla="*/ 11 w 438"/>
                <a:gd name="T19" fmla="*/ 270 h 412"/>
                <a:gd name="T20" fmla="*/ 29 w 438"/>
                <a:gd name="T21" fmla="*/ 309 h 412"/>
                <a:gd name="T22" fmla="*/ 56 w 438"/>
                <a:gd name="T23" fmla="*/ 343 h 412"/>
                <a:gd name="T24" fmla="*/ 89 w 438"/>
                <a:gd name="T25" fmla="*/ 372 h 412"/>
                <a:gd name="T26" fmla="*/ 128 w 438"/>
                <a:gd name="T27" fmla="*/ 393 h 412"/>
                <a:gd name="T28" fmla="*/ 171 w 438"/>
                <a:gd name="T29" fmla="*/ 407 h 412"/>
                <a:gd name="T30" fmla="*/ 218 w 438"/>
                <a:gd name="T31" fmla="*/ 411 h 412"/>
                <a:gd name="T32" fmla="*/ 242 w 438"/>
                <a:gd name="T33" fmla="*/ 410 h 412"/>
                <a:gd name="T34" fmla="*/ 288 w 438"/>
                <a:gd name="T35" fmla="*/ 401 h 412"/>
                <a:gd name="T36" fmla="*/ 329 w 438"/>
                <a:gd name="T37" fmla="*/ 383 h 412"/>
                <a:gd name="T38" fmla="*/ 365 w 438"/>
                <a:gd name="T39" fmla="*/ 359 h 412"/>
                <a:gd name="T40" fmla="*/ 395 w 438"/>
                <a:gd name="T41" fmla="*/ 328 h 412"/>
                <a:gd name="T42" fmla="*/ 418 w 438"/>
                <a:gd name="T43" fmla="*/ 291 h 412"/>
                <a:gd name="T44" fmla="*/ 432 w 438"/>
                <a:gd name="T45" fmla="*/ 250 h 412"/>
                <a:gd name="T46" fmla="*/ 437 w 438"/>
                <a:gd name="T47" fmla="*/ 206 h 412"/>
                <a:gd name="T48" fmla="*/ 436 w 438"/>
                <a:gd name="T49" fmla="*/ 183 h 412"/>
                <a:gd name="T50" fmla="*/ 426 w 438"/>
                <a:gd name="T51" fmla="*/ 141 h 412"/>
                <a:gd name="T52" fmla="*/ 408 w 438"/>
                <a:gd name="T53" fmla="*/ 102 h 412"/>
                <a:gd name="T54" fmla="*/ 381 w 438"/>
                <a:gd name="T55" fmla="*/ 68 h 412"/>
                <a:gd name="T56" fmla="*/ 348 w 438"/>
                <a:gd name="T57" fmla="*/ 39 h 412"/>
                <a:gd name="T58" fmla="*/ 309 w 438"/>
                <a:gd name="T59" fmla="*/ 18 h 412"/>
                <a:gd name="T60" fmla="*/ 266 w 438"/>
                <a:gd name="T61" fmla="*/ 4 h 412"/>
                <a:gd name="T62" fmla="*/ 219 w 438"/>
                <a:gd name="T6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412">
                  <a:moveTo>
                    <a:pt x="218" y="0"/>
                  </a:moveTo>
                  <a:lnTo>
                    <a:pt x="195" y="1"/>
                  </a:lnTo>
                  <a:lnTo>
                    <a:pt x="172" y="4"/>
                  </a:lnTo>
                  <a:lnTo>
                    <a:pt x="149" y="10"/>
                  </a:lnTo>
                  <a:lnTo>
                    <a:pt x="128" y="18"/>
                  </a:lnTo>
                  <a:lnTo>
                    <a:pt x="108" y="28"/>
                  </a:lnTo>
                  <a:lnTo>
                    <a:pt x="89" y="39"/>
                  </a:lnTo>
                  <a:lnTo>
                    <a:pt x="72" y="52"/>
                  </a:lnTo>
                  <a:lnTo>
                    <a:pt x="56" y="67"/>
                  </a:lnTo>
                  <a:lnTo>
                    <a:pt x="42" y="83"/>
                  </a:lnTo>
                  <a:lnTo>
                    <a:pt x="30" y="101"/>
                  </a:lnTo>
                  <a:lnTo>
                    <a:pt x="19" y="120"/>
                  </a:lnTo>
                  <a:lnTo>
                    <a:pt x="11" y="140"/>
                  </a:lnTo>
                  <a:lnTo>
                    <a:pt x="5" y="161"/>
                  </a:lnTo>
                  <a:lnTo>
                    <a:pt x="1" y="182"/>
                  </a:lnTo>
                  <a:lnTo>
                    <a:pt x="0" y="205"/>
                  </a:lnTo>
                  <a:lnTo>
                    <a:pt x="0" y="206"/>
                  </a:lnTo>
                  <a:lnTo>
                    <a:pt x="1" y="228"/>
                  </a:lnTo>
                  <a:lnTo>
                    <a:pt x="5" y="250"/>
                  </a:lnTo>
                  <a:lnTo>
                    <a:pt x="11" y="270"/>
                  </a:lnTo>
                  <a:lnTo>
                    <a:pt x="19" y="290"/>
                  </a:lnTo>
                  <a:lnTo>
                    <a:pt x="29" y="309"/>
                  </a:lnTo>
                  <a:lnTo>
                    <a:pt x="42" y="327"/>
                  </a:lnTo>
                  <a:lnTo>
                    <a:pt x="56" y="343"/>
                  </a:lnTo>
                  <a:lnTo>
                    <a:pt x="71" y="358"/>
                  </a:lnTo>
                  <a:lnTo>
                    <a:pt x="89" y="372"/>
                  </a:lnTo>
                  <a:lnTo>
                    <a:pt x="108" y="383"/>
                  </a:lnTo>
                  <a:lnTo>
                    <a:pt x="128" y="393"/>
                  </a:lnTo>
                  <a:lnTo>
                    <a:pt x="149" y="401"/>
                  </a:lnTo>
                  <a:lnTo>
                    <a:pt x="171" y="407"/>
                  </a:lnTo>
                  <a:lnTo>
                    <a:pt x="194" y="410"/>
                  </a:lnTo>
                  <a:lnTo>
                    <a:pt x="218" y="411"/>
                  </a:lnTo>
                  <a:lnTo>
                    <a:pt x="218" y="412"/>
                  </a:lnTo>
                  <a:lnTo>
                    <a:pt x="242" y="410"/>
                  </a:lnTo>
                  <a:lnTo>
                    <a:pt x="265" y="407"/>
                  </a:lnTo>
                  <a:lnTo>
                    <a:pt x="288" y="401"/>
                  </a:lnTo>
                  <a:lnTo>
                    <a:pt x="309" y="393"/>
                  </a:lnTo>
                  <a:lnTo>
                    <a:pt x="329" y="383"/>
                  </a:lnTo>
                  <a:lnTo>
                    <a:pt x="348" y="372"/>
                  </a:lnTo>
                  <a:lnTo>
                    <a:pt x="365" y="359"/>
                  </a:lnTo>
                  <a:lnTo>
                    <a:pt x="381" y="344"/>
                  </a:lnTo>
                  <a:lnTo>
                    <a:pt x="395" y="328"/>
                  </a:lnTo>
                  <a:lnTo>
                    <a:pt x="407" y="310"/>
                  </a:lnTo>
                  <a:lnTo>
                    <a:pt x="418" y="291"/>
                  </a:lnTo>
                  <a:lnTo>
                    <a:pt x="426" y="271"/>
                  </a:lnTo>
                  <a:lnTo>
                    <a:pt x="432" y="250"/>
                  </a:lnTo>
                  <a:lnTo>
                    <a:pt x="436" y="229"/>
                  </a:lnTo>
                  <a:lnTo>
                    <a:pt x="437" y="206"/>
                  </a:lnTo>
                  <a:lnTo>
                    <a:pt x="437" y="206"/>
                  </a:lnTo>
                  <a:lnTo>
                    <a:pt x="436" y="183"/>
                  </a:lnTo>
                  <a:lnTo>
                    <a:pt x="432" y="161"/>
                  </a:lnTo>
                  <a:lnTo>
                    <a:pt x="426" y="141"/>
                  </a:lnTo>
                  <a:lnTo>
                    <a:pt x="418" y="121"/>
                  </a:lnTo>
                  <a:lnTo>
                    <a:pt x="408" y="102"/>
                  </a:lnTo>
                  <a:lnTo>
                    <a:pt x="395" y="84"/>
                  </a:lnTo>
                  <a:lnTo>
                    <a:pt x="381" y="68"/>
                  </a:lnTo>
                  <a:lnTo>
                    <a:pt x="366" y="53"/>
                  </a:lnTo>
                  <a:lnTo>
                    <a:pt x="348" y="39"/>
                  </a:lnTo>
                  <a:lnTo>
                    <a:pt x="329" y="28"/>
                  </a:lnTo>
                  <a:lnTo>
                    <a:pt x="309" y="18"/>
                  </a:lnTo>
                  <a:lnTo>
                    <a:pt x="288" y="10"/>
                  </a:lnTo>
                  <a:lnTo>
                    <a:pt x="266" y="4"/>
                  </a:lnTo>
                  <a:lnTo>
                    <a:pt x="243" y="1"/>
                  </a:lnTo>
                  <a:lnTo>
                    <a:pt x="219" y="0"/>
                  </a:lnTo>
                  <a:lnTo>
                    <a:pt x="218" y="0"/>
                  </a:lnTo>
                  <a:close/>
                </a:path>
              </a:pathLst>
            </a:custGeom>
            <a:solidFill>
              <a:schemeClr val="tx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6526023" y="618367"/>
              <a:ext cx="0" cy="1657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V="1">
              <a:off x="5644004" y="1596906"/>
              <a:ext cx="1815817" cy="1625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8" name="Flowchart: Terminator 7"/>
            <p:cNvSpPr/>
            <p:nvPr/>
          </p:nvSpPr>
          <p:spPr>
            <a:xfrm>
              <a:off x="5668770" y="760808"/>
              <a:ext cx="1710280" cy="41804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Input Image</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30" name="Straight Arrow Connector 29"/>
            <p:cNvCxnSpPr>
              <a:endCxn id="5" idx="2"/>
            </p:cNvCxnSpPr>
            <p:nvPr/>
          </p:nvCxnSpPr>
          <p:spPr>
            <a:xfrm>
              <a:off x="6551913" y="1178857"/>
              <a:ext cx="0" cy="418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Terminator 24"/>
            <p:cNvSpPr/>
            <p:nvPr/>
          </p:nvSpPr>
          <p:spPr>
            <a:xfrm>
              <a:off x="3747671" y="2234990"/>
              <a:ext cx="1710280" cy="41804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IN" sz="1400" b="1" dirty="0">
                  <a:solidFill>
                    <a:schemeClr val="tx1"/>
                  </a:solidFill>
                  <a:latin typeface="Times New Roman" panose="02020603050405020304" pitchFamily="18" charset="0"/>
                  <a:cs typeface="Times New Roman" panose="02020603050405020304" pitchFamily="18" charset="0"/>
                </a:rPr>
                <a:t>Preliminary Process</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Flowchart: Terminator 25"/>
            <p:cNvSpPr/>
            <p:nvPr/>
          </p:nvSpPr>
          <p:spPr>
            <a:xfrm>
              <a:off x="7473147" y="2234990"/>
              <a:ext cx="1710280" cy="41804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Feature Extraction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 name="Elbow Connector 5"/>
            <p:cNvCxnSpPr>
              <a:stCxn id="5" idx="0"/>
              <a:endCxn id="25" idx="0"/>
            </p:cNvCxnSpPr>
            <p:nvPr/>
          </p:nvCxnSpPr>
          <p:spPr>
            <a:xfrm rot="5400000">
              <a:off x="5339579" y="1022656"/>
              <a:ext cx="475565" cy="19491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0"/>
              <a:endCxn id="26" idx="0"/>
            </p:cNvCxnSpPr>
            <p:nvPr/>
          </p:nvCxnSpPr>
          <p:spPr>
            <a:xfrm rot="16200000" flipH="1">
              <a:off x="7202317" y="1109020"/>
              <a:ext cx="475565" cy="17763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iamond 10"/>
            <p:cNvSpPr/>
            <p:nvPr/>
          </p:nvSpPr>
          <p:spPr>
            <a:xfrm>
              <a:off x="4416018" y="3044504"/>
              <a:ext cx="373586" cy="43494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14" name="Straight Arrow Connector 13"/>
            <p:cNvCxnSpPr>
              <a:stCxn id="25" idx="2"/>
              <a:endCxn id="11" idx="0"/>
            </p:cNvCxnSpPr>
            <p:nvPr/>
          </p:nvCxnSpPr>
          <p:spPr>
            <a:xfrm>
              <a:off x="4602811" y="2653039"/>
              <a:ext cx="0" cy="39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Terminator 38"/>
            <p:cNvSpPr/>
            <p:nvPr/>
          </p:nvSpPr>
          <p:spPr>
            <a:xfrm>
              <a:off x="2372763" y="3668259"/>
              <a:ext cx="1881868" cy="399848"/>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Image Resize</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Flowchart: Terminator 43"/>
            <p:cNvSpPr/>
            <p:nvPr/>
          </p:nvSpPr>
          <p:spPr>
            <a:xfrm>
              <a:off x="5059032" y="3668259"/>
              <a:ext cx="1881868" cy="399848"/>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Grey Scale Conversion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6" name="Elbow Connector 15"/>
            <p:cNvCxnSpPr>
              <a:stCxn id="11" idx="3"/>
              <a:endCxn id="44" idx="0"/>
            </p:cNvCxnSpPr>
            <p:nvPr/>
          </p:nvCxnSpPr>
          <p:spPr>
            <a:xfrm>
              <a:off x="4789604" y="3261979"/>
              <a:ext cx="1210362" cy="4062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1"/>
              <a:endCxn id="39" idx="0"/>
            </p:cNvCxnSpPr>
            <p:nvPr/>
          </p:nvCxnSpPr>
          <p:spPr>
            <a:xfrm rot="10800000" flipV="1">
              <a:off x="3313698" y="3261979"/>
              <a:ext cx="1102321" cy="4062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Diamond 46"/>
            <p:cNvSpPr/>
            <p:nvPr/>
          </p:nvSpPr>
          <p:spPr>
            <a:xfrm>
              <a:off x="4422606" y="4304478"/>
              <a:ext cx="373586" cy="43494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29" name="Elbow Connector 28"/>
            <p:cNvCxnSpPr>
              <a:stCxn id="44" idx="2"/>
              <a:endCxn id="47" idx="3"/>
            </p:cNvCxnSpPr>
            <p:nvPr/>
          </p:nvCxnSpPr>
          <p:spPr>
            <a:xfrm rot="5400000">
              <a:off x="5171157" y="3693143"/>
              <a:ext cx="453845" cy="12037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9" idx="2"/>
              <a:endCxn id="47" idx="1"/>
            </p:cNvCxnSpPr>
            <p:nvPr/>
          </p:nvCxnSpPr>
          <p:spPr>
            <a:xfrm rot="16200000" flipH="1">
              <a:off x="3641229" y="3740575"/>
              <a:ext cx="453845" cy="11089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lowchart: Terminator 48"/>
            <p:cNvSpPr/>
            <p:nvPr/>
          </p:nvSpPr>
          <p:spPr>
            <a:xfrm>
              <a:off x="7473147" y="3008737"/>
              <a:ext cx="1710280" cy="418049"/>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Classification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4" name="Straight Arrow Connector 53"/>
            <p:cNvCxnSpPr>
              <a:stCxn id="26" idx="2"/>
              <a:endCxn id="49" idx="0"/>
            </p:cNvCxnSpPr>
            <p:nvPr/>
          </p:nvCxnSpPr>
          <p:spPr>
            <a:xfrm>
              <a:off x="8328287" y="2653039"/>
              <a:ext cx="0" cy="355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8141494" y="3689220"/>
              <a:ext cx="373586" cy="43494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58" name="Straight Arrow Connector 57"/>
            <p:cNvCxnSpPr>
              <a:stCxn id="49" idx="2"/>
              <a:endCxn id="56" idx="0"/>
            </p:cNvCxnSpPr>
            <p:nvPr/>
          </p:nvCxnSpPr>
          <p:spPr>
            <a:xfrm>
              <a:off x="8328287" y="3426787"/>
              <a:ext cx="0" cy="262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Flowchart: Terminator 58"/>
            <p:cNvSpPr/>
            <p:nvPr/>
          </p:nvSpPr>
          <p:spPr>
            <a:xfrm>
              <a:off x="6558718" y="4243464"/>
              <a:ext cx="1314520" cy="399848"/>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VGG-19</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60" name="Flowchart: Terminator 59"/>
            <p:cNvSpPr/>
            <p:nvPr/>
          </p:nvSpPr>
          <p:spPr>
            <a:xfrm>
              <a:off x="8920286" y="4267296"/>
              <a:ext cx="1314520" cy="399848"/>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smtClean="0">
                  <a:solidFill>
                    <a:schemeClr val="tx1"/>
                  </a:solidFill>
                  <a:latin typeface="Times New Roman" panose="02020603050405020304" pitchFamily="18" charset="0"/>
                  <a:cs typeface="Times New Roman" panose="02020603050405020304" pitchFamily="18" charset="0"/>
                </a:rPr>
                <a:t>MobileNet</a:t>
              </a:r>
              <a:r>
                <a:rPr lang="en-US" sz="1400" b="1" dirty="0" smtClean="0">
                  <a:solidFill>
                    <a:schemeClr val="tx1"/>
                  </a:solidFill>
                  <a:latin typeface="Times New Roman" panose="02020603050405020304" pitchFamily="18" charset="0"/>
                  <a:cs typeface="Times New Roman" panose="02020603050405020304" pitchFamily="18" charset="0"/>
                </a:rPr>
                <a:t> v2</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2" name="Elbow Connector 61"/>
            <p:cNvCxnSpPr>
              <a:stCxn id="56" idx="3"/>
              <a:endCxn id="60" idx="0"/>
            </p:cNvCxnSpPr>
            <p:nvPr/>
          </p:nvCxnSpPr>
          <p:spPr>
            <a:xfrm>
              <a:off x="8515080" y="3906695"/>
              <a:ext cx="1062466" cy="360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6" idx="1"/>
              <a:endCxn id="59" idx="0"/>
            </p:cNvCxnSpPr>
            <p:nvPr/>
          </p:nvCxnSpPr>
          <p:spPr>
            <a:xfrm rot="10800000" flipV="1">
              <a:off x="7215978" y="3906694"/>
              <a:ext cx="925516" cy="3367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Diamond 66"/>
            <p:cNvSpPr/>
            <p:nvPr/>
          </p:nvSpPr>
          <p:spPr>
            <a:xfrm>
              <a:off x="8141494" y="4817918"/>
              <a:ext cx="373586" cy="434948"/>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69" name="Elbow Connector 68"/>
            <p:cNvCxnSpPr>
              <a:stCxn id="59" idx="2"/>
              <a:endCxn id="67" idx="1"/>
            </p:cNvCxnSpPr>
            <p:nvPr/>
          </p:nvCxnSpPr>
          <p:spPr>
            <a:xfrm rot="16200000" flipH="1">
              <a:off x="7482696" y="4376594"/>
              <a:ext cx="392080" cy="925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0" idx="2"/>
              <a:endCxn id="67" idx="3"/>
            </p:cNvCxnSpPr>
            <p:nvPr/>
          </p:nvCxnSpPr>
          <p:spPr>
            <a:xfrm rot="5400000">
              <a:off x="8862189" y="4320035"/>
              <a:ext cx="368248" cy="10624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flipV="1">
              <a:off x="5727486" y="5754105"/>
              <a:ext cx="1815817" cy="1625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74" name="Elbow Connector 73"/>
            <p:cNvCxnSpPr>
              <a:stCxn id="47" idx="2"/>
              <a:endCxn id="72" idx="2"/>
            </p:cNvCxnSpPr>
            <p:nvPr/>
          </p:nvCxnSpPr>
          <p:spPr>
            <a:xfrm rot="16200000" flipH="1">
              <a:off x="5115058" y="4233767"/>
              <a:ext cx="1014679" cy="2025996"/>
            </a:xfrm>
            <a:prstGeom prst="bentConnector3">
              <a:avLst>
                <a:gd name="adj1" fmla="val 576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7" idx="2"/>
              <a:endCxn id="72" idx="2"/>
            </p:cNvCxnSpPr>
            <p:nvPr/>
          </p:nvCxnSpPr>
          <p:spPr>
            <a:xfrm rot="5400000">
              <a:off x="7231222" y="4657039"/>
              <a:ext cx="501239" cy="1692892"/>
            </a:xfrm>
            <a:prstGeom prst="bentConnector3">
              <a:avLst>
                <a:gd name="adj1" fmla="val 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Freeform 80"/>
            <p:cNvSpPr>
              <a:spLocks/>
            </p:cNvSpPr>
            <p:nvPr/>
          </p:nvSpPr>
          <p:spPr bwMode="auto">
            <a:xfrm>
              <a:off x="6428558" y="6140541"/>
              <a:ext cx="413671" cy="284882"/>
            </a:xfrm>
            <a:custGeom>
              <a:avLst/>
              <a:gdLst>
                <a:gd name="T0" fmla="*/ 195 w 438"/>
                <a:gd name="T1" fmla="*/ 1 h 412"/>
                <a:gd name="T2" fmla="*/ 149 w 438"/>
                <a:gd name="T3" fmla="*/ 10 h 412"/>
                <a:gd name="T4" fmla="*/ 108 w 438"/>
                <a:gd name="T5" fmla="*/ 28 h 412"/>
                <a:gd name="T6" fmla="*/ 72 w 438"/>
                <a:gd name="T7" fmla="*/ 52 h 412"/>
                <a:gd name="T8" fmla="*/ 42 w 438"/>
                <a:gd name="T9" fmla="*/ 83 h 412"/>
                <a:gd name="T10" fmla="*/ 19 w 438"/>
                <a:gd name="T11" fmla="*/ 120 h 412"/>
                <a:gd name="T12" fmla="*/ 5 w 438"/>
                <a:gd name="T13" fmla="*/ 161 h 412"/>
                <a:gd name="T14" fmla="*/ 0 w 438"/>
                <a:gd name="T15" fmla="*/ 205 h 412"/>
                <a:gd name="T16" fmla="*/ 1 w 438"/>
                <a:gd name="T17" fmla="*/ 228 h 412"/>
                <a:gd name="T18" fmla="*/ 11 w 438"/>
                <a:gd name="T19" fmla="*/ 270 h 412"/>
                <a:gd name="T20" fmla="*/ 29 w 438"/>
                <a:gd name="T21" fmla="*/ 309 h 412"/>
                <a:gd name="T22" fmla="*/ 56 w 438"/>
                <a:gd name="T23" fmla="*/ 343 h 412"/>
                <a:gd name="T24" fmla="*/ 89 w 438"/>
                <a:gd name="T25" fmla="*/ 372 h 412"/>
                <a:gd name="T26" fmla="*/ 128 w 438"/>
                <a:gd name="T27" fmla="*/ 393 h 412"/>
                <a:gd name="T28" fmla="*/ 171 w 438"/>
                <a:gd name="T29" fmla="*/ 407 h 412"/>
                <a:gd name="T30" fmla="*/ 218 w 438"/>
                <a:gd name="T31" fmla="*/ 411 h 412"/>
                <a:gd name="T32" fmla="*/ 242 w 438"/>
                <a:gd name="T33" fmla="*/ 410 h 412"/>
                <a:gd name="T34" fmla="*/ 288 w 438"/>
                <a:gd name="T35" fmla="*/ 401 h 412"/>
                <a:gd name="T36" fmla="*/ 329 w 438"/>
                <a:gd name="T37" fmla="*/ 383 h 412"/>
                <a:gd name="T38" fmla="*/ 365 w 438"/>
                <a:gd name="T39" fmla="*/ 359 h 412"/>
                <a:gd name="T40" fmla="*/ 395 w 438"/>
                <a:gd name="T41" fmla="*/ 328 h 412"/>
                <a:gd name="T42" fmla="*/ 418 w 438"/>
                <a:gd name="T43" fmla="*/ 291 h 412"/>
                <a:gd name="T44" fmla="*/ 432 w 438"/>
                <a:gd name="T45" fmla="*/ 250 h 412"/>
                <a:gd name="T46" fmla="*/ 437 w 438"/>
                <a:gd name="T47" fmla="*/ 206 h 412"/>
                <a:gd name="T48" fmla="*/ 436 w 438"/>
                <a:gd name="T49" fmla="*/ 183 h 412"/>
                <a:gd name="T50" fmla="*/ 426 w 438"/>
                <a:gd name="T51" fmla="*/ 141 h 412"/>
                <a:gd name="T52" fmla="*/ 408 w 438"/>
                <a:gd name="T53" fmla="*/ 102 h 412"/>
                <a:gd name="T54" fmla="*/ 381 w 438"/>
                <a:gd name="T55" fmla="*/ 68 h 412"/>
                <a:gd name="T56" fmla="*/ 348 w 438"/>
                <a:gd name="T57" fmla="*/ 39 h 412"/>
                <a:gd name="T58" fmla="*/ 309 w 438"/>
                <a:gd name="T59" fmla="*/ 18 h 412"/>
                <a:gd name="T60" fmla="*/ 266 w 438"/>
                <a:gd name="T61" fmla="*/ 4 h 412"/>
                <a:gd name="T62" fmla="*/ 219 w 438"/>
                <a:gd name="T6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412">
                  <a:moveTo>
                    <a:pt x="218" y="0"/>
                  </a:moveTo>
                  <a:lnTo>
                    <a:pt x="195" y="1"/>
                  </a:lnTo>
                  <a:lnTo>
                    <a:pt x="172" y="4"/>
                  </a:lnTo>
                  <a:lnTo>
                    <a:pt x="149" y="10"/>
                  </a:lnTo>
                  <a:lnTo>
                    <a:pt x="128" y="18"/>
                  </a:lnTo>
                  <a:lnTo>
                    <a:pt x="108" y="28"/>
                  </a:lnTo>
                  <a:lnTo>
                    <a:pt x="89" y="39"/>
                  </a:lnTo>
                  <a:lnTo>
                    <a:pt x="72" y="52"/>
                  </a:lnTo>
                  <a:lnTo>
                    <a:pt x="56" y="67"/>
                  </a:lnTo>
                  <a:lnTo>
                    <a:pt x="42" y="83"/>
                  </a:lnTo>
                  <a:lnTo>
                    <a:pt x="30" y="101"/>
                  </a:lnTo>
                  <a:lnTo>
                    <a:pt x="19" y="120"/>
                  </a:lnTo>
                  <a:lnTo>
                    <a:pt x="11" y="140"/>
                  </a:lnTo>
                  <a:lnTo>
                    <a:pt x="5" y="161"/>
                  </a:lnTo>
                  <a:lnTo>
                    <a:pt x="1" y="182"/>
                  </a:lnTo>
                  <a:lnTo>
                    <a:pt x="0" y="205"/>
                  </a:lnTo>
                  <a:lnTo>
                    <a:pt x="0" y="206"/>
                  </a:lnTo>
                  <a:lnTo>
                    <a:pt x="1" y="228"/>
                  </a:lnTo>
                  <a:lnTo>
                    <a:pt x="5" y="250"/>
                  </a:lnTo>
                  <a:lnTo>
                    <a:pt x="11" y="270"/>
                  </a:lnTo>
                  <a:lnTo>
                    <a:pt x="19" y="290"/>
                  </a:lnTo>
                  <a:lnTo>
                    <a:pt x="29" y="309"/>
                  </a:lnTo>
                  <a:lnTo>
                    <a:pt x="42" y="327"/>
                  </a:lnTo>
                  <a:lnTo>
                    <a:pt x="56" y="343"/>
                  </a:lnTo>
                  <a:lnTo>
                    <a:pt x="71" y="358"/>
                  </a:lnTo>
                  <a:lnTo>
                    <a:pt x="89" y="372"/>
                  </a:lnTo>
                  <a:lnTo>
                    <a:pt x="108" y="383"/>
                  </a:lnTo>
                  <a:lnTo>
                    <a:pt x="128" y="393"/>
                  </a:lnTo>
                  <a:lnTo>
                    <a:pt x="149" y="401"/>
                  </a:lnTo>
                  <a:lnTo>
                    <a:pt x="171" y="407"/>
                  </a:lnTo>
                  <a:lnTo>
                    <a:pt x="194" y="410"/>
                  </a:lnTo>
                  <a:lnTo>
                    <a:pt x="218" y="411"/>
                  </a:lnTo>
                  <a:lnTo>
                    <a:pt x="218" y="412"/>
                  </a:lnTo>
                  <a:lnTo>
                    <a:pt x="242" y="410"/>
                  </a:lnTo>
                  <a:lnTo>
                    <a:pt x="265" y="407"/>
                  </a:lnTo>
                  <a:lnTo>
                    <a:pt x="288" y="401"/>
                  </a:lnTo>
                  <a:lnTo>
                    <a:pt x="309" y="393"/>
                  </a:lnTo>
                  <a:lnTo>
                    <a:pt x="329" y="383"/>
                  </a:lnTo>
                  <a:lnTo>
                    <a:pt x="348" y="372"/>
                  </a:lnTo>
                  <a:lnTo>
                    <a:pt x="365" y="359"/>
                  </a:lnTo>
                  <a:lnTo>
                    <a:pt x="381" y="344"/>
                  </a:lnTo>
                  <a:lnTo>
                    <a:pt x="395" y="328"/>
                  </a:lnTo>
                  <a:lnTo>
                    <a:pt x="407" y="310"/>
                  </a:lnTo>
                  <a:lnTo>
                    <a:pt x="418" y="291"/>
                  </a:lnTo>
                  <a:lnTo>
                    <a:pt x="426" y="271"/>
                  </a:lnTo>
                  <a:lnTo>
                    <a:pt x="432" y="250"/>
                  </a:lnTo>
                  <a:lnTo>
                    <a:pt x="436" y="229"/>
                  </a:lnTo>
                  <a:lnTo>
                    <a:pt x="437" y="206"/>
                  </a:lnTo>
                  <a:lnTo>
                    <a:pt x="437" y="206"/>
                  </a:lnTo>
                  <a:lnTo>
                    <a:pt x="436" y="183"/>
                  </a:lnTo>
                  <a:lnTo>
                    <a:pt x="432" y="161"/>
                  </a:lnTo>
                  <a:lnTo>
                    <a:pt x="426" y="141"/>
                  </a:lnTo>
                  <a:lnTo>
                    <a:pt x="418" y="121"/>
                  </a:lnTo>
                  <a:lnTo>
                    <a:pt x="408" y="102"/>
                  </a:lnTo>
                  <a:lnTo>
                    <a:pt x="395" y="84"/>
                  </a:lnTo>
                  <a:lnTo>
                    <a:pt x="381" y="68"/>
                  </a:lnTo>
                  <a:lnTo>
                    <a:pt x="366" y="53"/>
                  </a:lnTo>
                  <a:lnTo>
                    <a:pt x="348" y="39"/>
                  </a:lnTo>
                  <a:lnTo>
                    <a:pt x="329" y="28"/>
                  </a:lnTo>
                  <a:lnTo>
                    <a:pt x="309" y="18"/>
                  </a:lnTo>
                  <a:lnTo>
                    <a:pt x="288" y="10"/>
                  </a:lnTo>
                  <a:lnTo>
                    <a:pt x="266" y="4"/>
                  </a:lnTo>
                  <a:lnTo>
                    <a:pt x="243" y="1"/>
                  </a:lnTo>
                  <a:lnTo>
                    <a:pt x="219" y="0"/>
                  </a:lnTo>
                  <a:lnTo>
                    <a:pt x="218" y="0"/>
                  </a:lnTo>
                  <a:close/>
                </a:path>
              </a:pathLst>
            </a:custGeom>
            <a:solidFill>
              <a:schemeClr val="tx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cxnSp>
          <p:nvCxnSpPr>
            <p:cNvPr id="87" name="Straight Arrow Connector 86"/>
            <p:cNvCxnSpPr>
              <a:stCxn id="72" idx="0"/>
              <a:endCxn id="83" idx="0"/>
            </p:cNvCxnSpPr>
            <p:nvPr/>
          </p:nvCxnSpPr>
          <p:spPr>
            <a:xfrm flipH="1">
              <a:off x="6635393" y="5916623"/>
              <a:ext cx="2" cy="182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285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p:cNvSpPr txBox="1"/>
          <p:nvPr/>
        </p:nvSpPr>
        <p:spPr>
          <a:xfrm>
            <a:off x="716575" y="167114"/>
            <a:ext cx="1089093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 name="Group 2"/>
          <p:cNvGrpSpPr/>
          <p:nvPr/>
        </p:nvGrpSpPr>
        <p:grpSpPr>
          <a:xfrm>
            <a:off x="768387" y="903934"/>
            <a:ext cx="10478367" cy="5354097"/>
            <a:chOff x="768387" y="903934"/>
            <a:chExt cx="10478367" cy="5354097"/>
          </a:xfrm>
        </p:grpSpPr>
        <p:sp>
          <p:nvSpPr>
            <p:cNvPr id="18" name="Rounded Rectangle 17"/>
            <p:cNvSpPr/>
            <p:nvPr/>
          </p:nvSpPr>
          <p:spPr>
            <a:xfrm>
              <a:off x="1563623" y="5574999"/>
              <a:ext cx="862000"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USER</a:t>
              </a:r>
              <a:endParaRPr lang="en-US" sz="1400" b="1"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9201675" y="5574999"/>
              <a:ext cx="927387"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Classification</a:t>
              </a:r>
              <a:endParaRPr lang="en-US" sz="1400" b="1"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5204219" y="5574999"/>
              <a:ext cx="862000"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Mango Leaf</a:t>
              </a:r>
              <a:endParaRPr lang="en-US" sz="1400" b="1" dirty="0">
                <a:latin typeface="Times New Roman" panose="02020603050405020304" pitchFamily="18" charset="0"/>
                <a:cs typeface="Times New Roman" panose="02020603050405020304" pitchFamily="18" charset="0"/>
              </a:endParaRPr>
            </a:p>
          </p:txBody>
        </p:sp>
        <p:sp>
          <p:nvSpPr>
            <p:cNvPr id="23" name="Oval 22"/>
            <p:cNvSpPr/>
            <p:nvPr/>
          </p:nvSpPr>
          <p:spPr>
            <a:xfrm>
              <a:off x="768387" y="1608438"/>
              <a:ext cx="1384973" cy="939756"/>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Display image</a:t>
              </a:r>
              <a:endParaRPr lang="en-US" sz="1400" dirty="0">
                <a:latin typeface="Times New Roman" panose="02020603050405020304" pitchFamily="18" charset="0"/>
                <a:cs typeface="Times New Roman" panose="02020603050405020304" pitchFamily="18" charset="0"/>
              </a:endParaRPr>
            </a:p>
          </p:txBody>
        </p:sp>
        <p:sp>
          <p:nvSpPr>
            <p:cNvPr id="24" name="Oval 23"/>
            <p:cNvSpPr/>
            <p:nvPr/>
          </p:nvSpPr>
          <p:spPr>
            <a:xfrm>
              <a:off x="3054154" y="2650326"/>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Read Input image</a:t>
              </a:r>
              <a:endParaRPr lang="en-US" sz="1400" dirty="0">
                <a:latin typeface="Times New Roman" panose="02020603050405020304" pitchFamily="18" charset="0"/>
                <a:cs typeface="Times New Roman" panose="02020603050405020304" pitchFamily="18" charset="0"/>
              </a:endParaRPr>
            </a:p>
          </p:txBody>
        </p:sp>
        <p:sp>
          <p:nvSpPr>
            <p:cNvPr id="26" name="Oval 25"/>
            <p:cNvSpPr/>
            <p:nvPr/>
          </p:nvSpPr>
          <p:spPr>
            <a:xfrm>
              <a:off x="2445770" y="1566981"/>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Load image</a:t>
              </a:r>
              <a:endParaRPr lang="en-US" sz="1400" dirty="0">
                <a:latin typeface="Times New Roman" panose="02020603050405020304" pitchFamily="18" charset="0"/>
                <a:cs typeface="Times New Roman" panose="02020603050405020304" pitchFamily="18" charset="0"/>
              </a:endParaRPr>
            </a:p>
          </p:txBody>
        </p:sp>
        <p:sp>
          <p:nvSpPr>
            <p:cNvPr id="27" name="Oval 26"/>
            <p:cNvSpPr/>
            <p:nvPr/>
          </p:nvSpPr>
          <p:spPr>
            <a:xfrm>
              <a:off x="4116617" y="3782447"/>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Streamlit UI</a:t>
              </a:r>
              <a:endParaRPr lang="en-US" sz="1400" dirty="0">
                <a:latin typeface="Times New Roman" panose="02020603050405020304" pitchFamily="18" charset="0"/>
                <a:cs typeface="Times New Roman" panose="02020603050405020304" pitchFamily="18" charset="0"/>
              </a:endParaRPr>
            </a:p>
          </p:txBody>
        </p:sp>
        <p:sp>
          <p:nvSpPr>
            <p:cNvPr id="28" name="Oval 27"/>
            <p:cNvSpPr/>
            <p:nvPr/>
          </p:nvSpPr>
          <p:spPr>
            <a:xfrm>
              <a:off x="6093129" y="3782446"/>
              <a:ext cx="1167911" cy="821948"/>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smtClean="0">
                  <a:latin typeface="Times New Roman" panose="02020603050405020304" pitchFamily="18" charset="0"/>
                  <a:cs typeface="Times New Roman" panose="02020603050405020304" pitchFamily="18" charset="0"/>
                </a:rPr>
                <a:t>Remedies</a:t>
              </a:r>
              <a:endParaRPr lang="en-US" sz="1400" dirty="0">
                <a:latin typeface="Times New Roman" panose="02020603050405020304" pitchFamily="18" charset="0"/>
                <a:cs typeface="Times New Roman" panose="02020603050405020304" pitchFamily="18" charset="0"/>
              </a:endParaRPr>
            </a:p>
          </p:txBody>
        </p:sp>
        <p:sp>
          <p:nvSpPr>
            <p:cNvPr id="29" name="Oval 28"/>
            <p:cNvSpPr/>
            <p:nvPr/>
          </p:nvSpPr>
          <p:spPr>
            <a:xfrm>
              <a:off x="8276772" y="1957506"/>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smtClean="0">
                  <a:latin typeface="Times New Roman" panose="02020603050405020304" pitchFamily="18" charset="0"/>
                  <a:cs typeface="Times New Roman" panose="02020603050405020304" pitchFamily="18" charset="0"/>
                </a:rPr>
                <a:t>Accuracy and error rate</a:t>
              </a:r>
              <a:endParaRPr lang="en-US" sz="1400" dirty="0">
                <a:latin typeface="Times New Roman" panose="02020603050405020304" pitchFamily="18" charset="0"/>
                <a:cs typeface="Times New Roman" panose="02020603050405020304" pitchFamily="18" charset="0"/>
              </a:endParaRPr>
            </a:p>
          </p:txBody>
        </p:sp>
        <p:sp>
          <p:nvSpPr>
            <p:cNvPr id="30" name="Oval 29"/>
            <p:cNvSpPr/>
            <p:nvPr/>
          </p:nvSpPr>
          <p:spPr>
            <a:xfrm>
              <a:off x="5073614" y="903934"/>
              <a:ext cx="2501145"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Image Resize</a:t>
              </a:r>
              <a:endParaRPr lang="en-US" sz="1400" dirty="0">
                <a:latin typeface="Times New Roman" panose="02020603050405020304" pitchFamily="18" charset="0"/>
                <a:cs typeface="Times New Roman" panose="02020603050405020304" pitchFamily="18" charset="0"/>
              </a:endParaRPr>
            </a:p>
          </p:txBody>
        </p:sp>
        <p:sp>
          <p:nvSpPr>
            <p:cNvPr id="31" name="Oval 30"/>
            <p:cNvSpPr/>
            <p:nvPr/>
          </p:nvSpPr>
          <p:spPr>
            <a:xfrm>
              <a:off x="9928144" y="2142511"/>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Accuracy and error rate</a:t>
              </a:r>
            </a:p>
            <a:p>
              <a:pPr algn="ctr"/>
              <a:endParaRPr lang="en-US" sz="1400" dirty="0">
                <a:latin typeface="Times New Roman" panose="02020603050405020304" pitchFamily="18" charset="0"/>
                <a:cs typeface="Times New Roman" panose="02020603050405020304" pitchFamily="18" charset="0"/>
              </a:endParaRPr>
            </a:p>
          </p:txBody>
        </p:sp>
        <p:cxnSp>
          <p:nvCxnSpPr>
            <p:cNvPr id="33" name="Straight Arrow Connector 32"/>
            <p:cNvCxnSpPr>
              <a:stCxn id="60" idx="0"/>
              <a:endCxn id="23" idx="4"/>
            </p:cNvCxnSpPr>
            <p:nvPr/>
          </p:nvCxnSpPr>
          <p:spPr>
            <a:xfrm flipH="1" flipV="1">
              <a:off x="1460874" y="2548194"/>
              <a:ext cx="521564" cy="166242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60" idx="0"/>
              <a:endCxn id="26" idx="4"/>
            </p:cNvCxnSpPr>
            <p:nvPr/>
          </p:nvCxnSpPr>
          <p:spPr>
            <a:xfrm flipV="1">
              <a:off x="1982437" y="2529953"/>
              <a:ext cx="1061484" cy="1680668"/>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60" idx="0"/>
              <a:endCxn id="24" idx="4"/>
            </p:cNvCxnSpPr>
            <p:nvPr/>
          </p:nvCxnSpPr>
          <p:spPr>
            <a:xfrm flipV="1">
              <a:off x="1982437" y="3613297"/>
              <a:ext cx="1669868" cy="59732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8" idx="0"/>
              <a:endCxn id="27" idx="3"/>
            </p:cNvCxnSpPr>
            <p:nvPr/>
          </p:nvCxnSpPr>
          <p:spPr>
            <a:xfrm flipV="1">
              <a:off x="1994624" y="4604394"/>
              <a:ext cx="2297188" cy="97060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1" idx="0"/>
              <a:endCxn id="27" idx="4"/>
            </p:cNvCxnSpPr>
            <p:nvPr/>
          </p:nvCxnSpPr>
          <p:spPr>
            <a:xfrm flipH="1" flipV="1">
              <a:off x="4714768" y="4745419"/>
              <a:ext cx="920452" cy="82958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8" idx="0"/>
              <a:endCxn id="30" idx="4"/>
            </p:cNvCxnSpPr>
            <p:nvPr/>
          </p:nvCxnSpPr>
          <p:spPr>
            <a:xfrm flipV="1">
              <a:off x="1994624" y="1866905"/>
              <a:ext cx="4329564" cy="37080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1" idx="0"/>
              <a:endCxn id="28" idx="4"/>
            </p:cNvCxnSpPr>
            <p:nvPr/>
          </p:nvCxnSpPr>
          <p:spPr>
            <a:xfrm flipV="1">
              <a:off x="5635219" y="4604394"/>
              <a:ext cx="1041865" cy="97060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0" idx="0"/>
              <a:endCxn id="67" idx="2"/>
            </p:cNvCxnSpPr>
            <p:nvPr/>
          </p:nvCxnSpPr>
          <p:spPr>
            <a:xfrm flipV="1">
              <a:off x="9665369" y="4120537"/>
              <a:ext cx="911887" cy="145446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0" idx="0"/>
              <a:endCxn id="30" idx="4"/>
            </p:cNvCxnSpPr>
            <p:nvPr/>
          </p:nvCxnSpPr>
          <p:spPr>
            <a:xfrm flipH="1" flipV="1">
              <a:off x="6324187" y="1866905"/>
              <a:ext cx="3341181" cy="37080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6" name="Flowchart: Decision 45"/>
            <p:cNvSpPr/>
            <p:nvPr/>
          </p:nvSpPr>
          <p:spPr>
            <a:xfrm>
              <a:off x="3095986" y="5529676"/>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Prediction</a:t>
              </a:r>
              <a:endParaRPr lang="en-IN" sz="1200" dirty="0"/>
            </a:p>
          </p:txBody>
        </p:sp>
        <p:sp>
          <p:nvSpPr>
            <p:cNvPr id="47" name="Flowchart: Decision 46"/>
            <p:cNvSpPr/>
            <p:nvPr/>
          </p:nvSpPr>
          <p:spPr>
            <a:xfrm>
              <a:off x="6964449" y="5533948"/>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Affected or Not</a:t>
              </a:r>
              <a:endParaRPr lang="en-IN" dirty="0">
                <a:latin typeface="Times New Roman" panose="02020603050405020304" pitchFamily="18" charset="0"/>
                <a:cs typeface="Times New Roman" panose="02020603050405020304" pitchFamily="18" charset="0"/>
              </a:endParaRPr>
            </a:p>
          </p:txBody>
        </p:sp>
        <p:cxnSp>
          <p:nvCxnSpPr>
            <p:cNvPr id="48" name="Straight Arrow Connector 47"/>
            <p:cNvCxnSpPr>
              <a:stCxn id="18" idx="3"/>
              <a:endCxn id="46" idx="1"/>
            </p:cNvCxnSpPr>
            <p:nvPr/>
          </p:nvCxnSpPr>
          <p:spPr>
            <a:xfrm flipV="1">
              <a:off x="2425623" y="5891718"/>
              <a:ext cx="670363" cy="42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21" idx="3"/>
              <a:endCxn id="47" idx="1"/>
            </p:cNvCxnSpPr>
            <p:nvPr/>
          </p:nvCxnSpPr>
          <p:spPr>
            <a:xfrm>
              <a:off x="6066219" y="5895989"/>
              <a:ext cx="898230"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21" idx="1"/>
              <a:endCxn id="46" idx="3"/>
            </p:cNvCxnSpPr>
            <p:nvPr/>
          </p:nvCxnSpPr>
          <p:spPr>
            <a:xfrm flipH="1" flipV="1">
              <a:off x="4434982" y="5891718"/>
              <a:ext cx="769237" cy="42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5105344" y="5763907"/>
              <a:ext cx="98874" cy="12903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flipV="1">
              <a:off x="5105344" y="5892942"/>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0" idx="1"/>
              <a:endCxn id="47" idx="3"/>
            </p:cNvCxnSpPr>
            <p:nvPr/>
          </p:nvCxnSpPr>
          <p:spPr>
            <a:xfrm flipH="1">
              <a:off x="8303444" y="5895989"/>
              <a:ext cx="898231"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9094662" y="5763907"/>
              <a:ext cx="98874" cy="12903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flipV="1">
              <a:off x="9094662" y="5892942"/>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496194" y="5763907"/>
              <a:ext cx="8864" cy="26776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flipV="1">
              <a:off x="6075632" y="5749369"/>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6074358" y="5888093"/>
              <a:ext cx="98873" cy="137626"/>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60" name="Flowchart: Decision 59"/>
            <p:cNvSpPr/>
            <p:nvPr/>
          </p:nvSpPr>
          <p:spPr>
            <a:xfrm>
              <a:off x="1312940" y="4210620"/>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Upload input</a:t>
              </a:r>
              <a:endParaRPr lang="en-IN" sz="1200" dirty="0"/>
            </a:p>
          </p:txBody>
        </p:sp>
        <p:sp>
          <p:nvSpPr>
            <p:cNvPr id="61" name="Flowchart: Decision 60"/>
            <p:cNvSpPr/>
            <p:nvPr/>
          </p:nvSpPr>
          <p:spPr>
            <a:xfrm>
              <a:off x="5535145" y="4707129"/>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Types</a:t>
              </a:r>
              <a:endParaRPr lang="en-IN" sz="1200" dirty="0"/>
            </a:p>
          </p:txBody>
        </p:sp>
        <p:sp>
          <p:nvSpPr>
            <p:cNvPr id="62" name="Flowchart: Decision 61"/>
            <p:cNvSpPr/>
            <p:nvPr/>
          </p:nvSpPr>
          <p:spPr>
            <a:xfrm>
              <a:off x="8276772" y="3452803"/>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Vgg-19</a:t>
              </a:r>
              <a:endParaRPr lang="en-IN" sz="1200" dirty="0"/>
            </a:p>
          </p:txBody>
        </p:sp>
        <p:cxnSp>
          <p:nvCxnSpPr>
            <p:cNvPr id="63" name="Straight Arrow Connector 62"/>
            <p:cNvCxnSpPr>
              <a:stCxn id="20" idx="0"/>
              <a:endCxn id="62" idx="2"/>
            </p:cNvCxnSpPr>
            <p:nvPr/>
          </p:nvCxnSpPr>
          <p:spPr>
            <a:xfrm flipH="1" flipV="1">
              <a:off x="8946270" y="4176886"/>
              <a:ext cx="719099" cy="139811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2" idx="0"/>
              <a:endCxn id="29" idx="4"/>
            </p:cNvCxnSpPr>
            <p:nvPr/>
          </p:nvCxnSpPr>
          <p:spPr>
            <a:xfrm flipH="1" flipV="1">
              <a:off x="8874923" y="2920477"/>
              <a:ext cx="71347" cy="53232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8770627" y="2919502"/>
              <a:ext cx="132660" cy="21535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8903288" y="2908335"/>
              <a:ext cx="88793" cy="223477"/>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67" name="Flowchart: Decision 66"/>
            <p:cNvSpPr/>
            <p:nvPr/>
          </p:nvSpPr>
          <p:spPr>
            <a:xfrm>
              <a:off x="9907758" y="3396454"/>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err="1" smtClean="0">
                  <a:latin typeface="Times New Roman" panose="02020603050405020304" pitchFamily="18" charset="0"/>
                  <a:cs typeface="Times New Roman" panose="02020603050405020304" pitchFamily="18" charset="0"/>
                </a:rPr>
                <a:t>MobileNet</a:t>
              </a:r>
              <a:r>
                <a:rPr lang="en-US" sz="1200" dirty="0" smtClean="0">
                  <a:latin typeface="Times New Roman" panose="02020603050405020304" pitchFamily="18" charset="0"/>
                  <a:cs typeface="Times New Roman" panose="02020603050405020304" pitchFamily="18" charset="0"/>
                </a:rPr>
                <a:t> V2</a:t>
              </a:r>
              <a:endParaRPr lang="en-IN" sz="1200" dirty="0"/>
            </a:p>
          </p:txBody>
        </p:sp>
        <p:cxnSp>
          <p:nvCxnSpPr>
            <p:cNvPr id="68" name="Straight Arrow Connector 67"/>
            <p:cNvCxnSpPr>
              <a:stCxn id="67" idx="0"/>
              <a:endCxn id="31" idx="4"/>
            </p:cNvCxnSpPr>
            <p:nvPr/>
          </p:nvCxnSpPr>
          <p:spPr>
            <a:xfrm flipH="1" flipV="1">
              <a:off x="10526295" y="3105483"/>
              <a:ext cx="50961" cy="29097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9" name="Flowchart: Decision 68"/>
            <p:cNvSpPr/>
            <p:nvPr/>
          </p:nvSpPr>
          <p:spPr>
            <a:xfrm>
              <a:off x="2931421" y="4647234"/>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View</a:t>
              </a:r>
              <a:endParaRPr lang="en-IN" sz="1200" dirty="0"/>
            </a:p>
          </p:txBody>
        </p:sp>
        <p:cxnSp>
          <p:nvCxnSpPr>
            <p:cNvPr id="70" name="Straight Arrow Connector 69"/>
            <p:cNvCxnSpPr>
              <a:stCxn id="18" idx="0"/>
              <a:endCxn id="60" idx="2"/>
            </p:cNvCxnSpPr>
            <p:nvPr/>
          </p:nvCxnSpPr>
          <p:spPr>
            <a:xfrm flipH="1" flipV="1">
              <a:off x="1982437" y="4934704"/>
              <a:ext cx="12186" cy="64029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909394" y="5431212"/>
              <a:ext cx="15864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72" name="Flowchart: Decision 71"/>
            <p:cNvSpPr/>
            <p:nvPr/>
          </p:nvSpPr>
          <p:spPr>
            <a:xfrm>
              <a:off x="6239922" y="2769770"/>
              <a:ext cx="1566729"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Feature extraction</a:t>
              </a:r>
              <a:endParaRPr lang="en-IN" sz="1200" dirty="0"/>
            </a:p>
          </p:txBody>
        </p:sp>
        <p:sp>
          <p:nvSpPr>
            <p:cNvPr id="74" name="Flowchart: Decision 73"/>
            <p:cNvSpPr/>
            <p:nvPr/>
          </p:nvSpPr>
          <p:spPr>
            <a:xfrm>
              <a:off x="4516869" y="2426142"/>
              <a:ext cx="1480664"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Preprocessing</a:t>
              </a:r>
              <a:endParaRPr lang="en-IN" sz="1200" dirty="0"/>
            </a:p>
          </p:txBody>
        </p:sp>
        <p:cxnSp>
          <p:nvCxnSpPr>
            <p:cNvPr id="75" name="Straight Connector 74"/>
            <p:cNvCxnSpPr/>
            <p:nvPr/>
          </p:nvCxnSpPr>
          <p:spPr>
            <a:xfrm flipH="1">
              <a:off x="7574760" y="3341529"/>
              <a:ext cx="231891" cy="9739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V="1">
              <a:off x="5394740" y="2426142"/>
              <a:ext cx="283650" cy="5341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flipV="1">
              <a:off x="5678389" y="2438991"/>
              <a:ext cx="11018" cy="19614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39798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p:cNvSpPr txBox="1"/>
          <p:nvPr/>
        </p:nvSpPr>
        <p:spPr>
          <a:xfrm>
            <a:off x="572113" y="257341"/>
            <a:ext cx="10870915"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Sequence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23" name="Group 122"/>
          <p:cNvGrpSpPr/>
          <p:nvPr/>
        </p:nvGrpSpPr>
        <p:grpSpPr>
          <a:xfrm>
            <a:off x="1293789" y="1313646"/>
            <a:ext cx="9048577" cy="4829578"/>
            <a:chOff x="1293789" y="1313645"/>
            <a:chExt cx="9048577" cy="5263645"/>
          </a:xfrm>
        </p:grpSpPr>
        <p:grpSp>
          <p:nvGrpSpPr>
            <p:cNvPr id="26" name="Group 25"/>
            <p:cNvGrpSpPr/>
            <p:nvPr/>
          </p:nvGrpSpPr>
          <p:grpSpPr>
            <a:xfrm>
              <a:off x="1674254" y="1313645"/>
              <a:ext cx="409230" cy="746602"/>
              <a:chOff x="1506827" y="1368382"/>
              <a:chExt cx="641051" cy="1258535"/>
            </a:xfrm>
          </p:grpSpPr>
          <p:sp>
            <p:nvSpPr>
              <p:cNvPr id="25" name="Freeform 24"/>
              <p:cNvSpPr>
                <a:spLocks/>
              </p:cNvSpPr>
              <p:nvPr/>
            </p:nvSpPr>
            <p:spPr bwMode="auto">
              <a:xfrm>
                <a:off x="1661147" y="1368382"/>
                <a:ext cx="322199" cy="357387"/>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3" name="Straight Connector 2"/>
              <p:cNvCxnSpPr/>
              <p:nvPr/>
            </p:nvCxnSpPr>
            <p:spPr>
              <a:xfrm>
                <a:off x="1822148" y="1725769"/>
                <a:ext cx="6651" cy="6368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506828" y="1712890"/>
                <a:ext cx="325395" cy="3184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9"/>
              </p:cNvCxnSpPr>
              <p:nvPr/>
            </p:nvCxnSpPr>
            <p:spPr>
              <a:xfrm>
                <a:off x="1808601" y="1724330"/>
                <a:ext cx="329064" cy="3069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18814" y="2319946"/>
                <a:ext cx="329064" cy="3069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506827" y="2304945"/>
                <a:ext cx="325395" cy="3184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1293789" y="2155878"/>
              <a:ext cx="1146220" cy="32197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USER</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3555527" y="2155878"/>
              <a:ext cx="1146220" cy="32197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SYSTEM</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1717720" y="3810800"/>
              <a:ext cx="365763" cy="18184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27" idx="2"/>
              <a:endCxn id="30" idx="0"/>
            </p:cNvCxnSpPr>
            <p:nvPr/>
          </p:nvCxnSpPr>
          <p:spPr>
            <a:xfrm>
              <a:off x="1866899" y="2477850"/>
              <a:ext cx="33703" cy="133295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944049" y="3645004"/>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p:cNvCxnSpPr>
              <a:endCxn id="55" idx="0"/>
            </p:cNvCxnSpPr>
            <p:nvPr/>
          </p:nvCxnSpPr>
          <p:spPr>
            <a:xfrm>
              <a:off x="4099407" y="2500574"/>
              <a:ext cx="0" cy="114443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873418" y="2915369"/>
              <a:ext cx="222598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366944" y="2590327"/>
              <a:ext cx="1220073"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1. Input</a:t>
              </a:r>
              <a:endParaRPr lang="en-IN" b="1" dirty="0">
                <a:latin typeface="Times New Roman" panose="02020603050405020304" pitchFamily="18" charset="0"/>
                <a:cs typeface="Times New Roman" panose="02020603050405020304" pitchFamily="18" charset="0"/>
              </a:endParaRPr>
            </a:p>
          </p:txBody>
        </p:sp>
        <p:sp>
          <p:nvSpPr>
            <p:cNvPr id="61" name="Rectangle 60"/>
            <p:cNvSpPr/>
            <p:nvPr/>
          </p:nvSpPr>
          <p:spPr>
            <a:xfrm>
              <a:off x="6007570" y="2159620"/>
              <a:ext cx="1722730" cy="3409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CLASSIFICATION</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62" name="Rectangle 61"/>
            <p:cNvSpPr/>
            <p:nvPr/>
          </p:nvSpPr>
          <p:spPr>
            <a:xfrm>
              <a:off x="8619636" y="2180020"/>
              <a:ext cx="1722730" cy="3409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RESULT</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71" name="Rounded Rectangle 70"/>
            <p:cNvSpPr/>
            <p:nvPr/>
          </p:nvSpPr>
          <p:spPr>
            <a:xfrm>
              <a:off x="6649461" y="4106851"/>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2" name="Straight Connector 71"/>
            <p:cNvCxnSpPr>
              <a:endCxn id="71" idx="0"/>
            </p:cNvCxnSpPr>
            <p:nvPr/>
          </p:nvCxnSpPr>
          <p:spPr>
            <a:xfrm>
              <a:off x="6804819" y="2500574"/>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128637" y="2803982"/>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809808" y="2435725"/>
              <a:ext cx="1482620" cy="402526"/>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3. VGG-19</a:t>
              </a:r>
              <a:endParaRPr lang="en-IN" b="1" dirty="0">
                <a:latin typeface="Times New Roman" panose="02020603050405020304" pitchFamily="18" charset="0"/>
                <a:cs typeface="Times New Roman" panose="02020603050405020304" pitchFamily="18" charset="0"/>
              </a:endParaRPr>
            </a:p>
          </p:txBody>
        </p:sp>
        <p:sp>
          <p:nvSpPr>
            <p:cNvPr id="77" name="Rounded Rectangle 76"/>
            <p:cNvSpPr/>
            <p:nvPr/>
          </p:nvSpPr>
          <p:spPr>
            <a:xfrm>
              <a:off x="9325643" y="4216850"/>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Connector 77"/>
            <p:cNvCxnSpPr/>
            <p:nvPr/>
          </p:nvCxnSpPr>
          <p:spPr>
            <a:xfrm>
              <a:off x="9481001" y="2527025"/>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04819" y="3184982"/>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525175" y="2814913"/>
              <a:ext cx="1433088"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5.Accuracy</a:t>
              </a:r>
              <a:endParaRPr lang="en-IN" b="1" dirty="0">
                <a:latin typeface="Times New Roman" panose="02020603050405020304" pitchFamily="18" charset="0"/>
                <a:cs typeface="Times New Roman" panose="02020603050405020304" pitchFamily="18" charset="0"/>
              </a:endParaRPr>
            </a:p>
          </p:txBody>
        </p:sp>
        <p:sp>
          <p:nvSpPr>
            <p:cNvPr id="100" name="Arc 99"/>
            <p:cNvSpPr/>
            <p:nvPr/>
          </p:nvSpPr>
          <p:spPr>
            <a:xfrm rot="4888700">
              <a:off x="4055927" y="2611362"/>
              <a:ext cx="397674" cy="1626340"/>
            </a:xfrm>
            <a:prstGeom prst="arc">
              <a:avLst>
                <a:gd name="adj1" fmla="val 8892775"/>
                <a:gd name="adj2" fmla="val 3000279"/>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3" name="Straight Arrow Connector 102"/>
            <p:cNvCxnSpPr>
              <a:stCxn id="100" idx="2"/>
            </p:cNvCxnSpPr>
            <p:nvPr/>
          </p:nvCxnSpPr>
          <p:spPr>
            <a:xfrm flipH="1" flipV="1">
              <a:off x="1866899" y="3645004"/>
              <a:ext cx="2191128" cy="2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213333" y="3303712"/>
              <a:ext cx="1659458"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2.Priliminary </a:t>
              </a:r>
              <a:endParaRPr lang="en-IN" b="1" dirty="0">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a:off x="4128637" y="4216850"/>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651985" y="3686260"/>
              <a:ext cx="1764323" cy="402526"/>
            </a:xfrm>
            <a:prstGeom prst="rect">
              <a:avLst/>
            </a:prstGeom>
            <a:noFill/>
            <a:ln>
              <a:solidFill>
                <a:srgbClr val="C00000"/>
              </a:solidFill>
            </a:ln>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4</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MobileNet</a:t>
              </a:r>
              <a:r>
                <a:rPr lang="en-IN" b="1" dirty="0" smtClean="0">
                  <a:latin typeface="Times New Roman" panose="02020603050405020304" pitchFamily="18" charset="0"/>
                  <a:cs typeface="Times New Roman" panose="02020603050405020304" pitchFamily="18" charset="0"/>
                </a:rPr>
                <a:t> v2</a:t>
              </a:r>
              <a:endParaRPr lang="en-IN" b="1" dirty="0">
                <a:latin typeface="Times New Roman" panose="02020603050405020304" pitchFamily="18" charset="0"/>
                <a:cs typeface="Times New Roman" panose="02020603050405020304" pitchFamily="18" charset="0"/>
              </a:endParaRPr>
            </a:p>
          </p:txBody>
        </p:sp>
        <p:cxnSp>
          <p:nvCxnSpPr>
            <p:cNvPr id="107" name="Straight Arrow Connector 106"/>
            <p:cNvCxnSpPr/>
            <p:nvPr/>
          </p:nvCxnSpPr>
          <p:spPr>
            <a:xfrm>
              <a:off x="4192753" y="4075021"/>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801466" y="4681260"/>
              <a:ext cx="3353" cy="114186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06774" y="5629275"/>
              <a:ext cx="0" cy="948015"/>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481001" y="4791259"/>
              <a:ext cx="0" cy="1180916"/>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77" idx="0"/>
            </p:cNvCxnSpPr>
            <p:nvPr/>
          </p:nvCxnSpPr>
          <p:spPr>
            <a:xfrm flipH="1">
              <a:off x="6960177" y="4216850"/>
              <a:ext cx="25208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504045" y="3810800"/>
              <a:ext cx="1433088"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6. Prediction</a:t>
              </a:r>
              <a:endParaRPr lang="en-IN" b="1" dirty="0">
                <a:latin typeface="Times New Roman" panose="02020603050405020304" pitchFamily="18" charset="0"/>
                <a:cs typeface="Times New Roman" panose="02020603050405020304" pitchFamily="18" charset="0"/>
              </a:endParaRPr>
            </a:p>
          </p:txBody>
        </p:sp>
        <p:cxnSp>
          <p:nvCxnSpPr>
            <p:cNvPr id="118" name="Straight Arrow Connector 117"/>
            <p:cNvCxnSpPr>
              <a:endCxn id="30" idx="2"/>
            </p:cNvCxnSpPr>
            <p:nvPr/>
          </p:nvCxnSpPr>
          <p:spPr>
            <a:xfrm flipH="1">
              <a:off x="1900602" y="5629275"/>
              <a:ext cx="758039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292428" y="5220662"/>
              <a:ext cx="2337550"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Affected or not</a:t>
              </a:r>
              <a:endParaRPr lang="en-IN"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02247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316" y="364762"/>
            <a:ext cx="10090507"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7" name="Rectangle 56"/>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20" name="Group 19"/>
          <p:cNvGrpSpPr/>
          <p:nvPr/>
        </p:nvGrpSpPr>
        <p:grpSpPr>
          <a:xfrm>
            <a:off x="387911" y="1713187"/>
            <a:ext cx="10854250" cy="3693648"/>
            <a:chOff x="478063" y="1146516"/>
            <a:chExt cx="10854250" cy="3693648"/>
          </a:xfrm>
        </p:grpSpPr>
        <p:grpSp>
          <p:nvGrpSpPr>
            <p:cNvPr id="37" name="Group 36"/>
            <p:cNvGrpSpPr/>
            <p:nvPr/>
          </p:nvGrpSpPr>
          <p:grpSpPr>
            <a:xfrm>
              <a:off x="4573632" y="1146516"/>
              <a:ext cx="2443893" cy="1247127"/>
              <a:chOff x="9149" y="51009"/>
              <a:chExt cx="1842448" cy="1624088"/>
            </a:xfrm>
          </p:grpSpPr>
          <p:sp>
            <p:nvSpPr>
              <p:cNvPr id="94" name="Rectangle 93"/>
              <p:cNvSpPr/>
              <p:nvPr/>
            </p:nvSpPr>
            <p:spPr>
              <a:xfrm>
                <a:off x="9149" y="51013"/>
                <a:ext cx="1842448" cy="16240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95" name="Straight Connector 94"/>
              <p:cNvCxnSpPr/>
              <p:nvPr/>
            </p:nvCxnSpPr>
            <p:spPr>
              <a:xfrm>
                <a:off x="9149" y="427169"/>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6"/>
              <p:cNvSpPr txBox="1"/>
              <p:nvPr/>
            </p:nvSpPr>
            <p:spPr>
              <a:xfrm>
                <a:off x="118328" y="467231"/>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Select </a:t>
                </a:r>
                <a:r>
                  <a:rPr lang="en-US" sz="1400" kern="1200" dirty="0" smtClean="0">
                    <a:solidFill>
                      <a:srgbClr val="000000"/>
                    </a:solidFill>
                    <a:effectLst/>
                    <a:latin typeface="Times New Roman" panose="02020603050405020304" pitchFamily="18" charset="0"/>
                    <a:ea typeface="Times New Roman" panose="02020603050405020304" pitchFamily="18" charset="0"/>
                  </a:rPr>
                  <a:t>Image()</a:t>
                </a:r>
                <a:endParaRPr lang="en-IN" sz="1200" dirty="0">
                  <a:effectLst/>
                  <a:latin typeface="Times New Roman" panose="02020603050405020304" pitchFamily="18" charset="0"/>
                  <a:ea typeface="Times New Roman" panose="02020603050405020304" pitchFamily="18" charset="0"/>
                </a:endParaRPr>
              </a:p>
            </p:txBody>
          </p:sp>
          <p:sp>
            <p:nvSpPr>
              <p:cNvPr id="97" name="TextBox 7"/>
              <p:cNvSpPr txBox="1"/>
              <p:nvPr/>
            </p:nvSpPr>
            <p:spPr>
              <a:xfrm>
                <a:off x="118328" y="829707"/>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Load </a:t>
                </a:r>
                <a:r>
                  <a:rPr lang="en-US" sz="1400" dirty="0">
                    <a:solidFill>
                      <a:srgbClr val="000000"/>
                    </a:solidFill>
                    <a:latin typeface="Times New Roman" panose="02020603050405020304" pitchFamily="18" charset="0"/>
                    <a:ea typeface="Times New Roman" panose="02020603050405020304" pitchFamily="18" charset="0"/>
                  </a:rPr>
                  <a:t>Image()</a:t>
                </a:r>
                <a:endParaRPr lang="en-IN" sz="1200" dirty="0">
                  <a:effectLst/>
                  <a:latin typeface="Times New Roman" panose="02020603050405020304" pitchFamily="18" charset="0"/>
                  <a:ea typeface="Times New Roman" panose="02020603050405020304" pitchFamily="18" charset="0"/>
                </a:endParaRPr>
              </a:p>
            </p:txBody>
          </p:sp>
          <p:sp>
            <p:nvSpPr>
              <p:cNvPr id="98" name="TextBox 8"/>
              <p:cNvSpPr txBox="1"/>
              <p:nvPr/>
            </p:nvSpPr>
            <p:spPr>
              <a:xfrm>
                <a:off x="125153" y="1192183"/>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View </a:t>
                </a:r>
                <a:r>
                  <a:rPr lang="en-US" sz="1400" dirty="0">
                    <a:solidFill>
                      <a:srgbClr val="000000"/>
                    </a:solidFill>
                    <a:latin typeface="Times New Roman" panose="02020603050405020304" pitchFamily="18" charset="0"/>
                    <a:ea typeface="Times New Roman" panose="02020603050405020304" pitchFamily="18" charset="0"/>
                  </a:rPr>
                  <a:t>Image()</a:t>
                </a:r>
                <a:endParaRPr lang="en-IN" sz="1200" dirty="0">
                  <a:effectLst/>
                  <a:latin typeface="Times New Roman" panose="02020603050405020304" pitchFamily="18" charset="0"/>
                  <a:ea typeface="Times New Roman" panose="02020603050405020304" pitchFamily="18" charset="0"/>
                </a:endParaRPr>
              </a:p>
            </p:txBody>
          </p:sp>
          <p:sp>
            <p:nvSpPr>
              <p:cNvPr id="99" name="TextBox 9"/>
              <p:cNvSpPr txBox="1"/>
              <p:nvPr/>
            </p:nvSpPr>
            <p:spPr>
              <a:xfrm>
                <a:off x="118328" y="51009"/>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b="1" kern="1200" dirty="0">
                    <a:solidFill>
                      <a:srgbClr val="000000"/>
                    </a:solidFill>
                    <a:effectLst/>
                    <a:latin typeface="Times New Roman" panose="02020603050405020304" pitchFamily="18" charset="0"/>
                    <a:ea typeface="Times New Roman" panose="02020603050405020304" pitchFamily="18" charset="0"/>
                  </a:rPr>
                  <a:t>INPUT</a:t>
                </a:r>
                <a:endParaRPr lang="en-IN" sz="1200" b="1" dirty="0">
                  <a:effectLst/>
                  <a:latin typeface="Times New Roman" panose="02020603050405020304" pitchFamily="18" charset="0"/>
                  <a:ea typeface="Times New Roman" panose="02020603050405020304" pitchFamily="18" charset="0"/>
                </a:endParaRPr>
              </a:p>
            </p:txBody>
          </p:sp>
        </p:grpSp>
        <p:grpSp>
          <p:nvGrpSpPr>
            <p:cNvPr id="42" name="Group 41"/>
            <p:cNvGrpSpPr/>
            <p:nvPr/>
          </p:nvGrpSpPr>
          <p:grpSpPr>
            <a:xfrm>
              <a:off x="478063" y="3397741"/>
              <a:ext cx="2453692" cy="1440714"/>
              <a:chOff x="2427157" y="0"/>
              <a:chExt cx="1450055" cy="1489276"/>
            </a:xfrm>
          </p:grpSpPr>
          <p:grpSp>
            <p:nvGrpSpPr>
              <p:cNvPr id="51" name="Group 50"/>
              <p:cNvGrpSpPr/>
              <p:nvPr/>
            </p:nvGrpSpPr>
            <p:grpSpPr>
              <a:xfrm>
                <a:off x="2427157" y="0"/>
                <a:ext cx="1450055" cy="1489276"/>
                <a:chOff x="2427157" y="0"/>
                <a:chExt cx="1842448" cy="1141272"/>
              </a:xfrm>
            </p:grpSpPr>
            <p:grpSp>
              <p:nvGrpSpPr>
                <p:cNvPr id="54" name="Group 53"/>
                <p:cNvGrpSpPr/>
                <p:nvPr/>
              </p:nvGrpSpPr>
              <p:grpSpPr>
                <a:xfrm>
                  <a:off x="2427157" y="0"/>
                  <a:ext cx="1842448" cy="1141272"/>
                  <a:chOff x="2427157" y="0"/>
                  <a:chExt cx="1842448" cy="1141272"/>
                </a:xfrm>
              </p:grpSpPr>
              <p:sp>
                <p:nvSpPr>
                  <p:cNvPr id="56" name="Rectangle 55"/>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58" name="Straight Connector 57"/>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PREMILINARY PROCESS</a:t>
                  </a:r>
                  <a:endParaRPr lang="en-IN" sz="1400" b="1" dirty="0">
                    <a:effectLst/>
                    <a:latin typeface="Times New Roman" panose="02020603050405020304" pitchFamily="18" charset="0"/>
                    <a:ea typeface="Times New Roman" panose="02020603050405020304" pitchFamily="18" charset="0"/>
                  </a:endParaRPr>
                </a:p>
              </p:txBody>
            </p:sp>
          </p:grpSp>
          <p:sp>
            <p:nvSpPr>
              <p:cNvPr id="52"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Image Resize ()</a:t>
                </a:r>
                <a:endParaRPr lang="en-IN" sz="1400" dirty="0">
                  <a:effectLst/>
                  <a:latin typeface="Times New Roman" panose="02020603050405020304" pitchFamily="18" charset="0"/>
                  <a:ea typeface="Times New Roman" panose="02020603050405020304" pitchFamily="18" charset="0"/>
                </a:endParaRPr>
              </a:p>
            </p:txBody>
          </p:sp>
          <p:sp>
            <p:nvSpPr>
              <p:cNvPr id="53" name="TextBox 2"/>
              <p:cNvSpPr txBox="1"/>
              <p:nvPr/>
            </p:nvSpPr>
            <p:spPr>
              <a:xfrm>
                <a:off x="2524065" y="881636"/>
                <a:ext cx="1241746"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Gray Scale Conversion ()</a:t>
                </a:r>
                <a:endParaRPr lang="en-IN" sz="1400" dirty="0">
                  <a:effectLst/>
                  <a:latin typeface="Times New Roman" panose="02020603050405020304" pitchFamily="18" charset="0"/>
                  <a:ea typeface="Times New Roman" panose="02020603050405020304" pitchFamily="18" charset="0"/>
                </a:endParaRPr>
              </a:p>
            </p:txBody>
          </p:sp>
        </p:grpSp>
        <p:grpSp>
          <p:nvGrpSpPr>
            <p:cNvPr id="59" name="Group 58"/>
            <p:cNvGrpSpPr/>
            <p:nvPr/>
          </p:nvGrpSpPr>
          <p:grpSpPr>
            <a:xfrm>
              <a:off x="3286552" y="3399450"/>
              <a:ext cx="2453692" cy="1440714"/>
              <a:chOff x="2427157" y="0"/>
              <a:chExt cx="1450055" cy="1489276"/>
            </a:xfrm>
          </p:grpSpPr>
          <p:grpSp>
            <p:nvGrpSpPr>
              <p:cNvPr id="60" name="Group 59"/>
              <p:cNvGrpSpPr/>
              <p:nvPr/>
            </p:nvGrpSpPr>
            <p:grpSpPr>
              <a:xfrm>
                <a:off x="2427157" y="0"/>
                <a:ext cx="1450055" cy="1489276"/>
                <a:chOff x="2427157" y="0"/>
                <a:chExt cx="1842448" cy="1141272"/>
              </a:xfrm>
            </p:grpSpPr>
            <p:grpSp>
              <p:nvGrpSpPr>
                <p:cNvPr id="63" name="Group 62"/>
                <p:cNvGrpSpPr/>
                <p:nvPr/>
              </p:nvGrpSpPr>
              <p:grpSpPr>
                <a:xfrm>
                  <a:off x="2427157" y="0"/>
                  <a:ext cx="1842448" cy="1141272"/>
                  <a:chOff x="2427157" y="0"/>
                  <a:chExt cx="1842448" cy="1141272"/>
                </a:xfrm>
              </p:grpSpPr>
              <p:sp>
                <p:nvSpPr>
                  <p:cNvPr id="65" name="Rectangle 64"/>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66" name="Straight Connector 65"/>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FEATURE EXTRACTION</a:t>
                  </a:r>
                  <a:endParaRPr lang="en-IN" sz="1400" b="1" dirty="0">
                    <a:effectLst/>
                    <a:latin typeface="Times New Roman" panose="02020603050405020304" pitchFamily="18" charset="0"/>
                    <a:ea typeface="Times New Roman" panose="02020603050405020304" pitchFamily="18" charset="0"/>
                  </a:endParaRPr>
                </a:p>
              </p:txBody>
            </p:sp>
          </p:grpSp>
          <p:sp>
            <p:nvSpPr>
              <p:cNvPr id="61"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Mean ()</a:t>
                </a:r>
                <a:endParaRPr lang="en-IN" sz="1400" dirty="0">
                  <a:effectLst/>
                  <a:latin typeface="Times New Roman" panose="02020603050405020304" pitchFamily="18" charset="0"/>
                  <a:ea typeface="Times New Roman" panose="02020603050405020304" pitchFamily="18" charset="0"/>
                </a:endParaRPr>
              </a:p>
            </p:txBody>
          </p:sp>
          <p:sp>
            <p:nvSpPr>
              <p:cNvPr id="62" name="TextBox 2"/>
              <p:cNvSpPr txBox="1"/>
              <p:nvPr/>
            </p:nvSpPr>
            <p:spPr>
              <a:xfrm>
                <a:off x="2511208" y="828933"/>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Median ()</a:t>
                </a:r>
              </a:p>
              <a:p>
                <a:pPr algn="ctr">
                  <a:spcAft>
                    <a:spcPts val="0"/>
                  </a:spcAft>
                </a:pPr>
                <a:r>
                  <a:rPr lang="en-US" sz="1400" dirty="0" smtClean="0">
                    <a:solidFill>
                      <a:srgbClr val="000000"/>
                    </a:solidFill>
                    <a:latin typeface="Times New Roman" panose="02020603050405020304" pitchFamily="18" charset="0"/>
                    <a:ea typeface="Times New Roman" panose="02020603050405020304" pitchFamily="18" charset="0"/>
                  </a:rPr>
                  <a:t>Variance ()</a:t>
                </a:r>
                <a:endParaRPr lang="en-IN" sz="1400" dirty="0">
                  <a:effectLst/>
                  <a:latin typeface="Times New Roman" panose="02020603050405020304" pitchFamily="18" charset="0"/>
                  <a:ea typeface="Times New Roman" panose="02020603050405020304" pitchFamily="18" charset="0"/>
                </a:endParaRPr>
              </a:p>
            </p:txBody>
          </p:sp>
        </p:grpSp>
        <p:grpSp>
          <p:nvGrpSpPr>
            <p:cNvPr id="67" name="Group 66"/>
            <p:cNvGrpSpPr/>
            <p:nvPr/>
          </p:nvGrpSpPr>
          <p:grpSpPr>
            <a:xfrm>
              <a:off x="6070132" y="3397741"/>
              <a:ext cx="2453692" cy="1440714"/>
              <a:chOff x="2427157" y="0"/>
              <a:chExt cx="1450055" cy="1489276"/>
            </a:xfrm>
          </p:grpSpPr>
          <p:grpSp>
            <p:nvGrpSpPr>
              <p:cNvPr id="68" name="Group 67"/>
              <p:cNvGrpSpPr/>
              <p:nvPr/>
            </p:nvGrpSpPr>
            <p:grpSpPr>
              <a:xfrm>
                <a:off x="2427157" y="0"/>
                <a:ext cx="1450055" cy="1489276"/>
                <a:chOff x="2427157" y="0"/>
                <a:chExt cx="1842448" cy="1141272"/>
              </a:xfrm>
            </p:grpSpPr>
            <p:grpSp>
              <p:nvGrpSpPr>
                <p:cNvPr id="71" name="Group 70"/>
                <p:cNvGrpSpPr/>
                <p:nvPr/>
              </p:nvGrpSpPr>
              <p:grpSpPr>
                <a:xfrm>
                  <a:off x="2427157" y="0"/>
                  <a:ext cx="1842448" cy="1141272"/>
                  <a:chOff x="2427157" y="0"/>
                  <a:chExt cx="1842448" cy="1141272"/>
                </a:xfrm>
              </p:grpSpPr>
              <p:sp>
                <p:nvSpPr>
                  <p:cNvPr id="74" name="Rectangle 73"/>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75" name="Straight Connector 74"/>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CLASSIFICATION</a:t>
                  </a:r>
                  <a:endParaRPr lang="en-IN" sz="1400" b="1" dirty="0">
                    <a:effectLst/>
                    <a:latin typeface="Times New Roman" panose="02020603050405020304" pitchFamily="18" charset="0"/>
                    <a:ea typeface="Times New Roman" panose="02020603050405020304" pitchFamily="18" charset="0"/>
                  </a:endParaRPr>
                </a:p>
              </p:txBody>
            </p:sp>
          </p:grpSp>
          <p:sp>
            <p:nvSpPr>
              <p:cNvPr id="69"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VGG-19 ()</a:t>
                </a:r>
                <a:endParaRPr lang="en-IN" sz="1400" dirty="0">
                  <a:effectLst/>
                  <a:latin typeface="Times New Roman" panose="02020603050405020304" pitchFamily="18" charset="0"/>
                  <a:ea typeface="Times New Roman" panose="02020603050405020304" pitchFamily="18" charset="0"/>
                </a:endParaRPr>
              </a:p>
            </p:txBody>
          </p:sp>
          <p:sp>
            <p:nvSpPr>
              <p:cNvPr id="70" name="TextBox 2"/>
              <p:cNvSpPr txBox="1"/>
              <p:nvPr/>
            </p:nvSpPr>
            <p:spPr>
              <a:xfrm>
                <a:off x="2511208" y="828933"/>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Mobile Net V2 ()</a:t>
                </a:r>
              </a:p>
              <a:p>
                <a:pPr algn="ctr">
                  <a:spcAft>
                    <a:spcPts val="0"/>
                  </a:spcAft>
                </a:pPr>
                <a:r>
                  <a:rPr lang="en-US" sz="1400" dirty="0" smtClean="0">
                    <a:solidFill>
                      <a:srgbClr val="000000"/>
                    </a:solidFill>
                    <a:latin typeface="Times New Roman" panose="02020603050405020304" pitchFamily="18" charset="0"/>
                    <a:ea typeface="Times New Roman" panose="02020603050405020304" pitchFamily="18" charset="0"/>
                  </a:rPr>
                  <a:t>Prediction ()</a:t>
                </a:r>
                <a:endParaRPr lang="en-IN" sz="1400" dirty="0">
                  <a:effectLst/>
                  <a:latin typeface="Times New Roman" panose="02020603050405020304" pitchFamily="18" charset="0"/>
                  <a:ea typeface="Times New Roman" panose="02020603050405020304" pitchFamily="18" charset="0"/>
                </a:endParaRPr>
              </a:p>
            </p:txBody>
          </p:sp>
        </p:grpSp>
        <p:grpSp>
          <p:nvGrpSpPr>
            <p:cNvPr id="76" name="Group 75"/>
            <p:cNvGrpSpPr/>
            <p:nvPr/>
          </p:nvGrpSpPr>
          <p:grpSpPr>
            <a:xfrm>
              <a:off x="8878621" y="3397741"/>
              <a:ext cx="2453692" cy="1440714"/>
              <a:chOff x="2427157" y="0"/>
              <a:chExt cx="1450055" cy="1489276"/>
            </a:xfrm>
          </p:grpSpPr>
          <p:grpSp>
            <p:nvGrpSpPr>
              <p:cNvPr id="77" name="Group 76"/>
              <p:cNvGrpSpPr/>
              <p:nvPr/>
            </p:nvGrpSpPr>
            <p:grpSpPr>
              <a:xfrm>
                <a:off x="2427157" y="0"/>
                <a:ext cx="1450055" cy="1489276"/>
                <a:chOff x="2427157" y="0"/>
                <a:chExt cx="1842448" cy="1141272"/>
              </a:xfrm>
            </p:grpSpPr>
            <p:grpSp>
              <p:nvGrpSpPr>
                <p:cNvPr id="80" name="Group 79"/>
                <p:cNvGrpSpPr/>
                <p:nvPr/>
              </p:nvGrpSpPr>
              <p:grpSpPr>
                <a:xfrm>
                  <a:off x="2427157" y="0"/>
                  <a:ext cx="1842448" cy="1141272"/>
                  <a:chOff x="2427157" y="0"/>
                  <a:chExt cx="1842448" cy="1141272"/>
                </a:xfrm>
              </p:grpSpPr>
              <p:sp>
                <p:nvSpPr>
                  <p:cNvPr id="82" name="Rectangle 81"/>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83" name="Straight Connector 82"/>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PERFORMANCE</a:t>
                  </a:r>
                  <a:endParaRPr lang="en-IN" sz="1400" b="1" dirty="0">
                    <a:effectLst/>
                    <a:latin typeface="Times New Roman" panose="02020603050405020304" pitchFamily="18" charset="0"/>
                    <a:ea typeface="Times New Roman" panose="02020603050405020304" pitchFamily="18" charset="0"/>
                  </a:endParaRPr>
                </a:p>
              </p:txBody>
            </p:sp>
          </p:grpSp>
          <p:sp>
            <p:nvSpPr>
              <p:cNvPr id="78"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Accuracy  ()</a:t>
                </a:r>
                <a:endParaRPr lang="en-IN" sz="1400" dirty="0">
                  <a:effectLst/>
                  <a:latin typeface="Times New Roman" panose="02020603050405020304" pitchFamily="18" charset="0"/>
                  <a:ea typeface="Times New Roman" panose="02020603050405020304" pitchFamily="18" charset="0"/>
                </a:endParaRPr>
              </a:p>
            </p:txBody>
          </p:sp>
          <p:sp>
            <p:nvSpPr>
              <p:cNvPr id="79" name="TextBox 2"/>
              <p:cNvSpPr txBox="1"/>
              <p:nvPr/>
            </p:nvSpPr>
            <p:spPr>
              <a:xfrm>
                <a:off x="2511208" y="828933"/>
                <a:ext cx="1241746"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Error rate ()</a:t>
                </a:r>
              </a:p>
            </p:txBody>
          </p:sp>
        </p:grpSp>
        <p:cxnSp>
          <p:nvCxnSpPr>
            <p:cNvPr id="10" name="Straight Connector 9"/>
            <p:cNvCxnSpPr/>
            <p:nvPr/>
          </p:nvCxnSpPr>
          <p:spPr>
            <a:xfrm>
              <a:off x="1670891" y="2898400"/>
              <a:ext cx="0" cy="4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147313" y="2898399"/>
              <a:ext cx="0" cy="4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70891" y="2898399"/>
              <a:ext cx="8494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5" idx="0"/>
            </p:cNvCxnSpPr>
            <p:nvPr/>
          </p:nvCxnSpPr>
          <p:spPr>
            <a:xfrm flipH="1">
              <a:off x="4513398" y="2897545"/>
              <a:ext cx="13952" cy="50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242320" y="2881601"/>
              <a:ext cx="13952" cy="50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5639900" y="2405472"/>
              <a:ext cx="210261" cy="2222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a:off x="5758018" y="2618538"/>
              <a:ext cx="0" cy="283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4731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47367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DFD diagram – Level 0</a:t>
            </a:r>
            <a:endParaRPr lang="en-IN" b="1" dirty="0">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2268398" y="2648855"/>
            <a:ext cx="7676556" cy="1532221"/>
            <a:chOff x="2268398" y="2648855"/>
            <a:chExt cx="7676556" cy="1532221"/>
          </a:xfrm>
        </p:grpSpPr>
        <p:sp>
          <p:nvSpPr>
            <p:cNvPr id="3" name="Oval 2"/>
            <p:cNvSpPr/>
            <p:nvPr/>
          </p:nvSpPr>
          <p:spPr>
            <a:xfrm>
              <a:off x="5035640" y="2648855"/>
              <a:ext cx="1571222"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p:cNvPicPr>
              <a:picLocks noChangeAspect="1"/>
            </p:cNvPicPr>
            <p:nvPr/>
          </p:nvPicPr>
          <p:blipFill>
            <a:blip r:embed="rId2"/>
            <a:stretch>
              <a:fillRect/>
            </a:stretch>
          </p:blipFill>
          <p:spPr>
            <a:xfrm>
              <a:off x="2384443" y="2793940"/>
              <a:ext cx="1205543" cy="1074990"/>
            </a:xfrm>
            <a:prstGeom prst="rect">
              <a:avLst/>
            </a:prstGeom>
          </p:spPr>
        </p:pic>
        <p:sp>
          <p:nvSpPr>
            <p:cNvPr id="16" name="Rectangle 15"/>
            <p:cNvSpPr/>
            <p:nvPr/>
          </p:nvSpPr>
          <p:spPr>
            <a:xfrm>
              <a:off x="8052516" y="2945714"/>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 name="TextBox 4"/>
            <p:cNvSpPr txBox="1"/>
            <p:nvPr/>
          </p:nvSpPr>
          <p:spPr>
            <a:xfrm>
              <a:off x="2268398" y="3868930"/>
              <a:ext cx="1437632" cy="312146"/>
            </a:xfrm>
            <a:prstGeom prst="rect">
              <a:avLst/>
            </a:prstGeom>
            <a:noFill/>
          </p:spPr>
          <p:txBody>
            <a:bodyPr wrap="square" rtlCol="0">
              <a:noAutofit/>
            </a:bodyP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589986" y="3331435"/>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06862" y="3153177"/>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06862" y="3484309"/>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06030" y="2945714"/>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Input Image</a:t>
              </a:r>
              <a:endParaRPr lang="en-IN" sz="16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664884" y="2809217"/>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Resize Image</a:t>
              </a:r>
              <a:endParaRPr lang="en-IN" sz="1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693895" y="3482816"/>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Gray scale Image</a:t>
              </a:r>
              <a:endParaRPr lang="en-IN"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181895" y="2978494"/>
              <a:ext cx="1329610" cy="830997"/>
            </a:xfrm>
            <a:prstGeom prst="rect">
              <a:avLst/>
            </a:prstGeom>
            <a:noFill/>
          </p:spPr>
          <p:txBody>
            <a:bodyPr wrap="square" rtlCol="0">
              <a:spAutoFit/>
            </a:bodyPr>
            <a:lstStyle/>
            <a:p>
              <a:pPr algn="ctr"/>
              <a:r>
                <a:rPr lang="en-IN" sz="1600" b="1" dirty="0" smtClean="0">
                  <a:latin typeface="Times New Roman" panose="02020603050405020304" pitchFamily="18" charset="0"/>
                  <a:cs typeface="Times New Roman" panose="02020603050405020304" pitchFamily="18" charset="0"/>
                </a:rPr>
                <a:t>Mango Leaf Disease </a:t>
              </a:r>
              <a:r>
                <a:rPr lang="en-IN" sz="1600" b="1" dirty="0">
                  <a:latin typeface="Times New Roman" panose="02020603050405020304" pitchFamily="18" charset="0"/>
                  <a:cs typeface="Times New Roman" panose="02020603050405020304" pitchFamily="18" charset="0"/>
                </a:rPr>
                <a:t>Images</a:t>
              </a:r>
            </a:p>
          </p:txBody>
        </p:sp>
      </p:grpSp>
    </p:spTree>
    <p:extLst>
      <p:ext uri="{BB962C8B-B14F-4D97-AF65-F5344CB8AC3E}">
        <p14:creationId xmlns:p14="http://schemas.microsoft.com/office/powerpoint/2010/main" val="10421606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125387"/>
            <a:ext cx="10515600" cy="956591"/>
          </a:xfrm>
        </p:spPr>
        <p:txBody>
          <a:bodyPr/>
          <a:lstStyle/>
          <a:p>
            <a:pPr algn="ctr"/>
            <a:r>
              <a:rPr lang="en-US" b="1" dirty="0" smtClean="0">
                <a:latin typeface="Times New Roman" panose="02020603050405020304" pitchFamily="18" charset="0"/>
                <a:cs typeface="Times New Roman" panose="02020603050405020304" pitchFamily="18" charset="0"/>
              </a:rPr>
              <a:t>DFD diagram – Level 1</a:t>
            </a:r>
            <a:endParaRPr lang="en-IN" b="1"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098745" y="1605284"/>
            <a:ext cx="8395047" cy="4396101"/>
            <a:chOff x="2420717" y="1486180"/>
            <a:chExt cx="8395047" cy="4396101"/>
          </a:xfrm>
        </p:grpSpPr>
        <p:sp>
          <p:nvSpPr>
            <p:cNvPr id="3" name="Oval 2"/>
            <p:cNvSpPr/>
            <p:nvPr/>
          </p:nvSpPr>
          <p:spPr>
            <a:xfrm>
              <a:off x="5088432" y="2744983"/>
              <a:ext cx="1634339"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7" name="TextBox 26"/>
            <p:cNvSpPr txBox="1"/>
            <p:nvPr/>
          </p:nvSpPr>
          <p:spPr>
            <a:xfrm>
              <a:off x="5240796" y="3012064"/>
              <a:ext cx="1329610" cy="830997"/>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Mango Leaf Disease Images</a:t>
              </a:r>
            </a:p>
          </p:txBody>
        </p:sp>
        <p:cxnSp>
          <p:nvCxnSpPr>
            <p:cNvPr id="13" name="Curved Connector 12"/>
            <p:cNvCxnSpPr>
              <a:stCxn id="3" idx="0"/>
              <a:endCxn id="40" idx="0"/>
            </p:cNvCxnSpPr>
            <p:nvPr/>
          </p:nvCxnSpPr>
          <p:spPr>
            <a:xfrm rot="5400000" flipH="1" flipV="1">
              <a:off x="6270762" y="1121021"/>
              <a:ext cx="1258803" cy="1989122"/>
            </a:xfrm>
            <a:prstGeom prst="curvedConnector3">
              <a:avLst>
                <a:gd name="adj1" fmla="val 11816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Alternate Process 37"/>
            <p:cNvSpPr/>
            <p:nvPr/>
          </p:nvSpPr>
          <p:spPr>
            <a:xfrm>
              <a:off x="7256876" y="3046546"/>
              <a:ext cx="1783699" cy="382799"/>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Image Resize</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0" name="Oval 39"/>
            <p:cNvSpPr/>
            <p:nvPr/>
          </p:nvSpPr>
          <p:spPr>
            <a:xfrm>
              <a:off x="7225046" y="1486180"/>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7328373" y="1760845"/>
              <a:ext cx="1132701"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Preliminary Process</a:t>
              </a:r>
            </a:p>
          </p:txBody>
        </p:sp>
        <p:sp>
          <p:nvSpPr>
            <p:cNvPr id="42" name="Flowchart: Alternate Process 41"/>
            <p:cNvSpPr/>
            <p:nvPr/>
          </p:nvSpPr>
          <p:spPr>
            <a:xfrm>
              <a:off x="9496162" y="2115582"/>
              <a:ext cx="1319602" cy="629401"/>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Grey Scale Conversion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3" name="Elbow Connector 42"/>
            <p:cNvCxnSpPr>
              <a:stCxn id="40" idx="6"/>
              <a:endCxn id="42" idx="0"/>
            </p:cNvCxnSpPr>
            <p:nvPr/>
          </p:nvCxnSpPr>
          <p:spPr>
            <a:xfrm>
              <a:off x="8564402" y="2008602"/>
              <a:ext cx="1591561" cy="1069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4"/>
              <a:endCxn id="38" idx="0"/>
            </p:cNvCxnSpPr>
            <p:nvPr/>
          </p:nvCxnSpPr>
          <p:spPr>
            <a:xfrm rot="16200000" flipH="1">
              <a:off x="7763964" y="2661783"/>
              <a:ext cx="515523" cy="25400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230485" y="4837438"/>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6333812" y="5115473"/>
              <a:ext cx="1132701" cy="523220"/>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Image Slicing</a:t>
              </a:r>
              <a:endParaRPr lang="en-IN" sz="1400" dirty="0">
                <a:latin typeface="Times New Roman" panose="02020603050405020304" pitchFamily="18" charset="0"/>
                <a:cs typeface="Times New Roman" panose="02020603050405020304" pitchFamily="18" charset="0"/>
              </a:endParaRPr>
            </a:p>
          </p:txBody>
        </p:sp>
        <p:cxnSp>
          <p:nvCxnSpPr>
            <p:cNvPr id="49" name="Curved Connector 48"/>
            <p:cNvCxnSpPr>
              <a:stCxn id="3" idx="4"/>
              <a:endCxn id="47" idx="0"/>
            </p:cNvCxnSpPr>
            <p:nvPr/>
          </p:nvCxnSpPr>
          <p:spPr>
            <a:xfrm rot="16200000" flipH="1">
              <a:off x="6039235" y="3976510"/>
              <a:ext cx="727294" cy="99456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964710" y="2531022"/>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3086407" y="2791833"/>
              <a:ext cx="1132701" cy="523220"/>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Feature Extraction</a:t>
              </a:r>
              <a:endParaRPr lang="en-IN" sz="1400" dirty="0">
                <a:latin typeface="Times New Roman" panose="02020603050405020304" pitchFamily="18" charset="0"/>
                <a:cs typeface="Times New Roman" panose="02020603050405020304" pitchFamily="18" charset="0"/>
              </a:endParaRPr>
            </a:p>
          </p:txBody>
        </p:sp>
        <p:cxnSp>
          <p:nvCxnSpPr>
            <p:cNvPr id="55" name="Curved Connector 54"/>
            <p:cNvCxnSpPr>
              <a:stCxn id="3" idx="2"/>
              <a:endCxn id="53" idx="0"/>
            </p:cNvCxnSpPr>
            <p:nvPr/>
          </p:nvCxnSpPr>
          <p:spPr>
            <a:xfrm rot="10800000">
              <a:off x="3634388" y="2531022"/>
              <a:ext cx="1454044" cy="896542"/>
            </a:xfrm>
            <a:prstGeom prst="curvedConnector4">
              <a:avLst>
                <a:gd name="adj1" fmla="val 26972"/>
                <a:gd name="adj2" fmla="val 1254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p:cNvSpPr/>
            <p:nvPr/>
          </p:nvSpPr>
          <p:spPr>
            <a:xfrm>
              <a:off x="2420717" y="4282390"/>
              <a:ext cx="1783699" cy="555048"/>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Mean, Median and Variance</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59" name="Elbow Connector 58"/>
            <p:cNvCxnSpPr>
              <a:stCxn id="53" idx="4"/>
              <a:endCxn id="57" idx="0"/>
            </p:cNvCxnSpPr>
            <p:nvPr/>
          </p:nvCxnSpPr>
          <p:spPr>
            <a:xfrm rot="5400000">
              <a:off x="3120216" y="3768217"/>
              <a:ext cx="706525" cy="32182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6806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125387"/>
            <a:ext cx="10515600" cy="956591"/>
          </a:xfrm>
        </p:spPr>
        <p:txBody>
          <a:bodyPr/>
          <a:lstStyle/>
          <a:p>
            <a:pPr algn="ctr"/>
            <a:r>
              <a:rPr lang="en-US" b="1" dirty="0" smtClean="0">
                <a:latin typeface="Times New Roman" panose="02020603050405020304" pitchFamily="18" charset="0"/>
                <a:cs typeface="Times New Roman" panose="02020603050405020304" pitchFamily="18" charset="0"/>
              </a:rPr>
              <a:t>DFD diagram – Level 2</a:t>
            </a:r>
            <a:endParaRPr lang="en-IN" b="1"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1668537" y="985850"/>
            <a:ext cx="8276417" cy="4900866"/>
            <a:chOff x="1668537" y="985850"/>
            <a:chExt cx="8276417" cy="4900866"/>
          </a:xfrm>
        </p:grpSpPr>
        <p:sp>
          <p:nvSpPr>
            <p:cNvPr id="3" name="Oval 2"/>
            <p:cNvSpPr/>
            <p:nvPr/>
          </p:nvSpPr>
          <p:spPr>
            <a:xfrm>
              <a:off x="4972523" y="2648855"/>
              <a:ext cx="1634339"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8052516" y="2945714"/>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555880" y="3117820"/>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06862" y="3153177"/>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06862" y="3484309"/>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42913" y="2837779"/>
              <a:ext cx="1329610"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Mean, Median</a:t>
              </a:r>
              <a:endParaRPr lang="en-IN" sz="12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99169" y="2771702"/>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VGG-19</a:t>
              </a:r>
              <a:endParaRPr lang="en-IN" sz="1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693895" y="3482816"/>
              <a:ext cx="1329610" cy="338554"/>
            </a:xfrm>
            <a:prstGeom prst="rect">
              <a:avLst/>
            </a:prstGeom>
            <a:noFill/>
          </p:spPr>
          <p:txBody>
            <a:bodyPr wrap="square" rtlCol="0">
              <a:spAutoFit/>
            </a:bodyPr>
            <a:lstStyle/>
            <a:p>
              <a:pPr algn="ctr"/>
              <a:r>
                <a:rPr lang="en-IN" sz="1600" dirty="0" err="1" smtClean="0">
                  <a:latin typeface="Times New Roman" panose="02020603050405020304" pitchFamily="18" charset="0"/>
                  <a:cs typeface="Times New Roman" panose="02020603050405020304" pitchFamily="18" charset="0"/>
                </a:rPr>
                <a:t>MobileNet</a:t>
              </a:r>
              <a:r>
                <a:rPr lang="en-IN" sz="1600" dirty="0" smtClean="0">
                  <a:latin typeface="Times New Roman" panose="02020603050405020304" pitchFamily="18" charset="0"/>
                  <a:cs typeface="Times New Roman" panose="02020603050405020304" pitchFamily="18" charset="0"/>
                </a:rPr>
                <a:t> v2</a:t>
              </a:r>
              <a:endParaRPr lang="en-IN"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130048" y="2956684"/>
              <a:ext cx="1329610" cy="830997"/>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Mango Leaf Disease Images</a:t>
              </a:r>
            </a:p>
          </p:txBody>
        </p:sp>
        <p:sp>
          <p:nvSpPr>
            <p:cNvPr id="17" name="Rectangle 16"/>
            <p:cNvSpPr/>
            <p:nvPr/>
          </p:nvSpPr>
          <p:spPr>
            <a:xfrm>
              <a:off x="1668537" y="2897181"/>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flipV="1">
              <a:off x="3543922" y="3494465"/>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72523" y="5112542"/>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ANALYSIS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Rectangle 28"/>
            <p:cNvSpPr/>
            <p:nvPr/>
          </p:nvSpPr>
          <p:spPr>
            <a:xfrm>
              <a:off x="4843473" y="985850"/>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IMAGE SPLITTING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5525037" y="1760024"/>
              <a:ext cx="12878" cy="888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007571" y="1760024"/>
              <a:ext cx="0" cy="888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37915" y="4014016"/>
              <a:ext cx="0" cy="109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8" idx="0"/>
            </p:cNvCxnSpPr>
            <p:nvPr/>
          </p:nvCxnSpPr>
          <p:spPr>
            <a:xfrm flipV="1">
              <a:off x="5918742" y="4014016"/>
              <a:ext cx="0" cy="109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6548" y="3543880"/>
              <a:ext cx="1329610"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Variance</a:t>
              </a:r>
              <a:endParaRPr lang="en-IN" sz="12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5856460" y="2089662"/>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Test Image</a:t>
              </a:r>
              <a:endParaRPr lang="en-IN" sz="16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307718" y="2087514"/>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Train Image</a:t>
              </a:r>
              <a:endParaRPr lang="en-IN" sz="16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303619" y="4339905"/>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Accuracy,</a:t>
              </a:r>
            </a:p>
            <a:p>
              <a:pPr algn="ctr"/>
              <a:r>
                <a:rPr lang="en-IN" sz="1600" dirty="0" smtClean="0">
                  <a:latin typeface="Times New Roman" panose="02020603050405020304" pitchFamily="18" charset="0"/>
                  <a:cs typeface="Times New Roman" panose="02020603050405020304" pitchFamily="18" charset="0"/>
                </a:rPr>
                <a:t>Error rate</a:t>
              </a:r>
              <a:endParaRPr lang="en-IN" sz="16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867982" y="4337377"/>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Comparison</a:t>
              </a:r>
              <a:endParaRPr lang="en-IN"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1550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Domain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518" y="1690688"/>
            <a:ext cx="11204620" cy="473587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Image processing </a:t>
            </a:r>
            <a:r>
              <a:rPr lang="en-IN" sz="2000" dirty="0">
                <a:latin typeface="Times New Roman" panose="02020603050405020304" pitchFamily="18" charset="0"/>
                <a:cs typeface="Times New Roman" panose="02020603050405020304" pitchFamily="18" charset="0"/>
              </a:rPr>
              <a:t>is a fundamental field in computer science and engineering that deals with the analysis, manipulation, and interpretation of digital images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encompasses a wide range of techniques and algorithms used to perform various tasks, such as enhancing image quality, extracting features, recognizing patterns, and performing image-based decision making</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Image processing techniques can be applied in a wide range of domains, including computer vision, medical imaging, remote sensing, security and surveillance, and multimedia applications, among others.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field of image processing is continuously evolving, with new algorithms and techniques being developed to address more complex and challenging problems.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35762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System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4" y="1690687"/>
            <a:ext cx="11018949" cy="4722991"/>
          </a:xfrm>
        </p:spPr>
        <p:txBody>
          <a:bodyPr>
            <a:normAutofit fontScale="92500" lnSpcReduction="20000"/>
          </a:body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System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Disk            :   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   4GB</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smtClean="0">
                <a:latin typeface="Times New Roman" panose="02020603050405020304" pitchFamily="18" charset="0"/>
                <a:cs typeface="Times New Roman" panose="02020603050405020304" pitchFamily="18" charset="0"/>
              </a:rPr>
              <a:t>SOFTWARE </a:t>
            </a:r>
            <a:r>
              <a:rPr lang="en-IN" sz="2000" b="1" dirty="0">
                <a:latin typeface="Times New Roman" panose="02020603050405020304" pitchFamily="18" charset="0"/>
                <a:cs typeface="Times New Roman" panose="02020603050405020304" pitchFamily="18" charset="0"/>
              </a:rPr>
              <a:t>REQUIREMENTS: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O/S                  	 :  Windows </a:t>
            </a:r>
            <a:r>
              <a:rPr lang="en-US" sz="2000" dirty="0" smtClean="0">
                <a:latin typeface="Times New Roman" panose="02020603050405020304" pitchFamily="18" charset="0"/>
                <a:cs typeface="Times New Roman" panose="02020603050405020304" pitchFamily="18" charset="0"/>
              </a:rPr>
              <a:t>10.</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  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Streamlit Framework</a:t>
            </a:r>
          </a:p>
          <a:p>
            <a:pPr lvl="0" algn="just">
              <a:lnSpc>
                <a:spcPct val="150000"/>
              </a:lnSpc>
            </a:pPr>
            <a:r>
              <a:rPr lang="en-US" sz="2000" dirty="0" smtClean="0">
                <a:latin typeface="Times New Roman" panose="02020603050405020304" pitchFamily="18" charset="0"/>
                <a:cs typeface="Times New Roman" panose="02020603050405020304" pitchFamily="18" charset="0"/>
              </a:rPr>
              <a:t>Software used      :   Anaconda </a:t>
            </a:r>
            <a:r>
              <a:rPr lang="en-US" sz="2000" dirty="0">
                <a:latin typeface="Times New Roman" panose="02020603050405020304" pitchFamily="18" charset="0"/>
                <a:cs typeface="Times New Roman" panose="02020603050405020304" pitchFamily="18" charset="0"/>
              </a:rPr>
              <a:t>Navigator – </a:t>
            </a:r>
            <a:r>
              <a:rPr lang="en-US" sz="2000" dirty="0" smtClean="0">
                <a:latin typeface="Times New Roman" panose="02020603050405020304" pitchFamily="18" charset="0"/>
                <a:cs typeface="Times New Roman" panose="02020603050405020304" pitchFamily="18" charset="0"/>
              </a:rPr>
              <a:t> Spyder IDE</a:t>
            </a:r>
            <a:endParaRPr lang="en-IN" sz="2000" dirty="0"/>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46017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155" y="1690688"/>
            <a:ext cx="11031828" cy="4351338"/>
          </a:xfrm>
        </p:spPr>
        <p:txBody>
          <a:bodyPr>
            <a:normAutofit/>
          </a:bodyPr>
          <a:lstStyle/>
          <a:p>
            <a:pPr lvl="0" algn="just">
              <a:lnSpc>
                <a:spcPct val="150000"/>
              </a:lnSpc>
            </a:pPr>
            <a:r>
              <a:rPr lang="en-US" sz="2000" dirty="0" smtClean="0">
                <a:latin typeface="Times New Roman" panose="02020603050405020304" pitchFamily="18" charset="0"/>
                <a:cs typeface="Times New Roman" panose="02020603050405020304" pitchFamily="18" charset="0"/>
              </a:rPr>
              <a:t>Input </a:t>
            </a:r>
          </a:p>
          <a:p>
            <a:pPr lvl="0" algn="just">
              <a:lnSpc>
                <a:spcPct val="150000"/>
              </a:lnSpc>
            </a:pPr>
            <a:r>
              <a:rPr lang="en-US" sz="2000" dirty="0" smtClean="0">
                <a:latin typeface="Times New Roman" panose="02020603050405020304" pitchFamily="18" charset="0"/>
                <a:cs typeface="Times New Roman" panose="02020603050405020304" pitchFamily="18" charset="0"/>
              </a:rPr>
              <a:t>Preprocessing</a:t>
            </a:r>
          </a:p>
          <a:p>
            <a:pPr lvl="0" algn="just">
              <a:lnSpc>
                <a:spcPct val="150000"/>
              </a:lnSpc>
            </a:pPr>
            <a:r>
              <a:rPr lang="en-US" sz="2000" dirty="0" smtClean="0">
                <a:latin typeface="Times New Roman" panose="02020603050405020304" pitchFamily="18" charset="0"/>
                <a:cs typeface="Times New Roman" panose="02020603050405020304" pitchFamily="18" charset="0"/>
              </a:rPr>
              <a:t>Feature </a:t>
            </a:r>
            <a:r>
              <a:rPr lang="en-US" sz="2000" dirty="0">
                <a:latin typeface="Times New Roman" panose="02020603050405020304" pitchFamily="18" charset="0"/>
                <a:cs typeface="Times New Roman" panose="02020603050405020304" pitchFamily="18" charset="0"/>
              </a:rPr>
              <a:t>Extraction</a:t>
            </a:r>
          </a:p>
          <a:p>
            <a:pPr lvl="0" algn="just">
              <a:lnSpc>
                <a:spcPct val="150000"/>
              </a:lnSpc>
            </a:pPr>
            <a:r>
              <a:rPr lang="en-US" sz="2000" dirty="0" smtClean="0">
                <a:latin typeface="Times New Roman" panose="02020603050405020304" pitchFamily="18" charset="0"/>
                <a:cs typeface="Times New Roman" panose="02020603050405020304" pitchFamily="18" charset="0"/>
              </a:rPr>
              <a:t>Model Generation</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Prediction</a:t>
            </a:r>
            <a:endParaRPr lang="en-US"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Result Generation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301569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Input </a:t>
            </a:r>
          </a:p>
        </p:txBody>
      </p:sp>
      <p:sp>
        <p:nvSpPr>
          <p:cNvPr id="3" name="Content Placeholder 2"/>
          <p:cNvSpPr>
            <a:spLocks noGrp="1"/>
          </p:cNvSpPr>
          <p:nvPr>
            <p:ph idx="1"/>
          </p:nvPr>
        </p:nvSpPr>
        <p:spPr>
          <a:xfrm>
            <a:off x="489396" y="1455313"/>
            <a:ext cx="11075831" cy="4906850"/>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dataset, </a:t>
            </a:r>
            <a:r>
              <a:rPr lang="en-IN" sz="2000" dirty="0" smtClean="0">
                <a:latin typeface="Times New Roman" panose="02020603050405020304" pitchFamily="18" charset="0"/>
                <a:cs typeface="Times New Roman" panose="02020603050405020304" pitchFamily="18" charset="0"/>
              </a:rPr>
              <a:t>mango leaf </a:t>
            </a:r>
            <a:r>
              <a:rPr lang="en-IN" sz="2000" dirty="0">
                <a:latin typeface="Times New Roman" panose="02020603050405020304" pitchFamily="18" charset="0"/>
                <a:cs typeface="Times New Roman" panose="02020603050405020304" pitchFamily="18" charset="0"/>
              </a:rPr>
              <a:t>image dataset is implemented as input. The dataset is taken from dataset repository. The input dataset is in the format ‘.</a:t>
            </a:r>
            <a:r>
              <a:rPr lang="en-IN" sz="2000" dirty="0" err="1">
                <a:latin typeface="Times New Roman" panose="02020603050405020304" pitchFamily="18" charset="0"/>
                <a:cs typeface="Times New Roman" panose="02020603050405020304" pitchFamily="18" charset="0"/>
              </a:rPr>
              <a:t>png</a:t>
            </a:r>
            <a:r>
              <a:rPr lang="en-IN" sz="2000" dirty="0">
                <a:latin typeface="Times New Roman" panose="02020603050405020304" pitchFamily="18" charset="0"/>
                <a:cs typeface="Times New Roman" panose="02020603050405020304" pitchFamily="18" charset="0"/>
              </a:rPr>
              <a:t>, ‘.jpg.</a:t>
            </a:r>
          </a:p>
          <a:p>
            <a:pPr lvl="0" algn="just">
              <a:lnSpc>
                <a:spcPct val="150000"/>
              </a:lnSpc>
            </a:pPr>
            <a:r>
              <a:rPr lang="en-IN" sz="2000" dirty="0" smtClean="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Link: </a:t>
            </a:r>
            <a:r>
              <a:rPr lang="en-IN" sz="2000" dirty="0">
                <a:latin typeface="Times New Roman" panose="02020603050405020304" pitchFamily="18" charset="0"/>
                <a:cs typeface="Times New Roman" panose="02020603050405020304" pitchFamily="18" charset="0"/>
                <a:hlinkClick r:id="rId2"/>
              </a:rPr>
              <a:t>https://</a:t>
            </a:r>
            <a:r>
              <a:rPr lang="en-IN" sz="2000" dirty="0" smtClean="0">
                <a:latin typeface="Times New Roman" panose="02020603050405020304" pitchFamily="18" charset="0"/>
                <a:cs typeface="Times New Roman" panose="02020603050405020304" pitchFamily="18" charset="0"/>
                <a:hlinkClick r:id="rId2"/>
              </a:rPr>
              <a:t>www.kaggle.com/datasets/aryashah2k/mango-leaf-disease-dataset</a:t>
            </a:r>
            <a:r>
              <a:rPr lang="en-IN" sz="2000" dirty="0" smtClean="0">
                <a:latin typeface="Times New Roman" panose="02020603050405020304" pitchFamily="18" charset="0"/>
                <a:cs typeface="Times New Roman" panose="02020603050405020304" pitchFamily="18" charset="0"/>
              </a:rPr>
              <a:t> .</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have to read or load the input image by using the </a:t>
            </a:r>
            <a:r>
              <a:rPr lang="en-IN" sz="2000" dirty="0" err="1">
                <a:latin typeface="Times New Roman" panose="02020603050405020304" pitchFamily="18" charset="0"/>
                <a:cs typeface="Times New Roman" panose="02020603050405020304" pitchFamily="18" charset="0"/>
              </a:rPr>
              <a:t>imread</a:t>
            </a:r>
            <a:r>
              <a:rPr lang="en-IN" sz="2000" dirty="0">
                <a:latin typeface="Times New Roman" panose="02020603050405020304" pitchFamily="18" charset="0"/>
                <a:cs typeface="Times New Roman" panose="02020603050405020304" pitchFamily="18" charset="0"/>
              </a:rPr>
              <a:t> () function.</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input image is used to detect or classify the affected or not.</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are used the </a:t>
            </a:r>
            <a:r>
              <a:rPr lang="en-IN" sz="2000" dirty="0" err="1">
                <a:latin typeface="Times New Roman" panose="02020603050405020304" pitchFamily="18" charset="0"/>
                <a:cs typeface="Times New Roman" panose="02020603050405020304" pitchFamily="18" charset="0"/>
              </a:rPr>
              <a:t>tkinter</a:t>
            </a:r>
            <a:r>
              <a:rPr lang="en-IN" sz="2000" dirty="0">
                <a:latin typeface="Times New Roman" panose="02020603050405020304" pitchFamily="18" charset="0"/>
                <a:cs typeface="Times New Roman" panose="02020603050405020304" pitchFamily="18" charset="0"/>
              </a:rPr>
              <a:t> file dialogue box for selecting the input image.</a:t>
            </a:r>
          </a:p>
          <a:p>
            <a:pPr lvl="0" algn="just">
              <a:lnSpc>
                <a:spcPct val="150000"/>
              </a:lnSpc>
            </a:pPr>
            <a:r>
              <a:rPr lang="en-IN" sz="2000" dirty="0" smtClean="0">
                <a:latin typeface="Times New Roman" panose="02020603050405020304" pitchFamily="18" charset="0"/>
                <a:cs typeface="Times New Roman" panose="02020603050405020304" pitchFamily="18" charset="0"/>
              </a:rPr>
              <a:t>Tomato </a:t>
            </a:r>
            <a:r>
              <a:rPr lang="en-IN" sz="2000" dirty="0">
                <a:latin typeface="Times New Roman" panose="02020603050405020304" pitchFamily="18" charset="0"/>
                <a:cs typeface="Times New Roman" panose="02020603050405020304" pitchFamily="18" charset="0"/>
              </a:rPr>
              <a:t>Leaf images are sourced from </a:t>
            </a:r>
            <a:r>
              <a:rPr lang="en-IN" sz="2000" dirty="0" err="1">
                <a:latin typeface="Times New Roman" panose="02020603050405020304" pitchFamily="18" charset="0"/>
                <a:cs typeface="Times New Roman" panose="02020603050405020304" pitchFamily="18" charset="0"/>
              </a:rPr>
              <a:t>Kaggle</a:t>
            </a:r>
            <a:r>
              <a:rPr lang="en-IN" sz="2000" dirty="0">
                <a:latin typeface="Times New Roman" panose="02020603050405020304" pitchFamily="18" charset="0"/>
                <a:cs typeface="Times New Roman" panose="02020603050405020304" pitchFamily="18" charset="0"/>
              </a:rPr>
              <a:t> or similar repositories to ensure a diverse dataset encompassing various types and stages of disease. This step ensures that the dataset is representative and suitable for training and evaluation of the models.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62009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Preprocessing</a:t>
            </a:r>
          </a:p>
        </p:txBody>
      </p:sp>
      <p:sp>
        <p:nvSpPr>
          <p:cNvPr id="3" name="Content Placeholder 2"/>
          <p:cNvSpPr>
            <a:spLocks noGrp="1"/>
          </p:cNvSpPr>
          <p:nvPr>
            <p:ph idx="1"/>
          </p:nvPr>
        </p:nvSpPr>
        <p:spPr>
          <a:xfrm>
            <a:off x="631065" y="1584101"/>
            <a:ext cx="10947042" cy="4816699"/>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resize the image and convert the image into </a:t>
            </a:r>
            <a:r>
              <a:rPr lang="en-IN" sz="2000" dirty="0" err="1">
                <a:latin typeface="Times New Roman" panose="02020603050405020304" pitchFamily="18" charset="0"/>
                <a:cs typeface="Times New Roman" panose="02020603050405020304" pitchFamily="18" charset="0"/>
              </a:rPr>
              <a:t>gray</a:t>
            </a:r>
            <a:r>
              <a:rPr lang="en-IN" sz="2000" dirty="0">
                <a:latin typeface="Times New Roman" panose="02020603050405020304" pitchFamily="18" charset="0"/>
                <a:cs typeface="Times New Roman" panose="02020603050405020304" pitchFamily="18" charset="0"/>
              </a:rPr>
              <a:t> scale.</a:t>
            </a:r>
          </a:p>
          <a:p>
            <a:pPr lvl="0"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resize an image, you call the resize () method on it, passing in a two-integer tuple argument representing the width and height of the resized image.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function doesn't modify the used image; it instead returns another Image with the new dimensions.</a:t>
            </a:r>
          </a:p>
          <a:p>
            <a:pPr lvl="0" algn="just">
              <a:lnSpc>
                <a:spcPct val="150000"/>
              </a:lnSpc>
            </a:pPr>
            <a:r>
              <a:rPr lang="en-IN" sz="2000" dirty="0" smtClean="0">
                <a:latin typeface="Times New Roman" panose="02020603050405020304" pitchFamily="18" charset="0"/>
                <a:cs typeface="Times New Roman" panose="02020603050405020304" pitchFamily="18" charset="0"/>
              </a:rPr>
              <a:t>Convert </a:t>
            </a:r>
            <a:r>
              <a:rPr lang="en-IN" sz="2000" dirty="0">
                <a:latin typeface="Times New Roman" panose="02020603050405020304" pitchFamily="18" charset="0"/>
                <a:cs typeface="Times New Roman" panose="02020603050405020304" pitchFamily="18" charset="0"/>
              </a:rPr>
              <a:t>an Image to Grayscale in Python Using the Conversion Formula and the </a:t>
            </a:r>
            <a:r>
              <a:rPr lang="en-IN" sz="2000" dirty="0" err="1">
                <a:latin typeface="Times New Roman" panose="02020603050405020304" pitchFamily="18" charset="0"/>
                <a:cs typeface="Times New Roman" panose="02020603050405020304" pitchFamily="18" charset="0"/>
              </a:rPr>
              <a:t>matplotlib</a:t>
            </a:r>
            <a:r>
              <a:rPr lang="en-IN" sz="2000" dirty="0">
                <a:latin typeface="Times New Roman" panose="02020603050405020304" pitchFamily="18" charset="0"/>
                <a:cs typeface="Times New Roman" panose="02020603050405020304" pitchFamily="18" charset="0"/>
              </a:rPr>
              <a:t> Library. </a:t>
            </a:r>
          </a:p>
          <a:p>
            <a:pPr lvl="0" algn="just">
              <a:lnSpc>
                <a:spcPct val="150000"/>
              </a:lnSpc>
            </a:pPr>
            <a:r>
              <a:rPr lang="en-IN" sz="2000" dirty="0" smtClean="0">
                <a:latin typeface="Times New Roman" panose="02020603050405020304" pitchFamily="18" charset="0"/>
                <a:cs typeface="Times New Roman" panose="02020603050405020304" pitchFamily="18" charset="0"/>
              </a:rPr>
              <a:t>We </a:t>
            </a:r>
            <a:r>
              <a:rPr lang="en-IN" sz="2000" dirty="0">
                <a:latin typeface="Times New Roman" panose="02020603050405020304" pitchFamily="18" charset="0"/>
                <a:cs typeface="Times New Roman" panose="02020603050405020304" pitchFamily="18" charset="0"/>
              </a:rPr>
              <a:t>can also convert an image to grayscale using the standard RGB to grayscale conversion formula that is </a:t>
            </a:r>
            <a:r>
              <a:rPr lang="en-IN" sz="2000" dirty="0" err="1">
                <a:latin typeface="Times New Roman" panose="02020603050405020304" pitchFamily="18" charset="0"/>
                <a:cs typeface="Times New Roman" panose="02020603050405020304" pitchFamily="18" charset="0"/>
              </a:rPr>
              <a:t>imgGray</a:t>
            </a:r>
            <a:r>
              <a:rPr lang="en-IN" sz="2000" dirty="0">
                <a:latin typeface="Times New Roman" panose="02020603050405020304" pitchFamily="18" charset="0"/>
                <a:cs typeface="Times New Roman" panose="02020603050405020304" pitchFamily="18" charset="0"/>
              </a:rPr>
              <a:t> = 0.2989 * R + 0.5870 * G + 0.1140 * B.</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409024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Feature Extraction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1065" y="1584101"/>
            <a:ext cx="10947042" cy="4816699"/>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Mean</a:t>
            </a:r>
            <a:r>
              <a:rPr lang="en-IN" sz="2000" dirty="0">
                <a:latin typeface="Times New Roman" panose="02020603050405020304" pitchFamily="18" charset="0"/>
                <a:cs typeface="Times New Roman" panose="02020603050405020304" pitchFamily="18" charset="0"/>
              </a:rPr>
              <a:t>, median, and variance are also commonly used in image processing to characterize the statistical properties of pixel values within an image. Here's how they are applied:</a:t>
            </a:r>
          </a:p>
          <a:p>
            <a:pPr lvl="0" algn="just">
              <a:lnSpc>
                <a:spcPct val="150000"/>
              </a:lnSpc>
            </a:pPr>
            <a:r>
              <a:rPr lang="en-IN" sz="2000" b="1" dirty="0" smtClean="0">
                <a:latin typeface="Times New Roman" panose="02020603050405020304" pitchFamily="18" charset="0"/>
                <a:cs typeface="Times New Roman" panose="02020603050405020304" pitchFamily="18" charset="0"/>
              </a:rPr>
              <a:t>Mean</a:t>
            </a:r>
            <a:r>
              <a:rPr lang="en-IN" sz="2000" dirty="0">
                <a:latin typeface="Times New Roman" panose="02020603050405020304" pitchFamily="18" charset="0"/>
                <a:cs typeface="Times New Roman" panose="02020603050405020304" pitchFamily="18" charset="0"/>
              </a:rPr>
              <a:t>: In image processing, the mean can be calculated across pixel values within a region of interest (ROI) or the entire image.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b="1" dirty="0" smtClean="0">
                <a:latin typeface="Times New Roman" panose="02020603050405020304" pitchFamily="18" charset="0"/>
                <a:cs typeface="Times New Roman" panose="02020603050405020304" pitchFamily="18" charset="0"/>
              </a:rPr>
              <a:t>Median</a:t>
            </a:r>
            <a:r>
              <a:rPr lang="en-IN" sz="2000" dirty="0">
                <a:latin typeface="Times New Roman" panose="02020603050405020304" pitchFamily="18" charset="0"/>
                <a:cs typeface="Times New Roman" panose="02020603050405020304" pitchFamily="18" charset="0"/>
              </a:rPr>
              <a:t>: The median is particularly useful for noise reduction in images. Median filtering replaces each pixel value with the median value of its neighborhood.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b="1" dirty="0" smtClean="0">
                <a:latin typeface="Times New Roman" panose="02020603050405020304" pitchFamily="18" charset="0"/>
                <a:cs typeface="Times New Roman" panose="02020603050405020304" pitchFamily="18" charset="0"/>
              </a:rPr>
              <a:t>Variance</a:t>
            </a:r>
            <a:r>
              <a:rPr lang="en-IN" sz="2000" dirty="0">
                <a:latin typeface="Times New Roman" panose="02020603050405020304" pitchFamily="18" charset="0"/>
                <a:cs typeface="Times New Roman" panose="02020603050405020304" pitchFamily="18" charset="0"/>
              </a:rPr>
              <a:t>: Variance measures the variability or contrast in pixel values within an image. High variance indicates a wide range of pixel intensities, while low variance suggests a more uniform distribution of intensities.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7487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Image Splitting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5" y="1481071"/>
            <a:ext cx="11359166" cy="4971244"/>
          </a:xfrm>
        </p:spPr>
        <p:txBody>
          <a:bodyPr>
            <a:normAutofit fontScale="92500"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During </a:t>
            </a:r>
            <a:r>
              <a:rPr lang="en-IN" sz="2000" dirty="0">
                <a:latin typeface="Times New Roman" panose="02020603050405020304" pitchFamily="18" charset="0"/>
                <a:cs typeface="Times New Roman" panose="02020603050405020304" pitchFamily="18" charset="0"/>
              </a:rPr>
              <a:t>the machine learning process, data are needed so that learning can take place. </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addition to the data required for training, test data are needed to evaluate the performance of the algorithm in order to see how well it works. </a:t>
            </a:r>
          </a:p>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considered 70% of the input dataset to be the training data and the remaining 30% to be the testing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splitting is the act of partitioning available data into two portions, usually for cross-validator purposes.  </a:t>
            </a:r>
          </a:p>
          <a:p>
            <a:pPr lvl="0" algn="just">
              <a:lnSpc>
                <a:spcPct val="150000"/>
              </a:lnSpc>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Portion of the data is used to develop a predictive model and the other to evaluate the model's performance.</a:t>
            </a:r>
          </a:p>
          <a:p>
            <a:pPr lvl="0" algn="just">
              <a:lnSpc>
                <a:spcPct val="150000"/>
              </a:lnSpc>
            </a:pPr>
            <a:r>
              <a:rPr lang="en-IN" sz="2000" dirty="0" smtClean="0">
                <a:latin typeface="Times New Roman" panose="02020603050405020304" pitchFamily="18" charset="0"/>
                <a:cs typeface="Times New Roman" panose="02020603050405020304" pitchFamily="18" charset="0"/>
              </a:rPr>
              <a:t>Separating </a:t>
            </a:r>
            <a:r>
              <a:rPr lang="en-IN" sz="2000" dirty="0">
                <a:latin typeface="Times New Roman" panose="02020603050405020304" pitchFamily="18" charset="0"/>
                <a:cs typeface="Times New Roman" panose="02020603050405020304" pitchFamily="18" charset="0"/>
              </a:rPr>
              <a:t>data into training and testing sets is an important part of evaluating data mining models. </a:t>
            </a:r>
          </a:p>
          <a:p>
            <a:pPr lvl="0" algn="just">
              <a:lnSpc>
                <a:spcPct val="150000"/>
              </a:lnSpc>
            </a:pPr>
            <a:r>
              <a:rPr lang="en-IN" sz="2000" dirty="0" smtClean="0">
                <a:latin typeface="Times New Roman" panose="02020603050405020304" pitchFamily="18" charset="0"/>
                <a:cs typeface="Times New Roman" panose="02020603050405020304" pitchFamily="18" charset="0"/>
              </a:rPr>
              <a:t>Typically</a:t>
            </a:r>
            <a:r>
              <a:rPr lang="en-IN" sz="2000" dirty="0">
                <a:latin typeface="Times New Roman" panose="02020603050405020304" pitchFamily="18" charset="0"/>
                <a:cs typeface="Times New Roman" panose="02020603050405020304" pitchFamily="18" charset="0"/>
              </a:rPr>
              <a:t>, when you separate a data set into a training set and testing set, most of the data is used for training, and a smaller portion of the data is used for testing.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54860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Model Generation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7881" y="1529589"/>
            <a:ext cx="11230377" cy="4948484"/>
          </a:xfrm>
        </p:spPr>
        <p:txBody>
          <a:bodyPr>
            <a:normAutofit lnSpcReduction="100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have to implement the deep learning algorithm such as and VGG-19 and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effectively</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The </a:t>
            </a:r>
            <a:r>
              <a:rPr lang="en-IN" sz="2000" b="1" dirty="0">
                <a:latin typeface="Times New Roman" panose="02020603050405020304" pitchFamily="18" charset="0"/>
                <a:cs typeface="Times New Roman" panose="02020603050405020304" pitchFamily="18" charset="0"/>
              </a:rPr>
              <a:t>VGG-19 </a:t>
            </a:r>
            <a:r>
              <a:rPr lang="en-IN" sz="2000" dirty="0">
                <a:latin typeface="Times New Roman" panose="02020603050405020304" pitchFamily="18" charset="0"/>
                <a:cs typeface="Times New Roman" panose="02020603050405020304" pitchFamily="18" charset="0"/>
              </a:rPr>
              <a:t>architecture is characterized by its use of very small (3x3) convolutional filters, which helps in capturing more detailed features compared to larger filters.</a:t>
            </a:r>
          </a:p>
          <a:p>
            <a:pPr lvl="0" algn="just">
              <a:lnSpc>
                <a:spcPct val="150000"/>
              </a:lnSpc>
            </a:pPr>
            <a:r>
              <a:rPr lang="en-IN" sz="2000" dirty="0" smtClean="0">
                <a:latin typeface="Times New Roman" panose="02020603050405020304" pitchFamily="18" charset="0"/>
                <a:cs typeface="Times New Roman" panose="02020603050405020304" pitchFamily="18" charset="0"/>
              </a:rPr>
              <a:t>Depth </a:t>
            </a:r>
            <a:r>
              <a:rPr lang="en-IN" sz="2000" dirty="0">
                <a:latin typeface="Times New Roman" panose="02020603050405020304" pitchFamily="18" charset="0"/>
                <a:cs typeface="Times New Roman" panose="02020603050405020304" pitchFamily="18" charset="0"/>
              </a:rPr>
              <a:t>and Complexity: The depth of the network allows it to learn complex patterns and representations from the input images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b="1" dirty="0">
                <a:latin typeface="Times New Roman" panose="02020603050405020304" pitchFamily="18" charset="0"/>
                <a:cs typeface="Times New Roman" panose="02020603050405020304" pitchFamily="18" charset="0"/>
              </a:rPr>
              <a:t>MobileNetV2</a:t>
            </a:r>
            <a:r>
              <a:rPr lang="en-IN" sz="2000" dirty="0">
                <a:latin typeface="Times New Roman" panose="02020603050405020304" pitchFamily="18" charset="0"/>
                <a:cs typeface="Times New Roman" panose="02020603050405020304" pitchFamily="18" charset="0"/>
              </a:rPr>
              <a:t> is a state-of-the-art convolutional neural network (CNN) architecture that was introduced by Google researchers in the paper "MobileNetV2: Inverted Residuals and Linear Bottlenecks" (2018). MobileNetV2 is a successor of the MobileNetV1 architecture, specifically designed for resource-constrained environments, such as mobile devices, embedded systems, and edge computing platforms</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81134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2429" y="1812924"/>
            <a:ext cx="10959920" cy="4368935"/>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trained models are used for prediction to determine whether a given input leaf image depicts a diseased or not.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prediction capability supports decision-making by providing automated diagnostic assistance based on image analysis.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48266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Result generation </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275007"/>
            <a:ext cx="11294772" cy="5203065"/>
          </a:xfrm>
        </p:spPr>
        <p:txBody>
          <a:bodyPr>
            <a:normAutofit lnSpcReduction="10000"/>
          </a:bodyPr>
          <a:lstStyle/>
          <a:p>
            <a:pPr lvl="0"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b="1" dirty="0" smtClean="0">
                <a:latin typeface="Times New Roman" panose="02020603050405020304" pitchFamily="18" charset="0"/>
                <a:cs typeface="Times New Roman" panose="02020603050405020304" pitchFamily="18" charset="0"/>
              </a:rPr>
              <a:t>Accuracy</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lvl="0" indent="0" algn="ctr">
              <a:lnSpc>
                <a:spcPct val="150000"/>
              </a:lnSpc>
              <a:buNone/>
            </a:pPr>
            <a:r>
              <a:rPr lang="en-IN" sz="2000" dirty="0" smtClean="0">
                <a:latin typeface="Times New Roman" panose="02020603050405020304" pitchFamily="18" charset="0"/>
                <a:cs typeface="Times New Roman" panose="02020603050405020304" pitchFamily="18" charset="0"/>
              </a:rPr>
              <a:t>AC</a:t>
            </a:r>
            <a:r>
              <a:rPr lang="en-IN" sz="2000" dirty="0">
                <a:latin typeface="Times New Roman" panose="02020603050405020304" pitchFamily="18" charset="0"/>
                <a:cs typeface="Times New Roman" panose="02020603050405020304" pitchFamily="18" charset="0"/>
              </a:rPr>
              <a:t>= (TP+TN)/ (TP+TN+FP+FN</a:t>
            </a:r>
            <a:r>
              <a:rPr lang="en-IN" sz="2000" dirty="0" smtClean="0">
                <a:latin typeface="Times New Roman" panose="02020603050405020304" pitchFamily="18" charset="0"/>
                <a:cs typeface="Times New Roman" panose="02020603050405020304" pitchFamily="18" charset="0"/>
              </a:rPr>
              <a:t>)</a:t>
            </a:r>
          </a:p>
          <a:p>
            <a:pPr marL="0" lvl="0" indent="0">
              <a:lnSpc>
                <a:spcPct val="150000"/>
              </a:lnSpc>
              <a:buNone/>
            </a:pPr>
            <a:r>
              <a:rPr lang="en-IN" sz="2000" dirty="0" smtClean="0">
                <a:latin typeface="Times New Roman" panose="02020603050405020304" pitchFamily="18" charset="0"/>
                <a:cs typeface="Times New Roman" panose="02020603050405020304" pitchFamily="18" charset="0"/>
              </a:rPr>
              <a:t>TP – True Positive , TN – True Negative , FP – False Positive , FN – False Negative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b="1" dirty="0" smtClean="0">
                <a:latin typeface="Times New Roman" panose="02020603050405020304" pitchFamily="18" charset="0"/>
                <a:cs typeface="Times New Roman" panose="02020603050405020304" pitchFamily="18" charset="0"/>
              </a:rPr>
              <a:t>Error </a:t>
            </a:r>
            <a:r>
              <a:rPr lang="en-IN" sz="2000" b="1" dirty="0">
                <a:latin typeface="Times New Roman" panose="02020603050405020304" pitchFamily="18" charset="0"/>
                <a:cs typeface="Times New Roman" panose="02020603050405020304" pitchFamily="18" charset="0"/>
              </a:rPr>
              <a:t>Rate</a:t>
            </a:r>
            <a:r>
              <a:rPr lang="en-IN" sz="2000" dirty="0">
                <a:latin typeface="Times New Roman" panose="02020603050405020304" pitchFamily="18" charset="0"/>
                <a:cs typeface="Times New Roman" panose="02020603050405020304" pitchFamily="18" charset="0"/>
              </a:rPr>
              <a:t>: Error rate, also known as classification error or misclassification rate, measures the frequency of incorrect predictions made by an algorithm compared to the ground truth.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18180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3" y="1197735"/>
            <a:ext cx="11372045" cy="5293217"/>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recent years, the integration of deep learning (DL) techniques for </a:t>
            </a:r>
            <a:r>
              <a:rPr lang="en-IN" sz="2000" dirty="0" smtClean="0">
                <a:latin typeface="Times New Roman" panose="02020603050405020304" pitchFamily="18" charset="0"/>
                <a:cs typeface="Times New Roman" panose="02020603050405020304" pitchFamily="18" charset="0"/>
              </a:rPr>
              <a:t>mango leaf disease </a:t>
            </a:r>
            <a:r>
              <a:rPr lang="en-IN" sz="2000" dirty="0">
                <a:latin typeface="Times New Roman" panose="02020603050405020304" pitchFamily="18" charset="0"/>
                <a:cs typeface="Times New Roman" panose="02020603050405020304" pitchFamily="18" charset="0"/>
              </a:rPr>
              <a:t>prediction has gained significant traction, particularly in the domain of agriculture where timely diagnosis can be crucial for crop management.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study proposes a </a:t>
            </a:r>
            <a:r>
              <a:rPr lang="en-IN" sz="2000" dirty="0" smtClean="0">
                <a:latin typeface="Times New Roman" panose="02020603050405020304" pitchFamily="18" charset="0"/>
                <a:cs typeface="Times New Roman" panose="02020603050405020304" pitchFamily="18" charset="0"/>
              </a:rPr>
              <a:t>deep </a:t>
            </a:r>
            <a:r>
              <a:rPr lang="en-IN" sz="2000" dirty="0">
                <a:latin typeface="Times New Roman" panose="02020603050405020304" pitchFamily="18" charset="0"/>
                <a:cs typeface="Times New Roman" panose="02020603050405020304" pitchFamily="18" charset="0"/>
              </a:rPr>
              <a:t>learning model combining VGG-19 and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a:t>
            </a:r>
            <a:r>
              <a:rPr lang="en-IN" sz="2000" dirty="0">
                <a:latin typeface="Times New Roman" panose="02020603050405020304" pitchFamily="18" charset="0"/>
                <a:cs typeface="Times New Roman" panose="02020603050405020304" pitchFamily="18" charset="0"/>
              </a:rPr>
              <a:t>architectures to predict diseases in </a:t>
            </a:r>
            <a:r>
              <a:rPr lang="en-IN" sz="2000" dirty="0" smtClean="0">
                <a:latin typeface="Times New Roman" panose="02020603050405020304" pitchFamily="18" charset="0"/>
                <a:cs typeface="Times New Roman" panose="02020603050405020304" pitchFamily="18" charset="0"/>
              </a:rPr>
              <a:t>mango leaves</a:t>
            </a:r>
            <a:r>
              <a:rPr lang="en-IN" sz="2000" dirty="0">
                <a:latin typeface="Times New Roman" panose="02020603050405020304" pitchFamily="18" charset="0"/>
                <a:cs typeface="Times New Roman" panose="02020603050405020304" pitchFamily="18" charset="0"/>
              </a:rPr>
              <a:t>. VGG-19, known for its deep convolutional layers and ability to extract detailed features, is paired with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a:t>
            </a:r>
            <a:r>
              <a:rPr lang="en-IN" sz="2000" dirty="0">
                <a:latin typeface="Times New Roman" panose="02020603050405020304" pitchFamily="18" charset="0"/>
                <a:cs typeface="Times New Roman" panose="02020603050405020304" pitchFamily="18" charset="0"/>
              </a:rPr>
              <a:t>which incorporates residual learning to address the vanishing gradient problem and enhance feature representation.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proposed hybrid model leverages the strengths of both architectures to improve diagnostic accuracy and robustness.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963" y="490078"/>
            <a:ext cx="10515600" cy="689291"/>
          </a:xfrm>
          <a:prstGeom prst="rect">
            <a:avLst/>
          </a:prstGeom>
        </p:spPr>
        <p:txBody>
          <a:bodyPr vert="horz" wrap="square" lIns="0" tIns="12065" rIns="0" bIns="0" rtlCol="0">
            <a:spAutoFit/>
          </a:bodyPr>
          <a:lstStyle/>
          <a:p>
            <a:pPr marL="234315" algn="ctr">
              <a:lnSpc>
                <a:spcPct val="100000"/>
              </a:lnSpc>
              <a:spcBef>
                <a:spcPts val="95"/>
              </a:spcBef>
            </a:pPr>
            <a:r>
              <a:rPr lang="en-IN" spc="-40" dirty="0" smtClean="0">
                <a:latin typeface="Times New Roman" panose="02020603050405020304" pitchFamily="18" charset="0"/>
                <a:cs typeface="Times New Roman" panose="02020603050405020304" pitchFamily="18" charset="0"/>
              </a:rPr>
              <a:t>Literature</a:t>
            </a:r>
            <a:r>
              <a:rPr lang="en-IN" spc="60" dirty="0" smtClean="0">
                <a:latin typeface="Times New Roman" panose="02020603050405020304" pitchFamily="18" charset="0"/>
                <a:cs typeface="Times New Roman" panose="02020603050405020304" pitchFamily="18" charset="0"/>
              </a:rPr>
              <a:t> </a:t>
            </a:r>
            <a:r>
              <a:rPr lang="en-IN" spc="-30" dirty="0" smtClean="0">
                <a:latin typeface="Times New Roman" panose="02020603050405020304" pitchFamily="18" charset="0"/>
                <a:cs typeface="Times New Roman" panose="02020603050405020304" pitchFamily="18" charset="0"/>
              </a:rPr>
              <a:t>survey</a:t>
            </a:r>
            <a:r>
              <a:rPr lang="en-IN" spc="-190" dirty="0" smtClean="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a:t>
            </a:r>
            <a:r>
              <a:rPr lang="en-IN" spc="-25" dirty="0" smtClean="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1</a:t>
            </a:r>
            <a:endParaRPr lang="en-IN" spc="-5" dirty="0">
              <a:latin typeface="Times New Roman" panose="02020603050405020304" pitchFamily="18" charset="0"/>
              <a:cs typeface="Times New Roman" panose="02020603050405020304" pitchFamily="18"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238833297"/>
              </p:ext>
            </p:extLst>
          </p:nvPr>
        </p:nvGraphicFramePr>
        <p:xfrm>
          <a:off x="404499" y="1282787"/>
          <a:ext cx="11392527" cy="5243195"/>
        </p:xfrm>
        <a:graphic>
          <a:graphicData uri="http://schemas.openxmlformats.org/drawingml/2006/table">
            <a:tbl>
              <a:tblPr firstRow="1" bandRow="1">
                <a:tableStyleId>{2D5ABB26-0587-4C30-8999-92F81FD0307C}</a:tableStyleId>
              </a:tblPr>
              <a:tblGrid>
                <a:gridCol w="609194"/>
                <a:gridCol w="2981393"/>
                <a:gridCol w="2712739"/>
                <a:gridCol w="2529980"/>
                <a:gridCol w="2559221"/>
              </a:tblGrid>
              <a:tr h="822960">
                <a:tc>
                  <a:txBody>
                    <a:bodyPr/>
                    <a:lstStyle/>
                    <a:p>
                      <a:pPr marL="130810">
                        <a:lnSpc>
                          <a:spcPct val="100000"/>
                        </a:lnSpc>
                        <a:spcBef>
                          <a:spcPts val="290"/>
                        </a:spcBef>
                      </a:pPr>
                      <a:r>
                        <a:rPr sz="1800" b="1" spc="-10" dirty="0">
                          <a:solidFill>
                            <a:srgbClr val="FFFFFF"/>
                          </a:solidFill>
                          <a:latin typeface="Times New Roman"/>
                          <a:cs typeface="Times New Roman"/>
                        </a:rPr>
                        <a:t>No</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26084">
                        <a:lnSpc>
                          <a:spcPct val="100000"/>
                        </a:lnSpc>
                        <a:spcBef>
                          <a:spcPts val="290"/>
                        </a:spcBef>
                      </a:pPr>
                      <a:r>
                        <a:rPr sz="1800" b="1" spc="-10" dirty="0">
                          <a:solidFill>
                            <a:srgbClr val="FFFFFF"/>
                          </a:solidFill>
                          <a:latin typeface="Times New Roman"/>
                          <a:cs typeface="Times New Roman"/>
                        </a:rPr>
                        <a:t>Title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of</a:t>
                      </a:r>
                      <a:r>
                        <a:rPr sz="1800" b="1" spc="-30" dirty="0">
                          <a:solidFill>
                            <a:srgbClr val="FFFFFF"/>
                          </a:solidFill>
                          <a:latin typeface="Times New Roman"/>
                          <a:cs typeface="Times New Roman"/>
                        </a:rPr>
                        <a:t> </a:t>
                      </a:r>
                      <a:r>
                        <a:rPr sz="1800" b="1" spc="-5" dirty="0">
                          <a:solidFill>
                            <a:srgbClr val="FFFFFF"/>
                          </a:solidFill>
                          <a:latin typeface="Times New Roman"/>
                          <a:cs typeface="Times New Roman"/>
                        </a:rPr>
                        <a:t>the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paper</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222885">
                        <a:lnSpc>
                          <a:spcPct val="100000"/>
                        </a:lnSpc>
                        <a:spcBef>
                          <a:spcPts val="290"/>
                        </a:spcBef>
                      </a:pPr>
                      <a:r>
                        <a:rPr sz="1800" b="1" spc="-5" dirty="0">
                          <a:solidFill>
                            <a:srgbClr val="FFFFFF"/>
                          </a:solidFill>
                          <a:latin typeface="Times New Roman"/>
                          <a:cs typeface="Times New Roman"/>
                        </a:rPr>
                        <a:t>Methodology</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used</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90"/>
                        </a:spcBef>
                      </a:pPr>
                      <a:r>
                        <a:rPr sz="1800" b="1" spc="-5" dirty="0">
                          <a:solidFill>
                            <a:srgbClr val="FFFFFF"/>
                          </a:solidFill>
                          <a:latin typeface="Times New Roman"/>
                          <a:cs typeface="Times New Roman"/>
                        </a:rPr>
                        <a:t>Issues</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720725">
                        <a:lnSpc>
                          <a:spcPct val="100000"/>
                        </a:lnSpc>
                        <a:spcBef>
                          <a:spcPts val="290"/>
                        </a:spcBef>
                      </a:pPr>
                      <a:r>
                        <a:rPr sz="1800" b="1" spc="-10" dirty="0">
                          <a:solidFill>
                            <a:srgbClr val="FFFFFF"/>
                          </a:solidFill>
                          <a:latin typeface="Times New Roman"/>
                          <a:cs typeface="Times New Roman"/>
                        </a:rPr>
                        <a:t>Inference</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r>
              <a:tr h="3931881">
                <a:tc>
                  <a:txBody>
                    <a:bodyPr/>
                    <a:lstStyle/>
                    <a:p>
                      <a:pPr marL="93980">
                        <a:lnSpc>
                          <a:spcPct val="100000"/>
                        </a:lnSpc>
                        <a:spcBef>
                          <a:spcPts val="295"/>
                        </a:spcBef>
                      </a:pPr>
                      <a:r>
                        <a:rPr sz="1800" dirty="0" smtClean="0">
                          <a:latin typeface="Times New Roman" panose="02020603050405020304" pitchFamily="18" charset="0"/>
                          <a:cs typeface="Times New Roman" panose="02020603050405020304" pitchFamily="18" charset="0"/>
                        </a:rPr>
                        <a:t>1</a:t>
                      </a:r>
                      <a:r>
                        <a:rPr lang="en-GB"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345" marR="85090" algn="just">
                        <a:lnSpc>
                          <a:spcPct val="100000"/>
                        </a:lnSpc>
                        <a:spcBef>
                          <a:spcPts val="245"/>
                        </a:spcBef>
                        <a:tabLst>
                          <a:tab pos="1456055" algn="l"/>
                          <a:tab pos="2666365" algn="l"/>
                        </a:tabLst>
                      </a:pPr>
                      <a:r>
                        <a:rPr sz="1800" spc="-10" dirty="0">
                          <a:latin typeface="Times New Roman" panose="02020603050405020304" pitchFamily="18" charset="0"/>
                          <a:cs typeface="Times New Roman" panose="02020603050405020304" pitchFamily="18" charset="0"/>
                        </a:rPr>
                        <a:t>Leaf</a:t>
                      </a:r>
                      <a:r>
                        <a:rPr sz="1800" spc="-5" dirty="0">
                          <a:latin typeface="Times New Roman" panose="02020603050405020304" pitchFamily="18" charset="0"/>
                          <a:cs typeface="Times New Roman" panose="02020603050405020304" pitchFamily="18" charset="0"/>
                        </a:rPr>
                        <a:t> disease</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detection</a:t>
                      </a:r>
                      <a:r>
                        <a:rPr sz="1800" dirty="0">
                          <a:latin typeface="Times New Roman" panose="02020603050405020304" pitchFamily="18" charset="0"/>
                          <a:cs typeface="Times New Roman" panose="02020603050405020304" pitchFamily="18" charset="0"/>
                        </a:rPr>
                        <a:t> using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machine</a:t>
                      </a:r>
                      <a:r>
                        <a:rPr sz="1800" dirty="0">
                          <a:latin typeface="Times New Roman" panose="02020603050405020304" pitchFamily="18" charset="0"/>
                          <a:cs typeface="Times New Roman" panose="02020603050405020304" pitchFamily="18" charset="0"/>
                        </a:rPr>
                        <a:t> learning</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dirty="0">
                          <a:latin typeface="Times New Roman" panose="02020603050405020304" pitchFamily="18" charset="0"/>
                          <a:cs typeface="Times New Roman" panose="02020603050405020304" pitchFamily="18" charset="0"/>
                        </a:rPr>
                        <a:t> deep </a:t>
                      </a:r>
                      <a:r>
                        <a:rPr sz="1800" spc="5" dirty="0">
                          <a:latin typeface="Times New Roman" panose="02020603050405020304" pitchFamily="18" charset="0"/>
                          <a:cs typeface="Times New Roman" panose="02020603050405020304" pitchFamily="18" charset="0"/>
                        </a:rPr>
                        <a:t> l</a:t>
                      </a:r>
                      <a:r>
                        <a:rPr sz="1800" spc="-5" dirty="0">
                          <a:latin typeface="Times New Roman" panose="02020603050405020304" pitchFamily="18" charset="0"/>
                          <a:cs typeface="Times New Roman" panose="02020603050405020304" pitchFamily="18" charset="0"/>
                        </a:rPr>
                        <a:t>e</a:t>
                      </a:r>
                      <a:r>
                        <a:rPr sz="1800" spc="-15"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rn</a:t>
                      </a:r>
                      <a:r>
                        <a:rPr sz="1800" spc="10"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n</a:t>
                      </a:r>
                      <a:r>
                        <a:rPr sz="1800" spc="-5"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R</a:t>
                      </a:r>
                      <a:r>
                        <a:rPr sz="1800" spc="-5" dirty="0">
                          <a:latin typeface="Times New Roman" panose="02020603050405020304" pitchFamily="18" charset="0"/>
                          <a:cs typeface="Times New Roman" panose="02020603050405020304" pitchFamily="18" charset="0"/>
                        </a:rPr>
                        <a:t>ev</a:t>
                      </a:r>
                      <a:r>
                        <a:rPr sz="1800" spc="10" dirty="0">
                          <a:latin typeface="Times New Roman" panose="02020603050405020304" pitchFamily="18" charset="0"/>
                          <a:cs typeface="Times New Roman" panose="02020603050405020304" pitchFamily="18" charset="0"/>
                        </a:rPr>
                        <a:t>i</a:t>
                      </a:r>
                      <a:r>
                        <a:rPr sz="1800" spc="-5"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w	</a:t>
                      </a:r>
                      <a:r>
                        <a:rPr sz="1800" spc="-1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nd  </a:t>
                      </a:r>
                      <a:r>
                        <a:rPr sz="1800" spc="-10" dirty="0">
                          <a:latin typeface="Times New Roman" panose="02020603050405020304" pitchFamily="18" charset="0"/>
                          <a:cs typeface="Times New Roman" panose="02020603050405020304" pitchFamily="18" charset="0"/>
                        </a:rPr>
                        <a:t>challenges</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980" marR="85725" algn="just">
                        <a:lnSpc>
                          <a:spcPct val="100000"/>
                        </a:lnSpc>
                        <a:spcBef>
                          <a:spcPts val="245"/>
                        </a:spcBef>
                        <a:tabLst>
                          <a:tab pos="2127885" algn="l"/>
                        </a:tabLst>
                      </a:pPr>
                      <a:r>
                        <a:rPr sz="1800" spc="-5" dirty="0">
                          <a:latin typeface="Times New Roman" panose="02020603050405020304" pitchFamily="18" charset="0"/>
                          <a:cs typeface="Times New Roman" panose="02020603050405020304" pitchFamily="18" charset="0"/>
                        </a:rPr>
                        <a:t>The</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methodology</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involves </a:t>
                      </a:r>
                      <a:r>
                        <a:rPr sz="1800" spc="-5" dirty="0">
                          <a:latin typeface="Times New Roman" panose="02020603050405020304" pitchFamily="18" charset="0"/>
                          <a:cs typeface="Times New Roman" panose="02020603050405020304" pitchFamily="18" charset="0"/>
                        </a:rPr>
                        <a:t> using</a:t>
                      </a:r>
                      <a:r>
                        <a:rPr sz="1800" dirty="0">
                          <a:latin typeface="Times New Roman" panose="02020603050405020304" pitchFamily="18" charset="0"/>
                          <a:cs typeface="Times New Roman" panose="02020603050405020304" pitchFamily="18" charset="0"/>
                        </a:rPr>
                        <a:t> machine</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learning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models</a:t>
                      </a:r>
                      <a:r>
                        <a:rPr sz="180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like</a:t>
                      </a:r>
                      <a:r>
                        <a:rPr sz="1800" spc="-15" dirty="0">
                          <a:latin typeface="Times New Roman" panose="02020603050405020304" pitchFamily="18" charset="0"/>
                          <a:cs typeface="Times New Roman" panose="02020603050405020304" pitchFamily="18" charset="0"/>
                        </a:rPr>
                        <a:t> SVM</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Random</a:t>
                      </a:r>
                      <a:r>
                        <a:rPr sz="180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Forest,</a:t>
                      </a:r>
                      <a:r>
                        <a:rPr sz="1800" spc="3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alongside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deep</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learning</a:t>
                      </a:r>
                      <a:r>
                        <a:rPr sz="1800" dirty="0">
                          <a:latin typeface="Times New Roman" panose="02020603050405020304" pitchFamily="18" charset="0"/>
                          <a:cs typeface="Times New Roman" panose="02020603050405020304" pitchFamily="18" charset="0"/>
                        </a:rPr>
                        <a:t> models </a:t>
                      </a:r>
                      <a:r>
                        <a:rPr sz="1800" spc="-5" dirty="0">
                          <a:latin typeface="Times New Roman" panose="02020603050405020304" pitchFamily="18" charset="0"/>
                          <a:cs typeface="Times New Roman" panose="02020603050405020304" pitchFamily="18" charset="0"/>
                        </a:rPr>
                        <a:t>such </a:t>
                      </a:r>
                      <a:r>
                        <a:rPr sz="1800" dirty="0">
                          <a:latin typeface="Times New Roman" panose="02020603050405020304" pitchFamily="18" charset="0"/>
                          <a:cs typeface="Times New Roman" panose="02020603050405020304" pitchFamily="18" charset="0"/>
                        </a:rPr>
                        <a:t> as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CNN,</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VGG,</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ResNet,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detect</a:t>
                      </a:r>
                      <a:r>
                        <a:rPr sz="1800" dirty="0">
                          <a:latin typeface="Times New Roman" panose="02020603050405020304" pitchFamily="18" charset="0"/>
                          <a:cs typeface="Times New Roman" panose="02020603050405020304" pitchFamily="18" charset="0"/>
                        </a:rPr>
                        <a:t> and</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classify</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leaf </a:t>
                      </a:r>
                      <a:r>
                        <a:rPr sz="1800" spc="5" dirty="0">
                          <a:latin typeface="Times New Roman" panose="02020603050405020304" pitchFamily="18" charset="0"/>
                          <a:cs typeface="Times New Roman" panose="02020603050405020304" pitchFamily="18" charset="0"/>
                        </a:rPr>
                        <a:t> </a:t>
                      </a:r>
                      <a:r>
                        <a:rPr sz="1800" spc="-15" dirty="0" err="1" smtClean="0">
                          <a:latin typeface="Times New Roman" panose="02020603050405020304" pitchFamily="18" charset="0"/>
                          <a:cs typeface="Times New Roman" panose="02020603050405020304" pitchFamily="18" charset="0"/>
                        </a:rPr>
                        <a:t>d</a:t>
                      </a:r>
                      <a:r>
                        <a:rPr sz="1800" spc="-10" dirty="0" err="1" smtClean="0">
                          <a:latin typeface="Times New Roman" panose="02020603050405020304" pitchFamily="18" charset="0"/>
                          <a:cs typeface="Times New Roman" panose="02020603050405020304" pitchFamily="18" charset="0"/>
                        </a:rPr>
                        <a:t>ise</a:t>
                      </a:r>
                      <a:r>
                        <a:rPr sz="1800" spc="20" dirty="0" err="1" smtClean="0">
                          <a:latin typeface="Times New Roman" panose="02020603050405020304" pitchFamily="18" charset="0"/>
                          <a:cs typeface="Times New Roman" panose="02020603050405020304" pitchFamily="18" charset="0"/>
                        </a:rPr>
                        <a:t>a</a:t>
                      </a:r>
                      <a:r>
                        <a:rPr sz="1800" spc="-10" dirty="0" err="1" smtClean="0">
                          <a:latin typeface="Times New Roman" panose="02020603050405020304" pitchFamily="18" charset="0"/>
                          <a:cs typeface="Times New Roman" panose="02020603050405020304" pitchFamily="18" charset="0"/>
                        </a:rPr>
                        <a:t>se</a:t>
                      </a:r>
                      <a:r>
                        <a:rPr sz="1800" spc="-5" dirty="0" err="1" smtClean="0">
                          <a:latin typeface="Times New Roman" panose="02020603050405020304" pitchFamily="18" charset="0"/>
                          <a:cs typeface="Times New Roman" panose="02020603050405020304" pitchFamily="18" charset="0"/>
                        </a:rPr>
                        <a:t>s</a:t>
                      </a:r>
                      <a:r>
                        <a:rPr sz="1800" dirty="0" err="1" smtClean="0">
                          <a:latin typeface="Times New Roman" panose="02020603050405020304" pitchFamily="18" charset="0"/>
                          <a:cs typeface="Times New Roman" panose="02020603050405020304" pitchFamily="18" charset="0"/>
                        </a:rPr>
                        <a:t>.Mo</a:t>
                      </a:r>
                      <a:r>
                        <a:rPr sz="1800" spc="15" dirty="0" err="1" smtClean="0">
                          <a:latin typeface="Times New Roman" panose="02020603050405020304" pitchFamily="18" charset="0"/>
                          <a:cs typeface="Times New Roman" panose="02020603050405020304" pitchFamily="18" charset="0"/>
                        </a:rPr>
                        <a:t>d</a:t>
                      </a:r>
                      <a:r>
                        <a:rPr sz="1800" spc="-10" dirty="0" err="1" smtClean="0">
                          <a:latin typeface="Times New Roman" panose="02020603050405020304" pitchFamily="18" charset="0"/>
                          <a:cs typeface="Times New Roman" panose="02020603050405020304" pitchFamily="18" charset="0"/>
                        </a:rPr>
                        <a:t>e</a:t>
                      </a:r>
                      <a:r>
                        <a:rPr sz="1800" dirty="0" err="1" smtClean="0">
                          <a:latin typeface="Times New Roman" panose="02020603050405020304" pitchFamily="18" charset="0"/>
                          <a:cs typeface="Times New Roman" panose="02020603050405020304" pitchFamily="18" charset="0"/>
                        </a:rPr>
                        <a:t>l</a:t>
                      </a:r>
                      <a:r>
                        <a:rPr sz="1800"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performance</a:t>
                      </a:r>
                      <a:r>
                        <a:rPr sz="1800" dirty="0" smtClean="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is</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assessed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using metrics </a:t>
                      </a:r>
                      <a:r>
                        <a:rPr sz="1800" spc="-15" dirty="0">
                          <a:latin typeface="Times New Roman" panose="02020603050405020304" pitchFamily="18" charset="0"/>
                          <a:cs typeface="Times New Roman" panose="02020603050405020304" pitchFamily="18" charset="0"/>
                        </a:rPr>
                        <a:t>like </a:t>
                      </a:r>
                      <a:r>
                        <a:rPr sz="1800" spc="-10" dirty="0">
                          <a:latin typeface="Times New Roman" panose="02020603050405020304" pitchFamily="18" charset="0"/>
                          <a:cs typeface="Times New Roman" panose="02020603050405020304" pitchFamily="18" charset="0"/>
                        </a:rPr>
                        <a:t>F1 score,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precision,</a:t>
                      </a:r>
                      <a:r>
                        <a:rPr sz="1800" spc="5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accuracy.</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250" marR="86995" algn="just">
                        <a:lnSpc>
                          <a:spcPct val="100200"/>
                        </a:lnSpc>
                        <a:spcBef>
                          <a:spcPts val="240"/>
                        </a:spcBef>
                        <a:tabLst>
                          <a:tab pos="1189990" algn="l"/>
                        </a:tabLst>
                      </a:pPr>
                      <a:r>
                        <a:rPr sz="1800" spc="-10" dirty="0">
                          <a:latin typeface="Times New Roman" panose="02020603050405020304" pitchFamily="18" charset="0"/>
                          <a:cs typeface="Times New Roman" panose="02020603050405020304" pitchFamily="18" charset="0"/>
                        </a:rPr>
                        <a:t>Inconsistent</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quality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a:t>
                      </a:r>
                      <a:r>
                        <a:rPr sz="1800" spc="4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imbalance,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which</a:t>
                      </a:r>
                      <a:r>
                        <a:rPr sz="1800" dirty="0">
                          <a:latin typeface="Times New Roman" panose="02020603050405020304" pitchFamily="18" charset="0"/>
                          <a:cs typeface="Times New Roman" panose="02020603050405020304" pitchFamily="18" charset="0"/>
                        </a:rPr>
                        <a:t> can</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affect</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model </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accuracy.</a:t>
                      </a:r>
                      <a:r>
                        <a:rPr sz="1800" spc="37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Additionally,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h</a:t>
                      </a:r>
                      <a:r>
                        <a:rPr sz="1800" spc="-10" dirty="0">
                          <a:latin typeface="Times New Roman" panose="02020603050405020304" pitchFamily="18" charset="0"/>
                          <a:cs typeface="Times New Roman" panose="02020603050405020304" pitchFamily="18" charset="0"/>
                        </a:rPr>
                        <a:t>i</a:t>
                      </a:r>
                      <a:r>
                        <a:rPr sz="1800" spc="10" dirty="0">
                          <a:latin typeface="Times New Roman" panose="02020603050405020304" pitchFamily="18" charset="0"/>
                          <a:cs typeface="Times New Roman" panose="02020603050405020304" pitchFamily="18" charset="0"/>
                        </a:rPr>
                        <a:t>g</a:t>
                      </a:r>
                      <a:r>
                        <a:rPr sz="1800" dirty="0">
                          <a:latin typeface="Times New Roman" panose="02020603050405020304" pitchFamily="18" charset="0"/>
                          <a:cs typeface="Times New Roman" panose="02020603050405020304" pitchFamily="18" charset="0"/>
                        </a:rPr>
                        <a:t>h	</a:t>
                      </a:r>
                      <a:r>
                        <a:rPr sz="1800" spc="-20" dirty="0">
                          <a:latin typeface="Times New Roman" panose="02020603050405020304" pitchFamily="18" charset="0"/>
                          <a:cs typeface="Times New Roman" panose="02020603050405020304" pitchFamily="18" charset="0"/>
                        </a:rPr>
                        <a:t>c</a:t>
                      </a:r>
                      <a:r>
                        <a:rPr sz="1800" spc="5"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m</a:t>
                      </a:r>
                      <a:r>
                        <a:rPr sz="1800" spc="-15" dirty="0">
                          <a:latin typeface="Times New Roman" panose="02020603050405020304" pitchFamily="18" charset="0"/>
                          <a:cs typeface="Times New Roman" panose="02020603050405020304" pitchFamily="18" charset="0"/>
                        </a:rPr>
                        <a:t>pu</a:t>
                      </a:r>
                      <a:r>
                        <a:rPr sz="1800" dirty="0">
                          <a:latin typeface="Times New Roman" panose="02020603050405020304" pitchFamily="18" charset="0"/>
                          <a:cs typeface="Times New Roman" panose="02020603050405020304" pitchFamily="18" charset="0"/>
                        </a:rPr>
                        <a:t>t</a:t>
                      </a:r>
                      <a:r>
                        <a:rPr sz="1800" spc="-30" dirty="0">
                          <a:latin typeface="Times New Roman" panose="02020603050405020304" pitchFamily="18" charset="0"/>
                          <a:cs typeface="Times New Roman" panose="02020603050405020304" pitchFamily="18" charset="0"/>
                        </a:rPr>
                        <a:t>a</a:t>
                      </a:r>
                      <a:r>
                        <a:rPr sz="1800" dirty="0">
                          <a:latin typeface="Times New Roman" panose="02020603050405020304" pitchFamily="18" charset="0"/>
                          <a:cs typeface="Times New Roman" panose="02020603050405020304" pitchFamily="18" charset="0"/>
                        </a:rPr>
                        <a:t>t</a:t>
                      </a:r>
                      <a:r>
                        <a:rPr sz="1800" spc="-15" dirty="0">
                          <a:latin typeface="Times New Roman" panose="02020603050405020304" pitchFamily="18" charset="0"/>
                          <a:cs typeface="Times New Roman" panose="02020603050405020304" pitchFamily="18" charset="0"/>
                        </a:rPr>
                        <a:t>i</a:t>
                      </a:r>
                      <a:r>
                        <a:rPr sz="1800" spc="5"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al  </a:t>
                      </a:r>
                      <a:r>
                        <a:rPr sz="1800" spc="-5" dirty="0">
                          <a:latin typeface="Times New Roman" panose="02020603050405020304" pitchFamily="18" charset="0"/>
                          <a:cs typeface="Times New Roman" panose="02020603050405020304" pitchFamily="18" charset="0"/>
                        </a:rPr>
                        <a:t>demands</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and  </a:t>
                      </a:r>
                      <a:r>
                        <a:rPr sz="1800" spc="-5" dirty="0">
                          <a:latin typeface="Times New Roman" panose="02020603050405020304" pitchFamily="18" charset="0"/>
                          <a:cs typeface="Times New Roman" panose="02020603050405020304" pitchFamily="18" charset="0"/>
                        </a:rPr>
                        <a:t>difficulties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 </a:t>
                      </a:r>
                      <a:r>
                        <a:rPr sz="1800" spc="-10" dirty="0">
                          <a:latin typeface="Times New Roman" panose="02020603050405020304" pitchFamily="18" charset="0"/>
                          <a:cs typeface="Times New Roman" panose="02020603050405020304" pitchFamily="18" charset="0"/>
                        </a:rPr>
                        <a:t>generalizing </a:t>
                      </a:r>
                      <a:r>
                        <a:rPr sz="1800" dirty="0">
                          <a:latin typeface="Times New Roman" panose="02020603050405020304" pitchFamily="18" charset="0"/>
                          <a:cs typeface="Times New Roman" panose="02020603050405020304" pitchFamily="18" charset="0"/>
                        </a:rPr>
                        <a:t>models </a:t>
                      </a:r>
                      <a:r>
                        <a:rPr sz="1800" spc="-30" dirty="0">
                          <a:latin typeface="Times New Roman" panose="02020603050405020304" pitchFamily="18" charset="0"/>
                          <a:cs typeface="Times New Roman" panose="02020603050405020304" pitchFamily="18" charset="0"/>
                        </a:rPr>
                        <a:t>to </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different </a:t>
                      </a:r>
                      <a:r>
                        <a:rPr sz="1800" spc="-10" dirty="0">
                          <a:latin typeface="Times New Roman" panose="02020603050405020304" pitchFamily="18" charset="0"/>
                          <a:cs typeface="Times New Roman" panose="02020603050405020304" pitchFamily="18" charset="0"/>
                        </a:rPr>
                        <a:t>crops </a:t>
                      </a:r>
                      <a:r>
                        <a:rPr sz="1800" dirty="0">
                          <a:latin typeface="Times New Roman" panose="02020603050405020304" pitchFamily="18" charset="0"/>
                          <a:cs typeface="Times New Roman" panose="02020603050405020304" pitchFamily="18" charset="0"/>
                        </a:rPr>
                        <a:t>or </a:t>
                      </a:r>
                      <a:r>
                        <a:rPr sz="1800" spc="-10" dirty="0">
                          <a:latin typeface="Times New Roman" panose="02020603050405020304" pitchFamily="18" charset="0"/>
                          <a:cs typeface="Times New Roman" panose="02020603050405020304" pitchFamily="18" charset="0"/>
                        </a:rPr>
                        <a:t>regions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are</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significant</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challenges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885" marR="82550" algn="just">
                        <a:lnSpc>
                          <a:spcPct val="100099"/>
                        </a:lnSpc>
                        <a:spcBef>
                          <a:spcPts val="245"/>
                        </a:spcBef>
                        <a:tabLst>
                          <a:tab pos="1629410" algn="l"/>
                          <a:tab pos="1983105" algn="l"/>
                        </a:tabLst>
                      </a:pPr>
                      <a:r>
                        <a:rPr sz="1800" spc="-5" dirty="0">
                          <a:latin typeface="Times New Roman" panose="02020603050405020304" pitchFamily="18" charset="0"/>
                          <a:cs typeface="Times New Roman" panose="02020603050405020304" pitchFamily="18" charset="0"/>
                        </a:rPr>
                        <a:t>The</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review</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suggest</a:t>
                      </a:r>
                      <a:r>
                        <a:rPr sz="1800" spc="-5" dirty="0">
                          <a:latin typeface="Times New Roman" panose="02020603050405020304" pitchFamily="18" charset="0"/>
                          <a:cs typeface="Times New Roman" panose="02020603050405020304" pitchFamily="18" charset="0"/>
                        </a:rPr>
                        <a:t> that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while</a:t>
                      </a:r>
                      <a:r>
                        <a:rPr sz="1800" dirty="0">
                          <a:latin typeface="Times New Roman" panose="02020603050405020304" pitchFamily="18" charset="0"/>
                          <a:cs typeface="Times New Roman" panose="02020603050405020304" pitchFamily="18" charset="0"/>
                        </a:rPr>
                        <a:t> machine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learning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deep </a:t>
                      </a:r>
                      <a:r>
                        <a:rPr sz="1800" spc="-5" dirty="0">
                          <a:latin typeface="Times New Roman" panose="02020603050405020304" pitchFamily="18" charset="0"/>
                          <a:cs typeface="Times New Roman" panose="02020603050405020304" pitchFamily="18" charset="0"/>
                        </a:rPr>
                        <a:t>learning </a:t>
                      </a:r>
                      <a:r>
                        <a:rPr sz="1800" dirty="0">
                          <a:latin typeface="Times New Roman" panose="02020603050405020304" pitchFamily="18" charset="0"/>
                          <a:cs typeface="Times New Roman" panose="02020603050405020304" pitchFamily="18" charset="0"/>
                        </a:rPr>
                        <a:t>models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are</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effective</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for</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leaf </a:t>
                      </a:r>
                      <a:r>
                        <a:rPr sz="1800" spc="-395" dirty="0">
                          <a:latin typeface="Times New Roman" panose="02020603050405020304" pitchFamily="18" charset="0"/>
                          <a:cs typeface="Times New Roman" panose="02020603050405020304" pitchFamily="18" charset="0"/>
                        </a:rPr>
                        <a:t> </a:t>
                      </a:r>
                      <a:r>
                        <a:rPr sz="1800" spc="-15" dirty="0" smtClean="0">
                          <a:latin typeface="Times New Roman" panose="02020603050405020304" pitchFamily="18" charset="0"/>
                          <a:cs typeface="Times New Roman" panose="02020603050405020304" pitchFamily="18" charset="0"/>
                        </a:rPr>
                        <a:t>d</a:t>
                      </a:r>
                      <a:r>
                        <a:rPr sz="1800" spc="-10" dirty="0" smtClean="0">
                          <a:latin typeface="Times New Roman" panose="02020603050405020304" pitchFamily="18" charset="0"/>
                          <a:cs typeface="Times New Roman" panose="02020603050405020304" pitchFamily="18" charset="0"/>
                        </a:rPr>
                        <a:t>ise</a:t>
                      </a:r>
                      <a:r>
                        <a:rPr sz="1800" spc="20" dirty="0" smtClean="0">
                          <a:latin typeface="Times New Roman" panose="02020603050405020304" pitchFamily="18" charset="0"/>
                          <a:cs typeface="Times New Roman" panose="02020603050405020304" pitchFamily="18" charset="0"/>
                        </a:rPr>
                        <a:t>a</a:t>
                      </a:r>
                      <a:r>
                        <a:rPr sz="1800" spc="-10" dirty="0" smtClean="0">
                          <a:latin typeface="Times New Roman" panose="02020603050405020304" pitchFamily="18" charset="0"/>
                          <a:cs typeface="Times New Roman" panose="02020603050405020304" pitchFamily="18" charset="0"/>
                        </a:rPr>
                        <a:t>s</a:t>
                      </a:r>
                      <a:r>
                        <a:rPr sz="1800" dirty="0" smtClean="0">
                          <a:latin typeface="Times New Roman" panose="02020603050405020304" pitchFamily="18" charset="0"/>
                          <a:cs typeface="Times New Roman" panose="02020603050405020304" pitchFamily="18" charset="0"/>
                        </a:rPr>
                        <a:t>e</a:t>
                      </a:r>
                      <a:r>
                        <a:rPr lang="en-GB" sz="1800" baseline="0" dirty="0" smtClean="0">
                          <a:latin typeface="Times New Roman" panose="02020603050405020304" pitchFamily="18" charset="0"/>
                          <a:cs typeface="Times New Roman" panose="02020603050405020304" pitchFamily="18" charset="0"/>
                        </a:rPr>
                        <a:t> </a:t>
                      </a:r>
                      <a:r>
                        <a:rPr sz="1800" spc="-15" dirty="0" smtClean="0">
                          <a:latin typeface="Times New Roman" panose="02020603050405020304" pitchFamily="18" charset="0"/>
                          <a:cs typeface="Times New Roman" panose="02020603050405020304" pitchFamily="18" charset="0"/>
                        </a:rPr>
                        <a:t>d</a:t>
                      </a:r>
                      <a:r>
                        <a:rPr sz="1800" spc="-10" dirty="0" smtClean="0">
                          <a:latin typeface="Times New Roman" panose="02020603050405020304" pitchFamily="18" charset="0"/>
                          <a:cs typeface="Times New Roman" panose="02020603050405020304" pitchFamily="18" charset="0"/>
                        </a:rPr>
                        <a:t>e</a:t>
                      </a:r>
                      <a:r>
                        <a:rPr sz="1800" dirty="0" smtClean="0">
                          <a:latin typeface="Times New Roman" panose="02020603050405020304" pitchFamily="18" charset="0"/>
                          <a:cs typeface="Times New Roman" panose="02020603050405020304" pitchFamily="18" charset="0"/>
                        </a:rPr>
                        <a:t>t</a:t>
                      </a:r>
                      <a:r>
                        <a:rPr sz="1800" spc="-15" dirty="0" smtClean="0">
                          <a:latin typeface="Times New Roman" panose="02020603050405020304" pitchFamily="18" charset="0"/>
                          <a:cs typeface="Times New Roman" panose="02020603050405020304" pitchFamily="18" charset="0"/>
                        </a:rPr>
                        <a:t>e</a:t>
                      </a:r>
                      <a:r>
                        <a:rPr sz="1800" dirty="0" smtClean="0">
                          <a:latin typeface="Times New Roman" panose="02020603050405020304" pitchFamily="18" charset="0"/>
                          <a:cs typeface="Times New Roman" panose="02020603050405020304" pitchFamily="18" charset="0"/>
                        </a:rPr>
                        <a:t>ct</a:t>
                      </a:r>
                      <a:r>
                        <a:rPr sz="1800" spc="-15" dirty="0" smtClean="0">
                          <a:latin typeface="Times New Roman" panose="02020603050405020304" pitchFamily="18" charset="0"/>
                          <a:cs typeface="Times New Roman" panose="02020603050405020304" pitchFamily="18" charset="0"/>
                        </a:rPr>
                        <a:t>i</a:t>
                      </a:r>
                      <a:r>
                        <a:rPr sz="1800" spc="5" dirty="0" smtClean="0">
                          <a:latin typeface="Times New Roman" panose="02020603050405020304" pitchFamily="18" charset="0"/>
                          <a:cs typeface="Times New Roman" panose="02020603050405020304" pitchFamily="18" charset="0"/>
                        </a:rPr>
                        <a:t>o</a:t>
                      </a:r>
                      <a:r>
                        <a:rPr sz="1800" spc="-15" dirty="0" smtClean="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improvements are </a:t>
                      </a:r>
                      <a:r>
                        <a:rPr sz="1800" dirty="0">
                          <a:latin typeface="Times New Roman" panose="02020603050405020304" pitchFamily="18" charset="0"/>
                          <a:cs typeface="Times New Roman" panose="02020603050405020304" pitchFamily="18" charset="0"/>
                        </a:rPr>
                        <a:t>needed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dirty="0">
                          <a:latin typeface="Times New Roman" panose="02020603050405020304" pitchFamily="18" charset="0"/>
                          <a:cs typeface="Times New Roman" panose="02020603050405020304" pitchFamily="18" charset="0"/>
                        </a:rPr>
                        <a:t> handling</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37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quality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a:t>
                      </a:r>
                      <a:r>
                        <a:rPr sz="1800" dirty="0">
                          <a:latin typeface="Times New Roman" panose="02020603050405020304" pitchFamily="18" charset="0"/>
                          <a:cs typeface="Times New Roman" panose="02020603050405020304" pitchFamily="18" charset="0"/>
                        </a:rPr>
                        <a:t> imbalance.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Addressing</a:t>
                      </a:r>
                      <a:r>
                        <a:rPr sz="1800" spc="-5" dirty="0">
                          <a:latin typeface="Times New Roman" panose="02020603050405020304" pitchFamily="18" charset="0"/>
                          <a:cs typeface="Times New Roman" panose="02020603050405020304" pitchFamily="18" charset="0"/>
                        </a:rPr>
                        <a:t> computational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resource</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constraints</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and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h</a:t>
                      </a:r>
                      <a:r>
                        <a:rPr sz="1800" dirty="0">
                          <a:latin typeface="Times New Roman" panose="02020603050405020304" pitchFamily="18" charset="0"/>
                          <a:cs typeface="Times New Roman" panose="02020603050405020304" pitchFamily="18" charset="0"/>
                        </a:rPr>
                        <a:t>a</a:t>
                      </a:r>
                      <a:r>
                        <a:rPr sz="1800" spc="-10" dirty="0">
                          <a:latin typeface="Times New Roman" panose="02020603050405020304" pitchFamily="18" charset="0"/>
                          <a:cs typeface="Times New Roman" panose="02020603050405020304" pitchFamily="18" charset="0"/>
                        </a:rPr>
                        <a:t>n</a:t>
                      </a:r>
                      <a:r>
                        <a:rPr sz="1800" spc="5" dirty="0">
                          <a:latin typeface="Times New Roman" panose="02020603050405020304" pitchFamily="18" charset="0"/>
                          <a:cs typeface="Times New Roman" panose="02020603050405020304" pitchFamily="18" charset="0"/>
                        </a:rPr>
                        <a:t>c</a:t>
                      </a:r>
                      <a:r>
                        <a:rPr sz="1800" spc="15" dirty="0">
                          <a:latin typeface="Times New Roman" panose="02020603050405020304" pitchFamily="18" charset="0"/>
                          <a:cs typeface="Times New Roman" panose="02020603050405020304" pitchFamily="18" charset="0"/>
                        </a:rPr>
                        <a:t>i</a:t>
                      </a:r>
                      <a:r>
                        <a:rPr sz="1800" spc="-10"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		m</a:t>
                      </a:r>
                      <a:r>
                        <a:rPr sz="1800" spc="10" dirty="0">
                          <a:latin typeface="Times New Roman" panose="02020603050405020304" pitchFamily="18" charset="0"/>
                          <a:cs typeface="Times New Roman" panose="02020603050405020304" pitchFamily="18" charset="0"/>
                        </a:rPr>
                        <a:t>o</a:t>
                      </a:r>
                      <a:r>
                        <a:rPr sz="1800" spc="-10" dirty="0">
                          <a:latin typeface="Times New Roman" panose="02020603050405020304" pitchFamily="18" charset="0"/>
                          <a:cs typeface="Times New Roman" panose="02020603050405020304" pitchFamily="18" charset="0"/>
                        </a:rPr>
                        <a:t>d</a:t>
                      </a:r>
                      <a:r>
                        <a:rPr sz="1800" spc="15"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l  </a:t>
                      </a:r>
                      <a:r>
                        <a:rPr sz="1800" spc="-10" dirty="0">
                          <a:latin typeface="Times New Roman" panose="02020603050405020304" pitchFamily="18" charset="0"/>
                          <a:cs typeface="Times New Roman" panose="02020603050405020304" pitchFamily="18" charset="0"/>
                        </a:rPr>
                        <a:t>generalization</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10" dirty="0">
                          <a:latin typeface="Times New Roman" panose="02020603050405020304" pitchFamily="18" charset="0"/>
                          <a:cs typeface="Times New Roman" panose="02020603050405020304" pitchFamily="18" charset="0"/>
                        </a:rPr>
                        <a:t> diverse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conditions</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will</a:t>
                      </a:r>
                      <a:r>
                        <a:rPr sz="1800" dirty="0">
                          <a:latin typeface="Times New Roman" panose="02020603050405020304" pitchFamily="18" charset="0"/>
                          <a:cs typeface="Times New Roman" panose="02020603050405020304" pitchFamily="18" charset="0"/>
                        </a:rPr>
                        <a:t> further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advance</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field.</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18377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655692656"/>
              </p:ext>
            </p:extLst>
          </p:nvPr>
        </p:nvGraphicFramePr>
        <p:xfrm>
          <a:off x="412124" y="1180745"/>
          <a:ext cx="11165984" cy="5677255"/>
        </p:xfrm>
        <a:graphic>
          <a:graphicData uri="http://schemas.openxmlformats.org/drawingml/2006/table">
            <a:tbl>
              <a:tblPr firstRow="1" bandRow="1">
                <a:tableStyleId>{2D5ABB26-0587-4C30-8999-92F81FD0307C}</a:tableStyleId>
              </a:tblPr>
              <a:tblGrid>
                <a:gridCol w="597079"/>
                <a:gridCol w="2922108"/>
                <a:gridCol w="2658796"/>
                <a:gridCol w="2485642"/>
                <a:gridCol w="2502359"/>
              </a:tblGrid>
              <a:tr h="797648">
                <a:tc>
                  <a:txBody>
                    <a:bodyPr/>
                    <a:lstStyle/>
                    <a:p>
                      <a:pPr marL="130810">
                        <a:lnSpc>
                          <a:spcPct val="100000"/>
                        </a:lnSpc>
                        <a:spcBef>
                          <a:spcPts val="290"/>
                        </a:spcBef>
                      </a:pPr>
                      <a:r>
                        <a:rPr sz="1800" b="1" spc="-10" dirty="0">
                          <a:solidFill>
                            <a:srgbClr val="FFFFFF"/>
                          </a:solidFill>
                          <a:latin typeface="Times New Roman"/>
                          <a:cs typeface="Times New Roman"/>
                        </a:rPr>
                        <a:t>No</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26084">
                        <a:lnSpc>
                          <a:spcPct val="100000"/>
                        </a:lnSpc>
                        <a:spcBef>
                          <a:spcPts val="290"/>
                        </a:spcBef>
                      </a:pPr>
                      <a:r>
                        <a:rPr sz="1800" b="1" spc="-10" dirty="0">
                          <a:solidFill>
                            <a:srgbClr val="FFFFFF"/>
                          </a:solidFill>
                          <a:latin typeface="Times New Roman"/>
                          <a:cs typeface="Times New Roman"/>
                        </a:rPr>
                        <a:t>Title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of</a:t>
                      </a:r>
                      <a:r>
                        <a:rPr sz="1800" b="1" spc="-30" dirty="0">
                          <a:solidFill>
                            <a:srgbClr val="FFFFFF"/>
                          </a:solidFill>
                          <a:latin typeface="Times New Roman"/>
                          <a:cs typeface="Times New Roman"/>
                        </a:rPr>
                        <a:t> </a:t>
                      </a:r>
                      <a:r>
                        <a:rPr sz="1800" b="1" spc="-5" dirty="0">
                          <a:solidFill>
                            <a:srgbClr val="FFFFFF"/>
                          </a:solidFill>
                          <a:latin typeface="Times New Roman"/>
                          <a:cs typeface="Times New Roman"/>
                        </a:rPr>
                        <a:t>the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paper</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222885">
                        <a:lnSpc>
                          <a:spcPct val="100000"/>
                        </a:lnSpc>
                        <a:spcBef>
                          <a:spcPts val="290"/>
                        </a:spcBef>
                      </a:pPr>
                      <a:r>
                        <a:rPr sz="1800" b="1" spc="-5" dirty="0">
                          <a:solidFill>
                            <a:srgbClr val="FFFFFF"/>
                          </a:solidFill>
                          <a:latin typeface="Times New Roman"/>
                          <a:cs typeface="Times New Roman"/>
                        </a:rPr>
                        <a:t>Methodology</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used</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just">
                        <a:lnSpc>
                          <a:spcPct val="100000"/>
                        </a:lnSpc>
                        <a:spcBef>
                          <a:spcPts val="290"/>
                        </a:spcBef>
                      </a:pPr>
                      <a:r>
                        <a:rPr sz="1800" b="1" spc="-5" dirty="0">
                          <a:solidFill>
                            <a:srgbClr val="FFFFFF"/>
                          </a:solidFill>
                          <a:latin typeface="Times New Roman"/>
                          <a:cs typeface="Times New Roman"/>
                        </a:rPr>
                        <a:t>Issues</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720725" algn="just">
                        <a:lnSpc>
                          <a:spcPct val="100000"/>
                        </a:lnSpc>
                        <a:spcBef>
                          <a:spcPts val="290"/>
                        </a:spcBef>
                      </a:pPr>
                      <a:r>
                        <a:rPr sz="1800" b="1" spc="-10" dirty="0">
                          <a:solidFill>
                            <a:srgbClr val="FFFFFF"/>
                          </a:solidFill>
                          <a:latin typeface="Times New Roman"/>
                          <a:cs typeface="Times New Roman"/>
                        </a:rPr>
                        <a:t>Inference</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r>
              <a:tr h="3810946">
                <a:tc>
                  <a:txBody>
                    <a:bodyPr/>
                    <a:lstStyle/>
                    <a:p>
                      <a:pPr marL="93980" algn="just">
                        <a:lnSpc>
                          <a:spcPct val="100000"/>
                        </a:lnSpc>
                        <a:spcBef>
                          <a:spcPts val="295"/>
                        </a:spcBef>
                      </a:pPr>
                      <a:r>
                        <a:rPr sz="1800" dirty="0" smtClean="0">
                          <a:latin typeface="Times New Roman" panose="02020603050405020304" pitchFamily="18" charset="0"/>
                          <a:cs typeface="Times New Roman" panose="02020603050405020304" pitchFamily="18" charset="0"/>
                        </a:rPr>
                        <a:t>2</a:t>
                      </a:r>
                      <a:r>
                        <a:rPr lang="en-GB"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345" marR="87630" algn="just">
                        <a:lnSpc>
                          <a:spcPct val="101099"/>
                        </a:lnSpc>
                        <a:spcBef>
                          <a:spcPts val="225"/>
                        </a:spcBef>
                      </a:pPr>
                      <a:r>
                        <a:rPr sz="1800" spc="-35" dirty="0">
                          <a:latin typeface="Times New Roman" panose="02020603050405020304" pitchFamily="18" charset="0"/>
                          <a:cs typeface="Times New Roman" panose="02020603050405020304" pitchFamily="18" charset="0"/>
                        </a:rPr>
                        <a:t>Tomato</a:t>
                      </a:r>
                      <a:r>
                        <a:rPr sz="1800" spc="1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Leaf</a:t>
                      </a:r>
                      <a:r>
                        <a:rPr sz="1800" spc="1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Disease</a:t>
                      </a:r>
                      <a:r>
                        <a:rPr sz="1800" spc="14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Detection </a:t>
                      </a:r>
                      <a:r>
                        <a:rPr sz="1800" spc="-39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Using</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CNN</a:t>
                      </a:r>
                      <a:endParaRPr sz="1800" dirty="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980" marR="86995" algn="just">
                        <a:lnSpc>
                          <a:spcPct val="100000"/>
                        </a:lnSpc>
                        <a:spcBef>
                          <a:spcPts val="245"/>
                        </a:spcBef>
                        <a:tabLst>
                          <a:tab pos="2322830" algn="l"/>
                        </a:tabLst>
                      </a:pPr>
                      <a:r>
                        <a:rPr sz="1800" spc="-5" dirty="0">
                          <a:latin typeface="Times New Roman" panose="02020603050405020304" pitchFamily="18" charset="0"/>
                          <a:cs typeface="Times New Roman" panose="02020603050405020304" pitchFamily="18" charset="0"/>
                        </a:rPr>
                        <a:t>The</a:t>
                      </a:r>
                      <a:r>
                        <a:rPr sz="1800" dirty="0">
                          <a:latin typeface="Times New Roman" panose="02020603050405020304" pitchFamily="18" charset="0"/>
                          <a:cs typeface="Times New Roman" panose="02020603050405020304" pitchFamily="18" charset="0"/>
                        </a:rPr>
                        <a:t> CNN</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model</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utilizes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advanced</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deep</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learning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architectures,</a:t>
                      </a:r>
                      <a:r>
                        <a:rPr sz="1800" spc="-5" dirty="0">
                          <a:latin typeface="Times New Roman" panose="02020603050405020304" pitchFamily="18" charset="0"/>
                          <a:cs typeface="Times New Roman" panose="02020603050405020304" pitchFamily="18" charset="0"/>
                        </a:rPr>
                        <a:t> including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AlexNet </a:t>
                      </a:r>
                      <a:r>
                        <a:rPr sz="1800" dirty="0">
                          <a:latin typeface="Times New Roman" panose="02020603050405020304" pitchFamily="18" charset="0"/>
                          <a:cs typeface="Times New Roman" panose="02020603050405020304" pitchFamily="18" charset="0"/>
                        </a:rPr>
                        <a:t>and </a:t>
                      </a:r>
                      <a:r>
                        <a:rPr sz="1800" spc="-5" dirty="0">
                          <a:latin typeface="Times New Roman" panose="02020603050405020304" pitchFamily="18" charset="0"/>
                          <a:cs typeface="Times New Roman" panose="02020603050405020304" pitchFamily="18" charset="0"/>
                        </a:rPr>
                        <a:t>VGGNet-16, </a:t>
                      </a:r>
                      <a:r>
                        <a:rPr sz="1800" spc="-30" dirty="0">
                          <a:latin typeface="Times New Roman" panose="02020603050405020304" pitchFamily="18" charset="0"/>
                          <a:cs typeface="Times New Roman" panose="02020603050405020304" pitchFamily="18" charset="0"/>
                        </a:rPr>
                        <a:t>to </a:t>
                      </a:r>
                      <a:r>
                        <a:rPr sz="1800" spc="-2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classify </a:t>
                      </a:r>
                      <a:r>
                        <a:rPr sz="1800" spc="-15" dirty="0">
                          <a:latin typeface="Times New Roman" panose="02020603050405020304" pitchFamily="18" charset="0"/>
                          <a:cs typeface="Times New Roman" panose="02020603050405020304" pitchFamily="18" charset="0"/>
                        </a:rPr>
                        <a:t>tomato </a:t>
                      </a:r>
                      <a:r>
                        <a:rPr sz="1800" spc="-5" dirty="0">
                          <a:latin typeface="Times New Roman" panose="02020603050405020304" pitchFamily="18" charset="0"/>
                          <a:cs typeface="Times New Roman" panose="02020603050405020304" pitchFamily="18" charset="0"/>
                        </a:rPr>
                        <a:t>leaf </a:t>
                      </a:r>
                      <a:r>
                        <a:rPr sz="1800" spc="-10" dirty="0">
                          <a:latin typeface="Times New Roman" panose="02020603050405020304" pitchFamily="18" charset="0"/>
                          <a:cs typeface="Times New Roman" panose="02020603050405020304" pitchFamily="18" charset="0"/>
                        </a:rPr>
                        <a:t>images. </a:t>
                      </a:r>
                      <a:r>
                        <a:rPr sz="1800" spc="-5" dirty="0">
                          <a:latin typeface="Times New Roman" panose="02020603050405020304" pitchFamily="18" charset="0"/>
                          <a:cs typeface="Times New Roman" panose="02020603050405020304" pitchFamily="18" charset="0"/>
                        </a:rPr>
                        <a:t> The approach </a:t>
                      </a:r>
                      <a:r>
                        <a:rPr sz="1800" spc="-10" dirty="0">
                          <a:latin typeface="Times New Roman" panose="02020603050405020304" pitchFamily="18" charset="0"/>
                          <a:cs typeface="Times New Roman" panose="02020603050405020304" pitchFamily="18" charset="0"/>
                        </a:rPr>
                        <a:t>involves </a:t>
                      </a:r>
                      <a:r>
                        <a:rPr sz="1800" spc="-5" dirty="0">
                          <a:latin typeface="Times New Roman" panose="02020603050405020304" pitchFamily="18" charset="0"/>
                          <a:cs typeface="Times New Roman" panose="02020603050405020304" pitchFamily="18" charset="0"/>
                        </a:rPr>
                        <a:t>class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a:t>
                      </a:r>
                      <a:r>
                        <a:rPr sz="1800" dirty="0">
                          <a:latin typeface="Times New Roman" panose="02020603050405020304" pitchFamily="18" charset="0"/>
                          <a:cs typeface="Times New Roman" panose="02020603050405020304" pitchFamily="18" charset="0"/>
                        </a:rPr>
                        <a:t>ala</a:t>
                      </a:r>
                      <a:r>
                        <a:rPr sz="1800" spc="-15" dirty="0">
                          <a:latin typeface="Times New Roman" panose="02020603050405020304" pitchFamily="18" charset="0"/>
                          <a:cs typeface="Times New Roman" panose="02020603050405020304" pitchFamily="18" charset="0"/>
                        </a:rPr>
                        <a:t>n</a:t>
                      </a:r>
                      <a:r>
                        <a:rPr sz="1800" spc="5" dirty="0">
                          <a:latin typeface="Times New Roman" panose="02020603050405020304" pitchFamily="18" charset="0"/>
                          <a:cs typeface="Times New Roman" panose="02020603050405020304" pitchFamily="18" charset="0"/>
                        </a:rPr>
                        <a:t>c</a:t>
                      </a:r>
                      <a:r>
                        <a:rPr sz="1800" spc="15" dirty="0">
                          <a:latin typeface="Times New Roman" panose="02020603050405020304" pitchFamily="18" charset="0"/>
                          <a:cs typeface="Times New Roman" panose="02020603050405020304" pitchFamily="18" charset="0"/>
                        </a:rPr>
                        <a:t>i</a:t>
                      </a:r>
                      <a:r>
                        <a:rPr sz="1800" spc="-10"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g	</a:t>
                      </a:r>
                      <a:r>
                        <a:rPr sz="1800" spc="-10" dirty="0">
                          <a:latin typeface="Times New Roman" panose="02020603050405020304" pitchFamily="18" charset="0"/>
                          <a:cs typeface="Times New Roman" panose="02020603050405020304" pitchFamily="18" charset="0"/>
                        </a:rPr>
                        <a:t>d</a:t>
                      </a:r>
                      <a:r>
                        <a:rPr sz="1800" spc="-25"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t</a:t>
                      </a:r>
                      <a:r>
                        <a:rPr sz="1800" dirty="0">
                          <a:latin typeface="Times New Roman" panose="02020603050405020304" pitchFamily="18" charset="0"/>
                          <a:cs typeface="Times New Roman" panose="02020603050405020304" pitchFamily="18" charset="0"/>
                        </a:rPr>
                        <a:t>a</a:t>
                      </a:r>
                    </a:p>
                    <a:p>
                      <a:pPr marL="93980" marR="84455" algn="just">
                        <a:lnSpc>
                          <a:spcPct val="100000"/>
                        </a:lnSpc>
                        <a:spcBef>
                          <a:spcPts val="5"/>
                        </a:spcBef>
                        <a:tabLst>
                          <a:tab pos="1850389" algn="l"/>
                        </a:tabLst>
                      </a:pPr>
                      <a:r>
                        <a:rPr sz="1800" spc="-10" dirty="0">
                          <a:latin typeface="Times New Roman" panose="02020603050405020304" pitchFamily="18" charset="0"/>
                          <a:cs typeface="Times New Roman" panose="02020603050405020304" pitchFamily="18" charset="0"/>
                        </a:rPr>
                        <a:t>augmentation</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 </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comparison</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of</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various </a:t>
                      </a:r>
                      <a:r>
                        <a:rPr sz="1800" spc="-5"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r</a:t>
                      </a:r>
                      <a:r>
                        <a:rPr sz="1800" spc="-10" dirty="0">
                          <a:latin typeface="Times New Roman" panose="02020603050405020304" pitchFamily="18" charset="0"/>
                          <a:cs typeface="Times New Roman" panose="02020603050405020304" pitchFamily="18" charset="0"/>
                        </a:rPr>
                        <a:t>e</a:t>
                      </a:r>
                      <a:r>
                        <a:rPr sz="1800" spc="-20" dirty="0">
                          <a:latin typeface="Times New Roman" panose="02020603050405020304" pitchFamily="18" charset="0"/>
                          <a:cs typeface="Times New Roman" panose="02020603050405020304" pitchFamily="18" charset="0"/>
                        </a:rPr>
                        <a:t>c</a:t>
                      </a:r>
                      <a:r>
                        <a:rPr sz="1800" spc="5" dirty="0">
                          <a:latin typeface="Times New Roman" panose="02020603050405020304" pitchFamily="18" charset="0"/>
                          <a:cs typeface="Times New Roman" panose="02020603050405020304" pitchFamily="18" charset="0"/>
                        </a:rPr>
                        <a:t>o</a:t>
                      </a:r>
                      <a:r>
                        <a:rPr sz="1800" spc="-10" dirty="0">
                          <a:latin typeface="Times New Roman" panose="02020603050405020304" pitchFamily="18" charset="0"/>
                          <a:cs typeface="Times New Roman" panose="02020603050405020304" pitchFamily="18" charset="0"/>
                        </a:rPr>
                        <a:t>g</a:t>
                      </a:r>
                      <a:r>
                        <a:rPr sz="1800" spc="-15"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i</a:t>
                      </a:r>
                      <a:r>
                        <a:rPr sz="1800" spc="15" dirty="0">
                          <a:latin typeface="Times New Roman" panose="02020603050405020304" pitchFamily="18" charset="0"/>
                          <a:cs typeface="Times New Roman" panose="02020603050405020304" pitchFamily="18" charset="0"/>
                        </a:rPr>
                        <a:t>t</a:t>
                      </a:r>
                      <a:r>
                        <a:rPr sz="1800" spc="-10" dirty="0">
                          <a:latin typeface="Times New Roman" panose="02020603050405020304" pitchFamily="18" charset="0"/>
                          <a:cs typeface="Times New Roman" panose="02020603050405020304" pitchFamily="18" charset="0"/>
                        </a:rPr>
                        <a:t>i</a:t>
                      </a:r>
                      <a:r>
                        <a:rPr sz="1800" spc="5" dirty="0">
                          <a:latin typeface="Times New Roman" panose="02020603050405020304" pitchFamily="18" charset="0"/>
                          <a:cs typeface="Times New Roman" panose="02020603050405020304" pitchFamily="18" charset="0"/>
                        </a:rPr>
                        <a:t>o</a:t>
                      </a:r>
                      <a:r>
                        <a:rPr sz="1800" dirty="0">
                          <a:latin typeface="Times New Roman" panose="02020603050405020304" pitchFamily="18" charset="0"/>
                          <a:cs typeface="Times New Roman" panose="02020603050405020304" pitchFamily="18" charset="0"/>
                        </a:rPr>
                        <a:t>n	m</a:t>
                      </a:r>
                      <a:r>
                        <a:rPr sz="1800" spc="-10" dirty="0">
                          <a:latin typeface="Times New Roman" panose="02020603050405020304" pitchFamily="18" charset="0"/>
                          <a:cs typeface="Times New Roman" panose="02020603050405020304" pitchFamily="18" charset="0"/>
                        </a:rPr>
                        <a:t>e</a:t>
                      </a:r>
                      <a:r>
                        <a:rPr sz="1800" spc="15" dirty="0">
                          <a:latin typeface="Times New Roman" panose="02020603050405020304" pitchFamily="18" charset="0"/>
                          <a:cs typeface="Times New Roman" panose="02020603050405020304" pitchFamily="18" charset="0"/>
                        </a:rPr>
                        <a:t>t</a:t>
                      </a:r>
                      <a:r>
                        <a:rPr sz="1800" spc="-15" dirty="0">
                          <a:latin typeface="Times New Roman" panose="02020603050405020304" pitchFamily="18" charset="0"/>
                          <a:cs typeface="Times New Roman" panose="02020603050405020304" pitchFamily="18" charset="0"/>
                        </a:rPr>
                        <a:t>h</a:t>
                      </a:r>
                      <a:r>
                        <a:rPr sz="1800" spc="5" dirty="0">
                          <a:latin typeface="Times New Roman" panose="02020603050405020304" pitchFamily="18" charset="0"/>
                          <a:cs typeface="Times New Roman" panose="02020603050405020304" pitchFamily="18" charset="0"/>
                        </a:rPr>
                        <a:t>o</a:t>
                      </a:r>
                      <a:r>
                        <a:rPr sz="1800" spc="-15" dirty="0">
                          <a:latin typeface="Times New Roman" panose="02020603050405020304" pitchFamily="18" charset="0"/>
                          <a:cs typeface="Times New Roman" panose="02020603050405020304" pitchFamily="18" charset="0"/>
                        </a:rPr>
                        <a:t>d</a:t>
                      </a:r>
                      <a:r>
                        <a:rPr sz="1800" spc="-10" dirty="0">
                          <a:latin typeface="Times New Roman" panose="02020603050405020304" pitchFamily="18" charset="0"/>
                          <a:cs typeface="Times New Roman" panose="02020603050405020304" pitchFamily="18" charset="0"/>
                        </a:rPr>
                        <a:t>s</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including</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CNN,</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AlexNet,</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p>
                    <a:p>
                      <a:pPr marL="93980" algn="just">
                        <a:lnSpc>
                          <a:spcPct val="100000"/>
                        </a:lnSpc>
                        <a:spcBef>
                          <a:spcPts val="30"/>
                        </a:spcBef>
                      </a:pPr>
                      <a:r>
                        <a:rPr sz="1800" spc="-10" dirty="0">
                          <a:latin typeface="Times New Roman" panose="02020603050405020304" pitchFamily="18" charset="0"/>
                          <a:cs typeface="Times New Roman" panose="02020603050405020304" pitchFamily="18" charset="0"/>
                        </a:rPr>
                        <a:t>SVM.</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250" marR="84455" algn="just">
                        <a:lnSpc>
                          <a:spcPct val="100099"/>
                        </a:lnSpc>
                        <a:spcBef>
                          <a:spcPts val="245"/>
                        </a:spcBef>
                        <a:tabLst>
                          <a:tab pos="997585" algn="l"/>
                          <a:tab pos="1784350" algn="l"/>
                        </a:tabLst>
                      </a:pPr>
                      <a:r>
                        <a:rPr sz="1800" spc="-5" dirty="0">
                          <a:latin typeface="Times New Roman" panose="02020603050405020304" pitchFamily="18" charset="0"/>
                          <a:cs typeface="Times New Roman" panose="02020603050405020304" pitchFamily="18" charset="0"/>
                        </a:rPr>
                        <a:t>The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dataset</a:t>
                      </a:r>
                      <a:r>
                        <a:rPr sz="1800" spc="-5" dirty="0">
                          <a:latin typeface="Times New Roman" panose="02020603050405020304" pitchFamily="18" charset="0"/>
                          <a:cs typeface="Times New Roman" panose="02020603050405020304" pitchFamily="18" charset="0"/>
                        </a:rPr>
                        <a:t> used</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for </a:t>
                      </a:r>
                      <a:r>
                        <a:rPr sz="1800" spc="-10" dirty="0">
                          <a:latin typeface="Times New Roman" panose="02020603050405020304" pitchFamily="18" charset="0"/>
                          <a:cs typeface="Times New Roman" panose="02020603050405020304" pitchFamily="18" charset="0"/>
                        </a:rPr>
                        <a:t> training</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CNN</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model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h</a:t>
                      </a:r>
                      <a:r>
                        <a:rPr sz="1800" dirty="0">
                          <a:latin typeface="Times New Roman" panose="02020603050405020304" pitchFamily="18" charset="0"/>
                          <a:cs typeface="Times New Roman" panose="02020603050405020304" pitchFamily="18" charset="0"/>
                        </a:rPr>
                        <a:t>ad	an	</a:t>
                      </a:r>
                      <a:r>
                        <a:rPr sz="1800" spc="-15" dirty="0">
                          <a:latin typeface="Times New Roman" panose="02020603050405020304" pitchFamily="18" charset="0"/>
                          <a:cs typeface="Times New Roman" panose="02020603050405020304" pitchFamily="18" charset="0"/>
                        </a:rPr>
                        <a:t>u</a:t>
                      </a:r>
                      <a:r>
                        <a:rPr sz="1800" spc="10" dirty="0">
                          <a:latin typeface="Times New Roman" panose="02020603050405020304" pitchFamily="18" charset="0"/>
                          <a:cs typeface="Times New Roman" panose="02020603050405020304" pitchFamily="18" charset="0"/>
                        </a:rPr>
                        <a:t>n</a:t>
                      </a:r>
                      <a:r>
                        <a:rPr sz="1800" spc="-10" dirty="0">
                          <a:latin typeface="Times New Roman" panose="02020603050405020304" pitchFamily="18" charset="0"/>
                          <a:cs typeface="Times New Roman" panose="02020603050405020304" pitchFamily="18" charset="0"/>
                        </a:rPr>
                        <a:t>e</a:t>
                      </a:r>
                      <a:r>
                        <a:rPr sz="1800" spc="10" dirty="0">
                          <a:latin typeface="Times New Roman" panose="02020603050405020304" pitchFamily="18" charset="0"/>
                          <a:cs typeface="Times New Roman" panose="02020603050405020304" pitchFamily="18" charset="0"/>
                        </a:rPr>
                        <a:t>q</a:t>
                      </a:r>
                      <a:r>
                        <a:rPr sz="1800" spc="-15" dirty="0">
                          <a:latin typeface="Times New Roman" panose="02020603050405020304" pitchFamily="18" charset="0"/>
                          <a:cs typeface="Times New Roman" panose="02020603050405020304" pitchFamily="18" charset="0"/>
                        </a:rPr>
                        <a:t>u</a:t>
                      </a:r>
                      <a:r>
                        <a:rPr sz="1800" dirty="0">
                          <a:latin typeface="Times New Roman" panose="02020603050405020304" pitchFamily="18" charset="0"/>
                          <a:cs typeface="Times New Roman" panose="02020603050405020304" pitchFamily="18" charset="0"/>
                        </a:rPr>
                        <a:t>al  </a:t>
                      </a:r>
                      <a:r>
                        <a:rPr sz="1800" spc="-5" dirty="0">
                          <a:latin typeface="Times New Roman" panose="02020603050405020304" pitchFamily="18" charset="0"/>
                          <a:cs typeface="Times New Roman" panose="02020603050405020304" pitchFamily="18" charset="0"/>
                        </a:rPr>
                        <a:t>distribution</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of</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images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across </a:t>
                      </a:r>
                      <a:r>
                        <a:rPr sz="1800" spc="-15" dirty="0">
                          <a:latin typeface="Times New Roman" panose="02020603050405020304" pitchFamily="18" charset="0"/>
                          <a:cs typeface="Times New Roman" panose="02020603050405020304" pitchFamily="18" charset="0"/>
                        </a:rPr>
                        <a:t>different </a:t>
                      </a:r>
                      <a:r>
                        <a:rPr sz="1800" spc="-5" dirty="0">
                          <a:latin typeface="Times New Roman" panose="02020603050405020304" pitchFamily="18" charset="0"/>
                          <a:cs typeface="Times New Roman" panose="02020603050405020304" pitchFamily="18" charset="0"/>
                        </a:rPr>
                        <a:t>classes </a:t>
                      </a:r>
                      <a:r>
                        <a:rPr sz="1800" spc="5" dirty="0">
                          <a:latin typeface="Times New Roman" panose="02020603050405020304" pitchFamily="18" charset="0"/>
                          <a:cs typeface="Times New Roman" panose="02020603050405020304" pitchFamily="18" charset="0"/>
                        </a:rPr>
                        <a:t>of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tomato</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diseases.</a:t>
                      </a:r>
                      <a:r>
                        <a:rPr sz="1800" dirty="0">
                          <a:latin typeface="Times New Roman" panose="02020603050405020304" pitchFamily="18" charset="0"/>
                          <a:cs typeface="Times New Roman" panose="02020603050405020304" pitchFamily="18" charset="0"/>
                        </a:rPr>
                        <a:t> This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required</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use</a:t>
                      </a:r>
                      <a:r>
                        <a:rPr sz="1800" spc="5" dirty="0">
                          <a:latin typeface="Times New Roman" panose="02020603050405020304" pitchFamily="18" charset="0"/>
                          <a:cs typeface="Times New Roman" panose="02020603050405020304" pitchFamily="18" charset="0"/>
                        </a:rPr>
                        <a:t> of</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data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augmentation</a:t>
                      </a:r>
                      <a:r>
                        <a:rPr sz="1800" spc="-5" dirty="0">
                          <a:latin typeface="Times New Roman" panose="02020603050405020304" pitchFamily="18" charset="0"/>
                          <a:cs typeface="Times New Roman" panose="02020603050405020304" pitchFamily="18" charset="0"/>
                        </a:rPr>
                        <a:t> techniques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balance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class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images,</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which</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can</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be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challenging </a:t>
                      </a:r>
                      <a:r>
                        <a:rPr sz="1800" spc="-15" dirty="0">
                          <a:latin typeface="Times New Roman" panose="02020603050405020304" pitchFamily="18" charset="0"/>
                          <a:cs typeface="Times New Roman" panose="02020603050405020304" pitchFamily="18" charset="0"/>
                        </a:rPr>
                        <a:t>to </a:t>
                      </a:r>
                      <a:r>
                        <a:rPr sz="1800" spc="-5" dirty="0">
                          <a:latin typeface="Times New Roman" panose="02020603050405020304" pitchFamily="18" charset="0"/>
                          <a:cs typeface="Times New Roman" panose="02020603050405020304" pitchFamily="18" charset="0"/>
                        </a:rPr>
                        <a:t>implement </a:t>
                      </a:r>
                      <a:r>
                        <a:rPr sz="180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effectively..</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885" marR="142875" algn="just">
                        <a:lnSpc>
                          <a:spcPct val="100000"/>
                        </a:lnSpc>
                        <a:spcBef>
                          <a:spcPts val="270"/>
                        </a:spcBef>
                      </a:pPr>
                      <a:r>
                        <a:rPr sz="1800" spc="-5" dirty="0" smtClean="0">
                          <a:latin typeface="Times New Roman" panose="02020603050405020304" pitchFamily="18" charset="0"/>
                          <a:cs typeface="Times New Roman" panose="02020603050405020304" pitchFamily="18" charset="0"/>
                        </a:rPr>
                        <a:t>The</a:t>
                      </a:r>
                      <a:r>
                        <a:rPr lang="en-GB" sz="1800" spc="-5" baseline="0" dirty="0" smtClean="0">
                          <a:latin typeface="Times New Roman" panose="02020603050405020304" pitchFamily="18" charset="0"/>
                          <a:cs typeface="Times New Roman" panose="02020603050405020304" pitchFamily="18" charset="0"/>
                        </a:rPr>
                        <a:t> </a:t>
                      </a:r>
                      <a:r>
                        <a:rPr lang="en-GB" sz="1800" spc="-15" dirty="0" smtClean="0">
                          <a:latin typeface="Times New Roman" panose="02020603050405020304" pitchFamily="18" charset="0"/>
                          <a:cs typeface="Times New Roman" panose="02020603050405020304" pitchFamily="18" charset="0"/>
                        </a:rPr>
                        <a:t>r</a:t>
                      </a:r>
                      <a:r>
                        <a:rPr sz="1800" spc="-15" dirty="0" err="1" smtClean="0">
                          <a:latin typeface="Times New Roman" panose="02020603050405020304" pitchFamily="18" charset="0"/>
                          <a:cs typeface="Times New Roman" panose="02020603050405020304" pitchFamily="18" charset="0"/>
                        </a:rPr>
                        <a:t>esearch</a:t>
                      </a:r>
                      <a:r>
                        <a:rPr lang="en-GB" sz="1800" spc="-15"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acknowledges</a:t>
                      </a:r>
                      <a:r>
                        <a:rPr sz="1800" spc="50" dirty="0" smtClean="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that</a:t>
                      </a:r>
                      <a:r>
                        <a:rPr sz="1800" spc="3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there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is room </a:t>
                      </a:r>
                      <a:r>
                        <a:rPr sz="1800" spc="-15" dirty="0">
                          <a:latin typeface="Times New Roman" panose="02020603050405020304" pitchFamily="18" charset="0"/>
                          <a:cs typeface="Times New Roman" panose="02020603050405020304" pitchFamily="18" charset="0"/>
                        </a:rPr>
                        <a:t>for </a:t>
                      </a:r>
                      <a:r>
                        <a:rPr sz="1800" spc="-10" dirty="0">
                          <a:latin typeface="Times New Roman" panose="02020603050405020304" pitchFamily="18" charset="0"/>
                          <a:cs typeface="Times New Roman" panose="02020603050405020304" pitchFamily="18" charset="0"/>
                        </a:rPr>
                        <a:t>improvement,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particularly</a:t>
                      </a:r>
                      <a:r>
                        <a:rPr sz="1800" spc="2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expanding </a:t>
                      </a:r>
                      <a:r>
                        <a:rPr sz="1800" spc="-5" dirty="0">
                          <a:latin typeface="Times New Roman" panose="02020603050405020304" pitchFamily="18" charset="0"/>
                          <a:cs typeface="Times New Roman" panose="02020603050405020304" pitchFamily="18" charset="0"/>
                        </a:rPr>
                        <a:t> the</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dataset</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with</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more </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diverse</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images</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refining</a:t>
                      </a:r>
                      <a:r>
                        <a:rPr sz="1800" spc="5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 </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structure.</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This</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ongoing </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effort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aims</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further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enhance</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accuracy </a:t>
                      </a:r>
                      <a:r>
                        <a:rPr sz="1800" spc="-5" dirty="0">
                          <a:latin typeface="Times New Roman" panose="02020603050405020304" pitchFamily="18" charset="0"/>
                          <a:cs typeface="Times New Roman" panose="02020603050405020304" pitchFamily="18" charset="0"/>
                        </a:rPr>
                        <a:t>and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generalizability</a:t>
                      </a:r>
                      <a:r>
                        <a:rPr sz="1800" spc="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making</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it </a:t>
                      </a:r>
                      <a:r>
                        <a:rPr sz="1800" spc="-10" dirty="0">
                          <a:latin typeface="Times New Roman" panose="02020603050405020304" pitchFamily="18" charset="0"/>
                          <a:cs typeface="Times New Roman" panose="02020603050405020304" pitchFamily="18" charset="0"/>
                        </a:rPr>
                        <a:t>more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robust</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various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agricultural</a:t>
                      </a:r>
                      <a:r>
                        <a:rPr sz="1800" spc="5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contexts.</a:t>
                      </a:r>
                      <a:endParaRPr sz="1800" dirty="0">
                        <a:latin typeface="Times New Roman" panose="02020603050405020304" pitchFamily="18" charset="0"/>
                        <a:cs typeface="Times New Roman" panose="02020603050405020304" pitchFamily="18" charset="0"/>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r>
              <a:tr h="456197">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c>
                  <a:txBody>
                    <a:bodyPr/>
                    <a:lstStyle/>
                    <a:p>
                      <a:pPr>
                        <a:lnSpc>
                          <a:spcPct val="100000"/>
                        </a:lnSpc>
                      </a:pPr>
                      <a:endParaRPr sz="1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5"/>
                    </a:solidFill>
                  </a:tcPr>
                </a:tc>
              </a:tr>
            </a:tbl>
          </a:graphicData>
        </a:graphic>
      </p:graphicFrame>
      <p:sp>
        <p:nvSpPr>
          <p:cNvPr id="8" name="object 2"/>
          <p:cNvSpPr txBox="1">
            <a:spLocks noGrp="1"/>
          </p:cNvSpPr>
          <p:nvPr>
            <p:ph type="title"/>
          </p:nvPr>
        </p:nvSpPr>
        <p:spPr>
          <a:xfrm>
            <a:off x="842963" y="490078"/>
            <a:ext cx="10515600" cy="689291"/>
          </a:xfrm>
          <a:prstGeom prst="rect">
            <a:avLst/>
          </a:prstGeom>
        </p:spPr>
        <p:txBody>
          <a:bodyPr vert="horz" wrap="square" lIns="0" tIns="12065" rIns="0" bIns="0" rtlCol="0">
            <a:spAutoFit/>
          </a:bodyPr>
          <a:lstStyle/>
          <a:p>
            <a:pPr marL="234315" algn="ctr">
              <a:lnSpc>
                <a:spcPct val="100000"/>
              </a:lnSpc>
              <a:spcBef>
                <a:spcPts val="95"/>
              </a:spcBef>
            </a:pPr>
            <a:r>
              <a:rPr lang="en-IN" spc="-40" dirty="0" smtClean="0">
                <a:latin typeface="Times New Roman" panose="02020603050405020304" pitchFamily="18" charset="0"/>
                <a:cs typeface="Times New Roman" panose="02020603050405020304" pitchFamily="18" charset="0"/>
              </a:rPr>
              <a:t>Literature</a:t>
            </a:r>
            <a:r>
              <a:rPr lang="en-IN" spc="60" dirty="0" smtClean="0">
                <a:latin typeface="Times New Roman" panose="02020603050405020304" pitchFamily="18" charset="0"/>
                <a:cs typeface="Times New Roman" panose="02020603050405020304" pitchFamily="18" charset="0"/>
              </a:rPr>
              <a:t> </a:t>
            </a:r>
            <a:r>
              <a:rPr lang="en-IN" spc="-30" dirty="0" smtClean="0">
                <a:latin typeface="Times New Roman" panose="02020603050405020304" pitchFamily="18" charset="0"/>
                <a:cs typeface="Times New Roman" panose="02020603050405020304" pitchFamily="18" charset="0"/>
              </a:rPr>
              <a:t>survey</a:t>
            </a:r>
            <a:r>
              <a:rPr lang="en-IN" spc="-190" dirty="0" smtClean="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a:t>
            </a:r>
            <a:r>
              <a:rPr lang="en-IN" spc="-25" dirty="0" smtClean="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2</a:t>
            </a:r>
          </a:p>
        </p:txBody>
      </p:sp>
      <p:sp>
        <p:nvSpPr>
          <p:cNvPr id="9" name="Rectangle 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969310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424170862"/>
              </p:ext>
            </p:extLst>
          </p:nvPr>
        </p:nvGraphicFramePr>
        <p:xfrm>
          <a:off x="662659" y="1017431"/>
          <a:ext cx="10772828" cy="5482108"/>
        </p:xfrm>
        <a:graphic>
          <a:graphicData uri="http://schemas.openxmlformats.org/drawingml/2006/table">
            <a:tbl>
              <a:tblPr firstRow="1" bandRow="1">
                <a:tableStyleId>{2D5ABB26-0587-4C30-8999-92F81FD0307C}</a:tableStyleId>
              </a:tblPr>
              <a:tblGrid>
                <a:gridCol w="576056"/>
                <a:gridCol w="2819220"/>
                <a:gridCol w="2565179"/>
                <a:gridCol w="2392361"/>
                <a:gridCol w="2420012"/>
              </a:tblGrid>
              <a:tr h="772380">
                <a:tc>
                  <a:txBody>
                    <a:bodyPr/>
                    <a:lstStyle/>
                    <a:p>
                      <a:pPr marL="130810">
                        <a:lnSpc>
                          <a:spcPct val="100000"/>
                        </a:lnSpc>
                        <a:spcBef>
                          <a:spcPts val="290"/>
                        </a:spcBef>
                      </a:pPr>
                      <a:r>
                        <a:rPr sz="1800" b="1" spc="-10" dirty="0">
                          <a:solidFill>
                            <a:srgbClr val="FFFFFF"/>
                          </a:solidFill>
                          <a:latin typeface="Times New Roman"/>
                          <a:cs typeface="Times New Roman"/>
                        </a:rPr>
                        <a:t>No</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26084">
                        <a:lnSpc>
                          <a:spcPct val="100000"/>
                        </a:lnSpc>
                        <a:spcBef>
                          <a:spcPts val="290"/>
                        </a:spcBef>
                      </a:pPr>
                      <a:r>
                        <a:rPr sz="1800" b="1" spc="-10" dirty="0">
                          <a:solidFill>
                            <a:srgbClr val="FFFFFF"/>
                          </a:solidFill>
                          <a:latin typeface="Times New Roman"/>
                          <a:cs typeface="Times New Roman"/>
                        </a:rPr>
                        <a:t>Title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of</a:t>
                      </a:r>
                      <a:r>
                        <a:rPr sz="1800" b="1" spc="-30" dirty="0">
                          <a:solidFill>
                            <a:srgbClr val="FFFFFF"/>
                          </a:solidFill>
                          <a:latin typeface="Times New Roman"/>
                          <a:cs typeface="Times New Roman"/>
                        </a:rPr>
                        <a:t> </a:t>
                      </a:r>
                      <a:r>
                        <a:rPr sz="1800" b="1" spc="-5" dirty="0">
                          <a:solidFill>
                            <a:srgbClr val="FFFFFF"/>
                          </a:solidFill>
                          <a:latin typeface="Times New Roman"/>
                          <a:cs typeface="Times New Roman"/>
                        </a:rPr>
                        <a:t>the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paper</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222885">
                        <a:lnSpc>
                          <a:spcPct val="100000"/>
                        </a:lnSpc>
                        <a:spcBef>
                          <a:spcPts val="290"/>
                        </a:spcBef>
                      </a:pPr>
                      <a:r>
                        <a:rPr sz="1800" b="1" spc="-5" dirty="0">
                          <a:solidFill>
                            <a:srgbClr val="FFFFFF"/>
                          </a:solidFill>
                          <a:latin typeface="Times New Roman"/>
                          <a:cs typeface="Times New Roman"/>
                        </a:rPr>
                        <a:t>Methodology</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used</a:t>
                      </a:r>
                      <a:endParaRPr sz="18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algn="ctr">
                        <a:lnSpc>
                          <a:spcPct val="100000"/>
                        </a:lnSpc>
                        <a:spcBef>
                          <a:spcPts val="290"/>
                        </a:spcBef>
                      </a:pPr>
                      <a:r>
                        <a:rPr sz="1800" b="1" spc="-5" dirty="0">
                          <a:solidFill>
                            <a:srgbClr val="FFFFFF"/>
                          </a:solidFill>
                          <a:latin typeface="Times New Roman"/>
                          <a:cs typeface="Times New Roman"/>
                        </a:rPr>
                        <a:t>Issues</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720725">
                        <a:lnSpc>
                          <a:spcPct val="100000"/>
                        </a:lnSpc>
                        <a:spcBef>
                          <a:spcPts val="290"/>
                        </a:spcBef>
                      </a:pPr>
                      <a:r>
                        <a:rPr sz="1800" b="1" spc="-10" dirty="0">
                          <a:solidFill>
                            <a:srgbClr val="FFFFFF"/>
                          </a:solidFill>
                          <a:latin typeface="Times New Roman"/>
                          <a:cs typeface="Times New Roman"/>
                        </a:rPr>
                        <a:t>Inference</a:t>
                      </a:r>
                      <a:endParaRPr sz="180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r>
              <a:tr h="4709728">
                <a:tc>
                  <a:txBody>
                    <a:bodyPr/>
                    <a:lstStyle/>
                    <a:p>
                      <a:pPr marL="93980" algn="just">
                        <a:lnSpc>
                          <a:spcPct val="100000"/>
                        </a:lnSpc>
                        <a:spcBef>
                          <a:spcPts val="295"/>
                        </a:spcBef>
                      </a:pPr>
                      <a:r>
                        <a:rPr sz="1800" spc="5" dirty="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345" marR="86360" algn="just">
                        <a:lnSpc>
                          <a:spcPct val="100400"/>
                        </a:lnSpc>
                        <a:spcBef>
                          <a:spcPts val="240"/>
                        </a:spcBef>
                        <a:tabLst>
                          <a:tab pos="1544955" algn="l"/>
                          <a:tab pos="2660650" algn="l"/>
                        </a:tabLst>
                      </a:pPr>
                      <a:r>
                        <a:rPr sz="1800" spc="-10" dirty="0">
                          <a:latin typeface="Times New Roman" panose="02020603050405020304" pitchFamily="18" charset="0"/>
                          <a:cs typeface="Times New Roman" panose="02020603050405020304" pitchFamily="18" charset="0"/>
                        </a:rPr>
                        <a:t>Detection</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of</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crop</a:t>
                      </a:r>
                      <a:r>
                        <a:rPr sz="1800" spc="4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diseases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using</a:t>
                      </a:r>
                      <a:r>
                        <a:rPr sz="1800" dirty="0">
                          <a:latin typeface="Times New Roman" panose="02020603050405020304" pitchFamily="18" charset="0"/>
                          <a:cs typeface="Times New Roman" panose="02020603050405020304" pitchFamily="18" charset="0"/>
                        </a:rPr>
                        <a:t> enhanced</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variability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a:t>
                      </a:r>
                      <a:r>
                        <a:rPr sz="1800" dirty="0">
                          <a:latin typeface="Times New Roman" panose="02020603050405020304" pitchFamily="18" charset="0"/>
                          <a:cs typeface="Times New Roman" panose="02020603050405020304" pitchFamily="18" charset="0"/>
                        </a:rPr>
                        <a:t>ma</a:t>
                      </a:r>
                      <a:r>
                        <a:rPr sz="1800" spc="-35" dirty="0">
                          <a:latin typeface="Times New Roman" panose="02020603050405020304" pitchFamily="18" charset="0"/>
                          <a:cs typeface="Times New Roman" panose="02020603050405020304" pitchFamily="18" charset="0"/>
                        </a:rPr>
                        <a:t>g</a:t>
                      </a:r>
                      <a:r>
                        <a:rPr sz="1800" spc="10" dirty="0">
                          <a:latin typeface="Times New Roman" panose="02020603050405020304" pitchFamily="18" charset="0"/>
                          <a:cs typeface="Times New Roman" panose="02020603050405020304" pitchFamily="18" charset="0"/>
                        </a:rPr>
                        <a:t>e</a:t>
                      </a:r>
                      <a:r>
                        <a:rPr sz="1800" dirty="0">
                          <a:latin typeface="Times New Roman" panose="02020603050405020304" pitchFamily="18" charset="0"/>
                          <a:cs typeface="Times New Roman" panose="02020603050405020304" pitchFamily="18" charset="0"/>
                        </a:rPr>
                        <a:t>ry	</a:t>
                      </a:r>
                      <a:r>
                        <a:rPr sz="1800" spc="10" dirty="0">
                          <a:latin typeface="Times New Roman" panose="02020603050405020304" pitchFamily="18" charset="0"/>
                          <a:cs typeface="Times New Roman" panose="02020603050405020304" pitchFamily="18" charset="0"/>
                        </a:rPr>
                        <a:t>d</a:t>
                      </a:r>
                      <a:r>
                        <a:rPr sz="1800" spc="-25"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t</a:t>
                      </a:r>
                      <a:r>
                        <a:rPr sz="1800" dirty="0">
                          <a:latin typeface="Times New Roman" panose="02020603050405020304" pitchFamily="18" charset="0"/>
                          <a:cs typeface="Times New Roman" panose="02020603050405020304" pitchFamily="18" charset="0"/>
                        </a:rPr>
                        <a:t>a	a</a:t>
                      </a:r>
                      <a:r>
                        <a:rPr sz="1800" spc="15" dirty="0">
                          <a:latin typeface="Times New Roman" panose="02020603050405020304" pitchFamily="18" charset="0"/>
                          <a:cs typeface="Times New Roman" panose="02020603050405020304" pitchFamily="18" charset="0"/>
                        </a:rPr>
                        <a:t>n</a:t>
                      </a:r>
                      <a:r>
                        <a:rPr sz="1800" dirty="0">
                          <a:latin typeface="Times New Roman" panose="02020603050405020304" pitchFamily="18" charset="0"/>
                          <a:cs typeface="Times New Roman" panose="02020603050405020304" pitchFamily="18" charset="0"/>
                        </a:rPr>
                        <a:t>d  </a:t>
                      </a:r>
                      <a:r>
                        <a:rPr sz="1800" spc="-10" dirty="0">
                          <a:latin typeface="Times New Roman" panose="02020603050405020304" pitchFamily="18" charset="0"/>
                          <a:cs typeface="Times New Roman" panose="02020603050405020304" pitchFamily="18" charset="0"/>
                        </a:rPr>
                        <a:t>convolutional</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neural</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networks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980" marR="119380" algn="just">
                        <a:lnSpc>
                          <a:spcPct val="100000"/>
                        </a:lnSpc>
                        <a:spcBef>
                          <a:spcPts val="245"/>
                        </a:spcBef>
                      </a:pPr>
                      <a:r>
                        <a:rPr sz="1800" spc="-5"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methodology</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involves </a:t>
                      </a:r>
                      <a:r>
                        <a:rPr sz="1800" spc="-10" dirty="0">
                          <a:latin typeface="Times New Roman" panose="02020603050405020304" pitchFamily="18" charset="0"/>
                          <a:cs typeface="Times New Roman" panose="02020603050405020304" pitchFamily="18" charset="0"/>
                        </a:rPr>
                        <a:t> using</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enhanced</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variability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imagery</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36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combined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with </a:t>
                      </a:r>
                      <a:r>
                        <a:rPr sz="1800" spc="-10" dirty="0">
                          <a:latin typeface="Times New Roman" panose="02020603050405020304" pitchFamily="18" charset="0"/>
                          <a:cs typeface="Times New Roman" panose="02020603050405020304" pitchFamily="18" charset="0"/>
                        </a:rPr>
                        <a:t>Convolutional</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Neural </a:t>
                      </a:r>
                      <a:r>
                        <a:rPr sz="1800" spc="-10" dirty="0">
                          <a:latin typeface="Times New Roman" panose="02020603050405020304" pitchFamily="18" charset="0"/>
                          <a:cs typeface="Times New Roman" panose="02020603050405020304" pitchFamily="18" charset="0"/>
                        </a:rPr>
                        <a:t> Networks</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(CNNs).</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Enhanced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variability</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imagery</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provides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detailed</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varied</a:t>
                      </a:r>
                      <a:r>
                        <a:rPr sz="180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crop</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health,</a:t>
                      </a:r>
                      <a:r>
                        <a:rPr sz="1800" spc="4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while</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CNNs</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are </a:t>
                      </a:r>
                      <a:r>
                        <a:rPr sz="1800" spc="-39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employed</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analyze</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this </a:t>
                      </a:r>
                      <a:r>
                        <a:rPr sz="180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accurately</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detect </a:t>
                      </a:r>
                      <a:r>
                        <a:rPr sz="1800" spc="-5" dirty="0">
                          <a:latin typeface="Times New Roman" panose="02020603050405020304" pitchFamily="18" charset="0"/>
                          <a:cs typeface="Times New Roman" panose="02020603050405020304" pitchFamily="18" charset="0"/>
                        </a:rPr>
                        <a:t> and</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classify</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crop</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diseases.</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250" marR="110489" algn="just">
                        <a:lnSpc>
                          <a:spcPct val="100000"/>
                        </a:lnSpc>
                        <a:spcBef>
                          <a:spcPts val="245"/>
                        </a:spcBef>
                      </a:pPr>
                      <a:r>
                        <a:rPr sz="1800" spc="-10" dirty="0">
                          <a:latin typeface="Times New Roman" panose="02020603050405020304" pitchFamily="18" charset="0"/>
                          <a:cs typeface="Times New Roman" panose="02020603050405020304" pitchFamily="18" charset="0"/>
                        </a:rPr>
                        <a:t>Challenges</a:t>
                      </a:r>
                      <a:r>
                        <a:rPr sz="1800" spc="7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include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ensuring</a:t>
                      </a:r>
                      <a:r>
                        <a:rPr sz="1800" spc="38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consistent </a:t>
                      </a:r>
                      <a:r>
                        <a:rPr sz="1800" spc="-10" dirty="0">
                          <a:latin typeface="Times New Roman" panose="02020603050405020304" pitchFamily="18" charset="0"/>
                          <a:cs typeface="Times New Roman" panose="02020603050405020304" pitchFamily="18" charset="0"/>
                        </a:rPr>
                        <a:t> quality</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enhanced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imagery</a:t>
                      </a:r>
                      <a:r>
                        <a:rPr sz="1800" spc="3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data,</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which</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can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affect</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accuracy.</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High-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resolution</a:t>
                      </a:r>
                      <a:r>
                        <a:rPr sz="1800" spc="2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2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requires </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substantial</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computational </a:t>
                      </a:r>
                      <a:r>
                        <a:rPr sz="1800" spc="-39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resources,</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spc="2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models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may</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struggle</a:t>
                      </a:r>
                      <a:r>
                        <a:rPr sz="1800" spc="4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1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generalize </a:t>
                      </a:r>
                      <a:r>
                        <a:rPr sz="1800" spc="-39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different</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crop</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types</a:t>
                      </a:r>
                      <a:r>
                        <a:rPr sz="1800" dirty="0">
                          <a:latin typeface="Times New Roman" panose="02020603050405020304" pitchFamily="18" charset="0"/>
                          <a:cs typeface="Times New Roman" panose="02020603050405020304" pitchFamily="18" charset="0"/>
                        </a:rPr>
                        <a:t> or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environmental</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conditions </a:t>
                      </a:r>
                      <a:r>
                        <a:rPr sz="1800" spc="-5" dirty="0">
                          <a:latin typeface="Times New Roman" panose="02020603050405020304" pitchFamily="18" charset="0"/>
                          <a:cs typeface="Times New Roman" panose="02020603050405020304" pitchFamily="18" charset="0"/>
                        </a:rPr>
                        <a:t> not </a:t>
                      </a:r>
                      <a:r>
                        <a:rPr sz="1800" spc="-15" dirty="0">
                          <a:latin typeface="Times New Roman" panose="02020603050405020304" pitchFamily="18" charset="0"/>
                          <a:cs typeface="Times New Roman" panose="02020603050405020304" pitchFamily="18" charset="0"/>
                        </a:rPr>
                        <a:t>covered</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training.</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885" marR="192405" algn="just">
                        <a:lnSpc>
                          <a:spcPct val="100099"/>
                        </a:lnSpc>
                        <a:spcBef>
                          <a:spcPts val="245"/>
                        </a:spcBef>
                      </a:pPr>
                      <a:r>
                        <a:rPr sz="1800" spc="-15" dirty="0">
                          <a:latin typeface="Times New Roman" panose="02020603050405020304" pitchFamily="18" charset="0"/>
                          <a:cs typeface="Times New Roman" panose="02020603050405020304" pitchFamily="18" charset="0"/>
                        </a:rPr>
                        <a:t>Inferences</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suggest</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that </a:t>
                      </a:r>
                      <a:r>
                        <a:rPr sz="1800" spc="-5" dirty="0">
                          <a:latin typeface="Times New Roman" panose="02020603050405020304" pitchFamily="18" charset="0"/>
                          <a:cs typeface="Times New Roman" panose="02020603050405020304" pitchFamily="18" charset="0"/>
                        </a:rPr>
                        <a:t> while</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using</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enhanced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imagery</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CNNs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improves</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disease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detection,</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attention</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must </a:t>
                      </a:r>
                      <a:r>
                        <a:rPr sz="1800" spc="-39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be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given</a:t>
                      </a:r>
                      <a:r>
                        <a:rPr sz="1800" spc="2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quality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computational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resources.</a:t>
                      </a:r>
                      <a:r>
                        <a:rPr sz="1800" spc="1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Enhancing </a:t>
                      </a:r>
                      <a:r>
                        <a:rPr sz="1800" spc="-5" dirty="0">
                          <a:latin typeface="Times New Roman" panose="02020603050405020304" pitchFamily="18" charset="0"/>
                          <a:cs typeface="Times New Roman" panose="02020603050405020304" pitchFamily="18" charset="0"/>
                        </a:rPr>
                        <a:t> model</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generalization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across </a:t>
                      </a:r>
                      <a:r>
                        <a:rPr sz="1800" spc="-10" dirty="0">
                          <a:latin typeface="Times New Roman" panose="02020603050405020304" pitchFamily="18" charset="0"/>
                          <a:cs typeface="Times New Roman" panose="02020603050405020304" pitchFamily="18" charset="0"/>
                        </a:rPr>
                        <a:t>various crops </a:t>
                      </a:r>
                      <a:r>
                        <a:rPr sz="1800" spc="-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conditions</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is</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also</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crucial </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for</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broader</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applicability.</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r>
            </a:tbl>
          </a:graphicData>
        </a:graphic>
      </p:graphicFrame>
      <p:sp>
        <p:nvSpPr>
          <p:cNvPr id="6" name="object 2"/>
          <p:cNvSpPr txBox="1">
            <a:spLocks noGrp="1"/>
          </p:cNvSpPr>
          <p:nvPr>
            <p:ph type="title"/>
          </p:nvPr>
        </p:nvSpPr>
        <p:spPr>
          <a:xfrm>
            <a:off x="662659" y="180985"/>
            <a:ext cx="10515600" cy="689291"/>
          </a:xfrm>
          <a:prstGeom prst="rect">
            <a:avLst/>
          </a:prstGeom>
        </p:spPr>
        <p:txBody>
          <a:bodyPr vert="horz" wrap="square" lIns="0" tIns="12065" rIns="0" bIns="0" rtlCol="0">
            <a:spAutoFit/>
          </a:bodyPr>
          <a:lstStyle/>
          <a:p>
            <a:pPr marL="234315" algn="ctr">
              <a:lnSpc>
                <a:spcPct val="100000"/>
              </a:lnSpc>
              <a:spcBef>
                <a:spcPts val="95"/>
              </a:spcBef>
            </a:pPr>
            <a:r>
              <a:rPr lang="en-IN" spc="-40" dirty="0" smtClean="0">
                <a:latin typeface="Times New Roman" panose="02020603050405020304" pitchFamily="18" charset="0"/>
                <a:cs typeface="Times New Roman" panose="02020603050405020304" pitchFamily="18" charset="0"/>
              </a:rPr>
              <a:t>Literature</a:t>
            </a:r>
            <a:r>
              <a:rPr lang="en-IN" spc="60" dirty="0" smtClean="0">
                <a:latin typeface="Times New Roman" panose="02020603050405020304" pitchFamily="18" charset="0"/>
                <a:cs typeface="Times New Roman" panose="02020603050405020304" pitchFamily="18" charset="0"/>
              </a:rPr>
              <a:t> </a:t>
            </a:r>
            <a:r>
              <a:rPr lang="en-IN" spc="-30" dirty="0" smtClean="0">
                <a:latin typeface="Times New Roman" panose="02020603050405020304" pitchFamily="18" charset="0"/>
                <a:cs typeface="Times New Roman" panose="02020603050405020304" pitchFamily="18" charset="0"/>
              </a:rPr>
              <a:t>survey</a:t>
            </a:r>
            <a:r>
              <a:rPr lang="en-IN" spc="-190" dirty="0" smtClean="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a:t>
            </a:r>
            <a:r>
              <a:rPr lang="en-IN" spc="-25" dirty="0" smtClean="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3</a:t>
            </a:r>
          </a:p>
        </p:txBody>
      </p:sp>
      <p:sp>
        <p:nvSpPr>
          <p:cNvPr id="8" name="Rectangle 7"/>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897089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3"/>
          <p:cNvGraphicFramePr>
            <a:graphicFrameLocks noGrp="1"/>
          </p:cNvGraphicFramePr>
          <p:nvPr>
            <p:extLst>
              <p:ext uri="{D42A27DB-BD31-4B8C-83A1-F6EECF244321}">
                <p14:modId xmlns:p14="http://schemas.microsoft.com/office/powerpoint/2010/main" val="3323464616"/>
              </p:ext>
            </p:extLst>
          </p:nvPr>
        </p:nvGraphicFramePr>
        <p:xfrm>
          <a:off x="566671" y="1107584"/>
          <a:ext cx="11101588" cy="5345806"/>
        </p:xfrm>
        <a:graphic>
          <a:graphicData uri="http://schemas.openxmlformats.org/drawingml/2006/table">
            <a:tbl>
              <a:tblPr firstRow="1" bandRow="1">
                <a:tableStyleId>{2D5ABB26-0587-4C30-8999-92F81FD0307C}</a:tableStyleId>
              </a:tblPr>
              <a:tblGrid>
                <a:gridCol w="456713"/>
                <a:gridCol w="2905040"/>
                <a:gridCol w="2837835"/>
                <a:gridCol w="2234735"/>
                <a:gridCol w="2667265"/>
              </a:tblGrid>
              <a:tr h="801871">
                <a:tc>
                  <a:txBody>
                    <a:bodyPr/>
                    <a:lstStyle/>
                    <a:p>
                      <a:pPr algn="ctr">
                        <a:lnSpc>
                          <a:spcPct val="100000"/>
                        </a:lnSpc>
                        <a:spcBef>
                          <a:spcPts val="220"/>
                        </a:spcBef>
                      </a:pPr>
                      <a:r>
                        <a:rPr sz="1800" b="1" dirty="0" smtClean="0">
                          <a:solidFill>
                            <a:srgbClr val="FFFFFF"/>
                          </a:solidFill>
                          <a:latin typeface="Times New Roman" panose="02020603050405020304" pitchFamily="18" charset="0"/>
                          <a:cs typeface="Times New Roman" panose="02020603050405020304" pitchFamily="18" charset="0"/>
                        </a:rPr>
                        <a:t>No</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99745">
                        <a:lnSpc>
                          <a:spcPct val="100000"/>
                        </a:lnSpc>
                        <a:spcBef>
                          <a:spcPts val="220"/>
                        </a:spcBef>
                      </a:pPr>
                      <a:r>
                        <a:rPr sz="1800" b="1" dirty="0">
                          <a:solidFill>
                            <a:srgbClr val="FFFFFF"/>
                          </a:solidFill>
                          <a:latin typeface="Times New Roman" panose="02020603050405020304" pitchFamily="18" charset="0"/>
                          <a:cs typeface="Times New Roman" panose="02020603050405020304" pitchFamily="18" charset="0"/>
                        </a:rPr>
                        <a:t>Title</a:t>
                      </a:r>
                      <a:r>
                        <a:rPr sz="1800" b="1" spc="-60"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of</a:t>
                      </a:r>
                      <a:r>
                        <a:rPr sz="1800" b="1" spc="-15"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the</a:t>
                      </a:r>
                      <a:r>
                        <a:rPr sz="1800" b="1" spc="-1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paper</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207645">
                        <a:lnSpc>
                          <a:spcPct val="100000"/>
                        </a:lnSpc>
                        <a:spcBef>
                          <a:spcPts val="220"/>
                        </a:spcBef>
                      </a:pPr>
                      <a:r>
                        <a:rPr sz="1800" b="1" spc="-5" dirty="0">
                          <a:solidFill>
                            <a:srgbClr val="FFFFFF"/>
                          </a:solidFill>
                          <a:latin typeface="Times New Roman" panose="02020603050405020304" pitchFamily="18" charset="0"/>
                          <a:cs typeface="Times New Roman" panose="02020603050405020304" pitchFamily="18" charset="0"/>
                        </a:rPr>
                        <a:t>Methodology</a:t>
                      </a:r>
                      <a:r>
                        <a:rPr sz="1800" b="1" spc="-4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used</a:t>
                      </a:r>
                      <a:endParaRPr sz="180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35" algn="ctr">
                        <a:lnSpc>
                          <a:spcPct val="100000"/>
                        </a:lnSpc>
                        <a:spcBef>
                          <a:spcPts val="220"/>
                        </a:spcBef>
                      </a:pPr>
                      <a:r>
                        <a:rPr sz="1800" b="1" dirty="0">
                          <a:solidFill>
                            <a:srgbClr val="FFFFFF"/>
                          </a:solidFill>
                          <a:latin typeface="Times New Roman" panose="02020603050405020304" pitchFamily="18" charset="0"/>
                          <a:cs typeface="Times New Roman" panose="02020603050405020304" pitchFamily="18" charset="0"/>
                        </a:rPr>
                        <a:t>Issues</a:t>
                      </a:r>
                      <a:endParaRPr sz="180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58850">
                        <a:lnSpc>
                          <a:spcPct val="100000"/>
                        </a:lnSpc>
                        <a:spcBef>
                          <a:spcPts val="220"/>
                        </a:spcBef>
                      </a:pPr>
                      <a:r>
                        <a:rPr sz="1800" b="1" spc="-10" dirty="0">
                          <a:solidFill>
                            <a:srgbClr val="FFFFFF"/>
                          </a:solidFill>
                          <a:latin typeface="Times New Roman" panose="02020603050405020304" pitchFamily="18" charset="0"/>
                          <a:cs typeface="Times New Roman" panose="02020603050405020304" pitchFamily="18" charset="0"/>
                        </a:rPr>
                        <a:t>Inference</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r>
              <a:tr h="4543935">
                <a:tc>
                  <a:txBody>
                    <a:bodyPr/>
                    <a:lstStyle/>
                    <a:p>
                      <a:pPr marL="93345" algn="just">
                        <a:lnSpc>
                          <a:spcPct val="100000"/>
                        </a:lnSpc>
                        <a:spcBef>
                          <a:spcPts val="295"/>
                        </a:spcBef>
                      </a:pPr>
                      <a:r>
                        <a:rPr sz="1800" dirty="0" smtClean="0">
                          <a:latin typeface="Times New Roman" panose="02020603050405020304" pitchFamily="18" charset="0"/>
                          <a:cs typeface="Times New Roman" panose="02020603050405020304" pitchFamily="18" charset="0"/>
                        </a:rPr>
                        <a:t>4</a:t>
                      </a:r>
                      <a:r>
                        <a:rPr lang="en-GB"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345" marR="84455" algn="just">
                        <a:lnSpc>
                          <a:spcPct val="100000"/>
                        </a:lnSpc>
                        <a:spcBef>
                          <a:spcPts val="295"/>
                        </a:spcBef>
                      </a:pPr>
                      <a:r>
                        <a:rPr sz="1800" spc="-15" dirty="0">
                          <a:latin typeface="Times New Roman" panose="02020603050405020304" pitchFamily="18" charset="0"/>
                          <a:cs typeface="Times New Roman" panose="02020603050405020304" pitchFamily="18" charset="0"/>
                        </a:rPr>
                        <a:t>An</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optimized</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capsule</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neural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networks for tomato </a:t>
                      </a:r>
                      <a:r>
                        <a:rPr sz="1800" dirty="0">
                          <a:latin typeface="Times New Roman" panose="02020603050405020304" pitchFamily="18" charset="0"/>
                          <a:cs typeface="Times New Roman" panose="02020603050405020304" pitchFamily="18" charset="0"/>
                        </a:rPr>
                        <a:t>leaf disease </a:t>
                      </a:r>
                      <a:r>
                        <a:rPr sz="1800" spc="-434"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classifcation</a:t>
                      </a:r>
                      <a:endParaRPr sz="18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3980" marR="84455" algn="just">
                        <a:lnSpc>
                          <a:spcPct val="100000"/>
                        </a:lnSpc>
                        <a:spcBef>
                          <a:spcPts val="245"/>
                        </a:spcBef>
                        <a:tabLst>
                          <a:tab pos="2283460" algn="l"/>
                        </a:tabLst>
                      </a:pPr>
                      <a:r>
                        <a:rPr sz="1800" spc="-5" dirty="0">
                          <a:latin typeface="Times New Roman" panose="02020603050405020304" pitchFamily="18" charset="0"/>
                          <a:cs typeface="Times New Roman" panose="02020603050405020304" pitchFamily="18" charset="0"/>
                        </a:rPr>
                        <a:t>Capsule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networks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were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optimized</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for</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tomato</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leaf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disease</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classification</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by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refining</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409"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dynamic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routing</a:t>
                      </a:r>
                      <a:r>
                        <a:rPr sz="1800" spc="-5" dirty="0">
                          <a:latin typeface="Times New Roman" panose="02020603050405020304" pitchFamily="18" charset="0"/>
                          <a:cs typeface="Times New Roman" panose="02020603050405020304" pitchFamily="18" charset="0"/>
                        </a:rPr>
                        <a:t> algorithm</a:t>
                      </a:r>
                      <a:r>
                        <a:rPr sz="1800" dirty="0">
                          <a:latin typeface="Times New Roman" panose="02020603050405020304" pitchFamily="18" charset="0"/>
                          <a:cs typeface="Times New Roman" panose="02020603050405020304" pitchFamily="18" charset="0"/>
                        </a:rPr>
                        <a:t> and </a:t>
                      </a:r>
                      <a:r>
                        <a:rPr sz="1800" spc="5" dirty="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a</a:t>
                      </a:r>
                      <a:r>
                        <a:rPr sz="1800" spc="-10" dirty="0" smtClean="0">
                          <a:latin typeface="Times New Roman" panose="02020603050405020304" pitchFamily="18" charset="0"/>
                          <a:cs typeface="Times New Roman" panose="02020603050405020304" pitchFamily="18" charset="0"/>
                        </a:rPr>
                        <a:t>p</a:t>
                      </a:r>
                      <a:r>
                        <a:rPr sz="1800" spc="-15" dirty="0" smtClean="0">
                          <a:latin typeface="Times New Roman" panose="02020603050405020304" pitchFamily="18" charset="0"/>
                          <a:cs typeface="Times New Roman" panose="02020603050405020304" pitchFamily="18" charset="0"/>
                        </a:rPr>
                        <a:t>p</a:t>
                      </a:r>
                      <a:r>
                        <a:rPr sz="1800" spc="-10" dirty="0" smtClean="0">
                          <a:latin typeface="Times New Roman" panose="02020603050405020304" pitchFamily="18" charset="0"/>
                          <a:cs typeface="Times New Roman" panose="02020603050405020304" pitchFamily="18" charset="0"/>
                        </a:rPr>
                        <a:t>l</a:t>
                      </a:r>
                      <a:r>
                        <a:rPr sz="1800" dirty="0" smtClean="0">
                          <a:latin typeface="Times New Roman" panose="02020603050405020304" pitchFamily="18" charset="0"/>
                          <a:cs typeface="Times New Roman" panose="02020603050405020304" pitchFamily="18" charset="0"/>
                        </a:rPr>
                        <a:t>y</a:t>
                      </a:r>
                      <a:r>
                        <a:rPr sz="1800" spc="15" dirty="0" smtClean="0">
                          <a:latin typeface="Times New Roman" panose="02020603050405020304" pitchFamily="18" charset="0"/>
                          <a:cs typeface="Times New Roman" panose="02020603050405020304" pitchFamily="18" charset="0"/>
                        </a:rPr>
                        <a:t>i</a:t>
                      </a:r>
                      <a:r>
                        <a:rPr sz="1800" spc="-15" dirty="0" smtClean="0">
                          <a:latin typeface="Times New Roman" panose="02020603050405020304" pitchFamily="18" charset="0"/>
                          <a:cs typeface="Times New Roman" panose="02020603050405020304" pitchFamily="18" charset="0"/>
                        </a:rPr>
                        <a:t>n</a:t>
                      </a:r>
                      <a:r>
                        <a:rPr sz="1800" dirty="0" smtClean="0">
                          <a:latin typeface="Times New Roman" panose="02020603050405020304" pitchFamily="18" charset="0"/>
                          <a:cs typeface="Times New Roman" panose="02020603050405020304" pitchFamily="18" charset="0"/>
                        </a:rPr>
                        <a:t>g</a:t>
                      </a:r>
                      <a:r>
                        <a:rPr lang="en-GB" sz="1800"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d</a:t>
                      </a:r>
                      <a:r>
                        <a:rPr sz="1800" spc="-25" dirty="0" smtClean="0">
                          <a:latin typeface="Times New Roman" panose="02020603050405020304" pitchFamily="18" charset="0"/>
                          <a:cs typeface="Times New Roman" panose="02020603050405020304" pitchFamily="18" charset="0"/>
                        </a:rPr>
                        <a:t>a</a:t>
                      </a:r>
                      <a:r>
                        <a:rPr sz="1800" spc="-30" dirty="0" smtClean="0">
                          <a:latin typeface="Times New Roman" panose="02020603050405020304" pitchFamily="18" charset="0"/>
                          <a:cs typeface="Times New Roman" panose="02020603050405020304" pitchFamily="18" charset="0"/>
                        </a:rPr>
                        <a:t>t</a:t>
                      </a:r>
                      <a:r>
                        <a:rPr sz="1800" dirty="0" smtClean="0">
                          <a:latin typeface="Times New Roman" panose="02020603050405020304" pitchFamily="18" charset="0"/>
                          <a:cs typeface="Times New Roman" panose="02020603050405020304" pitchFamily="18" charset="0"/>
                        </a:rPr>
                        <a:t>a</a:t>
                      </a:r>
                      <a:r>
                        <a:rPr lang="en-GB" sz="1800" baseline="0"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augmentation</a:t>
                      </a:r>
                      <a:r>
                        <a:rPr sz="1800" spc="-5" dirty="0" smtClean="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enhance </a:t>
                      </a:r>
                      <a:r>
                        <a:rPr sz="1800" spc="-39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feature</a:t>
                      </a:r>
                      <a:r>
                        <a:rPr sz="1800" spc="4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extraction</a:t>
                      </a:r>
                      <a:r>
                        <a:rPr sz="1800" spc="425" dirty="0">
                          <a:latin typeface="Times New Roman" panose="02020603050405020304" pitchFamily="18" charset="0"/>
                          <a:cs typeface="Times New Roman" panose="02020603050405020304" pitchFamily="18" charset="0"/>
                        </a:rPr>
                        <a:t>  </a:t>
                      </a:r>
                      <a:r>
                        <a:rPr sz="1800" spc="4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p>
                    <a:p>
                      <a:pPr marL="93980" algn="just">
                        <a:lnSpc>
                          <a:spcPct val="100000"/>
                        </a:lnSpc>
                        <a:spcBef>
                          <a:spcPts val="25"/>
                        </a:spcBef>
                      </a:pPr>
                      <a:r>
                        <a:rPr sz="1800" spc="-15" dirty="0">
                          <a:latin typeface="Times New Roman" panose="02020603050405020304" pitchFamily="18" charset="0"/>
                          <a:cs typeface="Times New Roman" panose="02020603050405020304" pitchFamily="18" charset="0"/>
                        </a:rPr>
                        <a:t>generalization.</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250" marR="82550" algn="just">
                        <a:lnSpc>
                          <a:spcPct val="100000"/>
                        </a:lnSpc>
                        <a:spcBef>
                          <a:spcPts val="295"/>
                        </a:spcBef>
                      </a:pPr>
                      <a:r>
                        <a:rPr sz="1800" spc="-10" dirty="0" smtClean="0">
                          <a:latin typeface="Times New Roman" panose="02020603050405020304" pitchFamily="18" charset="0"/>
                          <a:cs typeface="Times New Roman" panose="02020603050405020304" pitchFamily="18" charset="0"/>
                        </a:rPr>
                        <a:t>The</a:t>
                      </a:r>
                      <a:r>
                        <a:rPr sz="1800" spc="-5"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project</a:t>
                      </a:r>
                      <a:r>
                        <a:rPr sz="1800" spc="5"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faced</a:t>
                      </a:r>
                      <a:r>
                        <a:rPr sz="1800" spc="-5" dirty="0" smtClean="0">
                          <a:latin typeface="Times New Roman" panose="02020603050405020304" pitchFamily="18" charset="0"/>
                          <a:cs typeface="Times New Roman" panose="02020603050405020304" pitchFamily="18" charset="0"/>
                        </a:rPr>
                        <a:t> high </a:t>
                      </a:r>
                      <a:r>
                        <a:rPr sz="1800" spc="-434"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computational</a:t>
                      </a:r>
                      <a:r>
                        <a:rPr sz="1800"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demands </a:t>
                      </a:r>
                      <a:r>
                        <a:rPr sz="1800" spc="-434"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and</a:t>
                      </a:r>
                      <a:r>
                        <a:rPr sz="1800" spc="5"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challenges</a:t>
                      </a:r>
                      <a:r>
                        <a:rPr sz="1800" dirty="0" smtClean="0">
                          <a:latin typeface="Times New Roman" panose="02020603050405020304" pitchFamily="18" charset="0"/>
                          <a:cs typeface="Times New Roman" panose="02020603050405020304" pitchFamily="18" charset="0"/>
                        </a:rPr>
                        <a:t> in </a:t>
                      </a:r>
                      <a:r>
                        <a:rPr sz="1800" spc="-434"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stabilizing</a:t>
                      </a:r>
                      <a:r>
                        <a:rPr sz="1800" spc="5"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the</a:t>
                      </a:r>
                      <a:r>
                        <a:rPr sz="1800"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dynamic </a:t>
                      </a:r>
                      <a:r>
                        <a:rPr sz="1800" spc="-5" dirty="0" smtClean="0">
                          <a:latin typeface="Times New Roman" panose="02020603050405020304" pitchFamily="18" charset="0"/>
                          <a:cs typeface="Times New Roman" panose="02020603050405020304" pitchFamily="18" charset="0"/>
                        </a:rPr>
                        <a:t> </a:t>
                      </a:r>
                      <a:r>
                        <a:rPr sz="1800" dirty="0" smtClean="0">
                          <a:latin typeface="Times New Roman" panose="02020603050405020304" pitchFamily="18" charset="0"/>
                          <a:cs typeface="Times New Roman" panose="02020603050405020304" pitchFamily="18" charset="0"/>
                        </a:rPr>
                        <a:t>routing</a:t>
                      </a:r>
                      <a:r>
                        <a:rPr lang="en-GB" sz="1800" baseline="0"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process, resulting </a:t>
                      </a:r>
                      <a:r>
                        <a:rPr sz="1800" dirty="0" smtClean="0">
                          <a:latin typeface="Times New Roman" panose="02020603050405020304" pitchFamily="18" charset="0"/>
                          <a:cs typeface="Times New Roman" panose="02020603050405020304" pitchFamily="18" charset="0"/>
                        </a:rPr>
                        <a:t> in</a:t>
                      </a:r>
                      <a:r>
                        <a:rPr sz="1800" spc="5"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extended</a:t>
                      </a:r>
                      <a:r>
                        <a:rPr sz="1800" spc="445"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training </a:t>
                      </a:r>
                      <a:r>
                        <a:rPr sz="1800" spc="-434" dirty="0" smtClean="0">
                          <a:latin typeface="Times New Roman" panose="02020603050405020304" pitchFamily="18" charset="0"/>
                          <a:cs typeface="Times New Roman" panose="02020603050405020304" pitchFamily="18" charset="0"/>
                        </a:rPr>
                        <a:t> </a:t>
                      </a:r>
                      <a:r>
                        <a:rPr sz="1800" spc="-10" dirty="0" smtClean="0">
                          <a:latin typeface="Times New Roman" panose="02020603050405020304" pitchFamily="18" charset="0"/>
                          <a:cs typeface="Times New Roman" panose="02020603050405020304" pitchFamily="18" charset="0"/>
                        </a:rPr>
                        <a:t>times.</a:t>
                      </a:r>
                      <a:endParaRPr sz="1800" dirty="0">
                        <a:latin typeface="Times New Roman" panose="02020603050405020304" pitchFamily="18" charset="0"/>
                        <a:cs typeface="Times New Roman" panose="02020603050405020304" pitchFamily="18" charset="0"/>
                      </a:endParaRPr>
                    </a:p>
                    <a:p>
                      <a:pPr marL="95250" algn="just">
                        <a:lnSpc>
                          <a:spcPct val="100000"/>
                        </a:lnSpc>
                        <a:spcBef>
                          <a:spcPts val="5"/>
                        </a:spcBef>
                      </a:pPr>
                      <a:r>
                        <a:rPr sz="1800" dirty="0">
                          <a:latin typeface="Times New Roman" panose="02020603050405020304" pitchFamily="18" charset="0"/>
                          <a:cs typeface="Times New Roman" panose="02020603050405020304" pitchFamily="18" charset="0"/>
                        </a:rPr>
                        <a:t>.</a:t>
                      </a: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c>
                  <a:txBody>
                    <a:bodyPr/>
                    <a:lstStyle/>
                    <a:p>
                      <a:pPr marL="95885" marR="79375" algn="just">
                        <a:lnSpc>
                          <a:spcPct val="100000"/>
                        </a:lnSpc>
                        <a:spcBef>
                          <a:spcPts val="295"/>
                        </a:spcBef>
                      </a:pPr>
                      <a:r>
                        <a:rPr sz="1800" spc="-10" dirty="0">
                          <a:latin typeface="Times New Roman" panose="02020603050405020304" pitchFamily="18" charset="0"/>
                          <a:cs typeface="Times New Roman" panose="02020603050405020304" pitchFamily="18" charset="0"/>
                        </a:rPr>
                        <a:t>The </a:t>
                      </a:r>
                      <a:r>
                        <a:rPr sz="1800" spc="-5" dirty="0">
                          <a:latin typeface="Times New Roman" panose="02020603050405020304" pitchFamily="18" charset="0"/>
                          <a:cs typeface="Times New Roman" panose="02020603050405020304" pitchFamily="18" charset="0"/>
                        </a:rPr>
                        <a:t>optimized </a:t>
                      </a:r>
                      <a:r>
                        <a:rPr sz="1800" spc="-10" dirty="0">
                          <a:latin typeface="Times New Roman" panose="02020603050405020304" pitchFamily="18" charset="0"/>
                          <a:cs typeface="Times New Roman" panose="02020603050405020304" pitchFamily="18" charset="0"/>
                        </a:rPr>
                        <a:t>model </a:t>
                      </a:r>
                      <a:r>
                        <a:rPr sz="1800" spc="-5" dirty="0">
                          <a:latin typeface="Times New Roman" panose="02020603050405020304" pitchFamily="18" charset="0"/>
                          <a:cs typeface="Times New Roman" panose="02020603050405020304" pitchFamily="18" charset="0"/>
                        </a:rPr>
                        <a:t>achieved </a:t>
                      </a:r>
                      <a:r>
                        <a:rPr sz="1800" dirty="0">
                          <a:latin typeface="Times New Roman" panose="02020603050405020304" pitchFamily="18" charset="0"/>
                          <a:cs typeface="Times New Roman" panose="02020603050405020304" pitchFamily="18" charset="0"/>
                        </a:rPr>
                        <a:t> superior</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accuracy</a:t>
                      </a:r>
                      <a:r>
                        <a:rPr sz="1800" dirty="0">
                          <a:latin typeface="Times New Roman" panose="02020603050405020304" pitchFamily="18" charset="0"/>
                          <a:cs typeface="Times New Roman" panose="02020603050405020304" pitchFamily="18" charset="0"/>
                        </a:rPr>
                        <a:t> in</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disease </a:t>
                      </a:r>
                      <a:r>
                        <a:rPr sz="1800" spc="-434"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classification</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by</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effectively </a:t>
                      </a:r>
                      <a:r>
                        <a:rPr sz="1800" dirty="0">
                          <a:latin typeface="Times New Roman" panose="02020603050405020304" pitchFamily="18" charset="0"/>
                          <a:cs typeface="Times New Roman" panose="02020603050405020304" pitchFamily="18" charset="0"/>
                        </a:rPr>
                        <a:t> capturing</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spatial</a:t>
                      </a:r>
                      <a:r>
                        <a:rPr sz="1800" spc="-5" dirty="0">
                          <a:latin typeface="Times New Roman" panose="02020603050405020304" pitchFamily="18" charset="0"/>
                          <a:cs typeface="Times New Roman" panose="02020603050405020304" pitchFamily="18" charset="0"/>
                        </a:rPr>
                        <a:t> relationships, </a:t>
                      </a:r>
                      <a:r>
                        <a:rPr sz="1800" spc="-434"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though</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further</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optimization</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is </a:t>
                      </a:r>
                      <a:r>
                        <a:rPr sz="1800" spc="-434"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required</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for</a:t>
                      </a:r>
                      <a:r>
                        <a:rPr sz="1800" spc="-5" dirty="0">
                          <a:latin typeface="Times New Roman" panose="02020603050405020304" pitchFamily="18" charset="0"/>
                          <a:cs typeface="Times New Roman" panose="02020603050405020304" pitchFamily="18" charset="0"/>
                        </a:rPr>
                        <a:t> practical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deployment.</a:t>
                      </a:r>
                      <a:endParaRPr sz="18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4EA"/>
                    </a:solidFill>
                  </a:tcPr>
                </a:tc>
              </a:tr>
            </a:tbl>
          </a:graphicData>
        </a:graphic>
      </p:graphicFrame>
      <p:sp>
        <p:nvSpPr>
          <p:cNvPr id="5" name="object 2"/>
          <p:cNvSpPr txBox="1">
            <a:spLocks noGrp="1"/>
          </p:cNvSpPr>
          <p:nvPr>
            <p:ph type="title"/>
          </p:nvPr>
        </p:nvSpPr>
        <p:spPr>
          <a:xfrm>
            <a:off x="714174" y="242888"/>
            <a:ext cx="10515600" cy="689291"/>
          </a:xfrm>
          <a:prstGeom prst="rect">
            <a:avLst/>
          </a:prstGeom>
        </p:spPr>
        <p:txBody>
          <a:bodyPr vert="horz" wrap="square" lIns="0" tIns="12065" rIns="0" bIns="0" rtlCol="0">
            <a:spAutoFit/>
          </a:bodyPr>
          <a:lstStyle/>
          <a:p>
            <a:pPr marL="234315" algn="ctr">
              <a:lnSpc>
                <a:spcPct val="100000"/>
              </a:lnSpc>
              <a:spcBef>
                <a:spcPts val="95"/>
              </a:spcBef>
            </a:pPr>
            <a:r>
              <a:rPr lang="en-IN" spc="-40" dirty="0" smtClean="0">
                <a:latin typeface="Times New Roman" panose="02020603050405020304" pitchFamily="18" charset="0"/>
                <a:cs typeface="Times New Roman" panose="02020603050405020304" pitchFamily="18" charset="0"/>
              </a:rPr>
              <a:t>Literature</a:t>
            </a:r>
            <a:r>
              <a:rPr lang="en-IN" spc="60" dirty="0" smtClean="0">
                <a:latin typeface="Times New Roman" panose="02020603050405020304" pitchFamily="18" charset="0"/>
                <a:cs typeface="Times New Roman" panose="02020603050405020304" pitchFamily="18" charset="0"/>
              </a:rPr>
              <a:t> </a:t>
            </a:r>
            <a:r>
              <a:rPr lang="en-IN" spc="-30" dirty="0" smtClean="0">
                <a:latin typeface="Times New Roman" panose="02020603050405020304" pitchFamily="18" charset="0"/>
                <a:cs typeface="Times New Roman" panose="02020603050405020304" pitchFamily="18" charset="0"/>
              </a:rPr>
              <a:t>survey</a:t>
            </a:r>
            <a:r>
              <a:rPr lang="en-IN" spc="-190" dirty="0" smtClean="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a:t>
            </a:r>
            <a:r>
              <a:rPr lang="en-IN" spc="-25" dirty="0" smtClean="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4</a:t>
            </a: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325893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983" y="242888"/>
            <a:ext cx="11423560" cy="695325"/>
          </a:xfrm>
          <a:prstGeom prst="rect">
            <a:avLst/>
          </a:prstGeom>
        </p:spPr>
        <p:txBody>
          <a:bodyPr vert="horz" wrap="square" lIns="0" tIns="12065" rIns="0" bIns="0" rtlCol="0">
            <a:spAutoFit/>
          </a:bodyPr>
          <a:lstStyle/>
          <a:p>
            <a:pPr marL="12700" algn="ctr">
              <a:lnSpc>
                <a:spcPct val="100000"/>
              </a:lnSpc>
              <a:spcBef>
                <a:spcPts val="95"/>
              </a:spcBef>
            </a:pPr>
            <a:r>
              <a:rPr lang="en-IN" spc="-40" dirty="0">
                <a:latin typeface="Times New Roman" panose="02020603050405020304" pitchFamily="18" charset="0"/>
                <a:cs typeface="Times New Roman" panose="02020603050405020304" pitchFamily="18" charset="0"/>
              </a:rPr>
              <a:t>Literature</a:t>
            </a:r>
            <a:r>
              <a:rPr lang="en-IN" spc="60" dirty="0">
                <a:latin typeface="Times New Roman" panose="02020603050405020304" pitchFamily="18" charset="0"/>
                <a:cs typeface="Times New Roman" panose="02020603050405020304" pitchFamily="18" charset="0"/>
              </a:rPr>
              <a:t> </a:t>
            </a:r>
            <a:r>
              <a:rPr lang="en-IN" spc="-30" dirty="0">
                <a:latin typeface="Times New Roman" panose="02020603050405020304" pitchFamily="18" charset="0"/>
                <a:cs typeface="Times New Roman" panose="02020603050405020304" pitchFamily="18" charset="0"/>
              </a:rPr>
              <a:t>survey</a:t>
            </a:r>
            <a:r>
              <a:rPr lang="en-IN" spc="-190"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a:t>
            </a:r>
            <a:r>
              <a:rPr lang="en-IN" spc="-25" dirty="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5</a:t>
            </a:r>
            <a:endParaRPr spc="-5" dirty="0"/>
          </a:p>
        </p:txBody>
      </p:sp>
      <p:graphicFrame>
        <p:nvGraphicFramePr>
          <p:cNvPr id="3" name="object 3"/>
          <p:cNvGraphicFramePr>
            <a:graphicFrameLocks noGrp="1"/>
          </p:cNvGraphicFramePr>
          <p:nvPr>
            <p:extLst>
              <p:ext uri="{D42A27DB-BD31-4B8C-83A1-F6EECF244321}">
                <p14:modId xmlns:p14="http://schemas.microsoft.com/office/powerpoint/2010/main" val="438009907"/>
              </p:ext>
            </p:extLst>
          </p:nvPr>
        </p:nvGraphicFramePr>
        <p:xfrm>
          <a:off x="373488" y="1146220"/>
          <a:ext cx="11267940" cy="5279265"/>
        </p:xfrm>
        <a:graphic>
          <a:graphicData uri="http://schemas.openxmlformats.org/drawingml/2006/table">
            <a:tbl>
              <a:tblPr firstRow="1" bandRow="1">
                <a:tableStyleId>{2D5ABB26-0587-4C30-8999-92F81FD0307C}</a:tableStyleId>
              </a:tblPr>
              <a:tblGrid>
                <a:gridCol w="563603"/>
                <a:gridCol w="2847366"/>
                <a:gridCol w="2579656"/>
                <a:gridCol w="2405877"/>
                <a:gridCol w="2871438"/>
              </a:tblGrid>
              <a:tr h="1033414">
                <a:tc>
                  <a:txBody>
                    <a:bodyPr/>
                    <a:lstStyle/>
                    <a:p>
                      <a:pPr marL="146050">
                        <a:lnSpc>
                          <a:spcPct val="100000"/>
                        </a:lnSpc>
                        <a:spcBef>
                          <a:spcPts val="220"/>
                        </a:spcBef>
                      </a:pPr>
                      <a:r>
                        <a:rPr lang="en-GB" sz="1800" b="1" dirty="0" smtClean="0">
                          <a:solidFill>
                            <a:srgbClr val="FFFFFF"/>
                          </a:solidFill>
                          <a:latin typeface="Times New Roman" panose="02020603050405020304" pitchFamily="18" charset="0"/>
                          <a:cs typeface="Times New Roman" panose="02020603050405020304" pitchFamily="18" charset="0"/>
                        </a:rPr>
                        <a:t>N</a:t>
                      </a:r>
                      <a:r>
                        <a:rPr sz="1800" b="1" dirty="0" smtClean="0">
                          <a:solidFill>
                            <a:srgbClr val="FFFFFF"/>
                          </a:solidFill>
                          <a:latin typeface="Times New Roman" panose="02020603050405020304" pitchFamily="18" charset="0"/>
                          <a:cs typeface="Times New Roman" panose="02020603050405020304" pitchFamily="18" charset="0"/>
                        </a:rPr>
                        <a:t>o</a:t>
                      </a:r>
                      <a:endParaRPr sz="1800" dirty="0">
                        <a:latin typeface="Times New Roman" panose="02020603050405020304" pitchFamily="18" charset="0"/>
                        <a:cs typeface="Times New Roman" panose="02020603050405020304" pitchFamily="18" charset="0"/>
                      </a:endParaRPr>
                    </a:p>
                  </a:txBody>
                  <a:tcPr marL="0" marR="0" marT="27940" marB="0">
                    <a:lnL w="9525">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99745">
                        <a:lnSpc>
                          <a:spcPct val="100000"/>
                        </a:lnSpc>
                        <a:spcBef>
                          <a:spcPts val="220"/>
                        </a:spcBef>
                      </a:pPr>
                      <a:r>
                        <a:rPr sz="1800" b="1" dirty="0">
                          <a:solidFill>
                            <a:srgbClr val="FFFFFF"/>
                          </a:solidFill>
                          <a:latin typeface="Times New Roman" panose="02020603050405020304" pitchFamily="18" charset="0"/>
                          <a:cs typeface="Times New Roman" panose="02020603050405020304" pitchFamily="18" charset="0"/>
                        </a:rPr>
                        <a:t>Title</a:t>
                      </a:r>
                      <a:r>
                        <a:rPr sz="1800" b="1" spc="-60"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of</a:t>
                      </a:r>
                      <a:r>
                        <a:rPr sz="1800" b="1" spc="-15"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the</a:t>
                      </a:r>
                      <a:r>
                        <a:rPr sz="1800" b="1" spc="-1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paper</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207645">
                        <a:lnSpc>
                          <a:spcPct val="100000"/>
                        </a:lnSpc>
                        <a:spcBef>
                          <a:spcPts val="220"/>
                        </a:spcBef>
                      </a:pPr>
                      <a:r>
                        <a:rPr sz="1800" b="1" spc="-5" dirty="0">
                          <a:solidFill>
                            <a:srgbClr val="FFFFFF"/>
                          </a:solidFill>
                          <a:latin typeface="Times New Roman" panose="02020603050405020304" pitchFamily="18" charset="0"/>
                          <a:cs typeface="Times New Roman" panose="02020603050405020304" pitchFamily="18" charset="0"/>
                        </a:rPr>
                        <a:t>Methodology</a:t>
                      </a:r>
                      <a:r>
                        <a:rPr sz="1800" b="1" spc="-4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used</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35" algn="ctr">
                        <a:lnSpc>
                          <a:spcPct val="100000"/>
                        </a:lnSpc>
                        <a:spcBef>
                          <a:spcPts val="220"/>
                        </a:spcBef>
                      </a:pPr>
                      <a:r>
                        <a:rPr sz="1800" b="1" dirty="0">
                          <a:solidFill>
                            <a:srgbClr val="FFFFFF"/>
                          </a:solidFill>
                          <a:latin typeface="Times New Roman" panose="02020603050405020304" pitchFamily="18" charset="0"/>
                          <a:cs typeface="Times New Roman" panose="02020603050405020304" pitchFamily="18" charset="0"/>
                        </a:rPr>
                        <a:t>Issues</a:t>
                      </a:r>
                      <a:endParaRPr sz="180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58850">
                        <a:lnSpc>
                          <a:spcPct val="100000"/>
                        </a:lnSpc>
                        <a:spcBef>
                          <a:spcPts val="220"/>
                        </a:spcBef>
                      </a:pPr>
                      <a:r>
                        <a:rPr sz="1800" b="1" spc="-10" dirty="0">
                          <a:solidFill>
                            <a:srgbClr val="FFFFFF"/>
                          </a:solidFill>
                          <a:latin typeface="Times New Roman" panose="02020603050405020304" pitchFamily="18" charset="0"/>
                          <a:cs typeface="Times New Roman" panose="02020603050405020304" pitchFamily="18" charset="0"/>
                        </a:rPr>
                        <a:t>Inference</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6350">
                      <a:solidFill>
                        <a:srgbClr val="FFFFFF"/>
                      </a:solidFill>
                      <a:prstDash val="solid"/>
                    </a:lnR>
                    <a:lnT w="12700">
                      <a:solidFill>
                        <a:srgbClr val="FFFFFF"/>
                      </a:solidFill>
                      <a:prstDash val="solid"/>
                    </a:lnT>
                    <a:lnB w="38100">
                      <a:solidFill>
                        <a:srgbClr val="FFFFFF"/>
                      </a:solidFill>
                      <a:prstDash val="solid"/>
                    </a:lnB>
                    <a:solidFill>
                      <a:srgbClr val="4471C4"/>
                    </a:solidFill>
                  </a:tcPr>
                </a:tc>
              </a:tr>
              <a:tr h="4245851">
                <a:tc>
                  <a:txBody>
                    <a:bodyPr/>
                    <a:lstStyle/>
                    <a:p>
                      <a:pPr marL="90170" algn="just">
                        <a:lnSpc>
                          <a:spcPct val="100000"/>
                        </a:lnSpc>
                        <a:spcBef>
                          <a:spcPts val="295"/>
                        </a:spcBef>
                      </a:pPr>
                      <a:r>
                        <a:rPr sz="1800" dirty="0" smtClean="0">
                          <a:latin typeface="Times New Roman" panose="02020603050405020304" pitchFamily="18" charset="0"/>
                          <a:cs typeface="Times New Roman" panose="02020603050405020304" pitchFamily="18" charset="0"/>
                        </a:rPr>
                        <a:t>5</a:t>
                      </a:r>
                      <a:r>
                        <a:rPr lang="en-GB" sz="1800" dirty="0" smtClean="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37465" marB="0">
                    <a:lnL w="9525">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3345" marR="114300" algn="just">
                        <a:lnSpc>
                          <a:spcPct val="100000"/>
                        </a:lnSpc>
                        <a:spcBef>
                          <a:spcPts val="250"/>
                        </a:spcBef>
                      </a:pPr>
                      <a:r>
                        <a:rPr sz="1800" spc="-10" dirty="0">
                          <a:latin typeface="Times New Roman" panose="02020603050405020304" pitchFamily="18" charset="0"/>
                          <a:cs typeface="Times New Roman" panose="02020603050405020304" pitchFamily="18" charset="0"/>
                        </a:rPr>
                        <a:t>Detection</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10" dirty="0">
                          <a:latin typeface="Times New Roman" panose="02020603050405020304" pitchFamily="18" charset="0"/>
                          <a:cs typeface="Times New Roman" panose="02020603050405020304" pitchFamily="18" charset="0"/>
                        </a:rPr>
                        <a:t> bacterial</a:t>
                      </a:r>
                      <a:r>
                        <a:rPr sz="1800" spc="4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spot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disease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1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tomato</a:t>
                      </a:r>
                      <a:r>
                        <a:rPr sz="1800" spc="1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leaves</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using </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Convolutional</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Neural</a:t>
                      </a:r>
                      <a:r>
                        <a:rPr sz="1800" spc="4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Network </a:t>
                      </a:r>
                      <a:r>
                        <a:rPr sz="1800" spc="-39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(CNN)</a:t>
                      </a:r>
                      <a:endParaRPr sz="180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3980" marR="85725" algn="just">
                        <a:lnSpc>
                          <a:spcPct val="100299"/>
                        </a:lnSpc>
                        <a:spcBef>
                          <a:spcPts val="240"/>
                        </a:spcBef>
                        <a:tabLst>
                          <a:tab pos="1408430" algn="l"/>
                        </a:tabLst>
                      </a:pPr>
                      <a:r>
                        <a:rPr lang="en-GB" sz="1800" spc="-15" dirty="0" smtClean="0">
                          <a:latin typeface="Times New Roman" panose="02020603050405020304" pitchFamily="18" charset="0"/>
                          <a:cs typeface="Times New Roman" panose="02020603050405020304" pitchFamily="18" charset="0"/>
                        </a:rPr>
                        <a:t>  </a:t>
                      </a:r>
                      <a:r>
                        <a:rPr sz="1800" spc="-15" dirty="0" smtClean="0">
                          <a:latin typeface="Times New Roman" panose="02020603050405020304" pitchFamily="18" charset="0"/>
                          <a:cs typeface="Times New Roman" panose="02020603050405020304" pitchFamily="18" charset="0"/>
                        </a:rPr>
                        <a:t>V</a:t>
                      </a:r>
                      <a:r>
                        <a:rPr sz="1800" spc="-10" dirty="0" smtClean="0">
                          <a:latin typeface="Times New Roman" panose="02020603050405020304" pitchFamily="18" charset="0"/>
                          <a:cs typeface="Times New Roman" panose="02020603050405020304" pitchFamily="18" charset="0"/>
                        </a:rPr>
                        <a:t>GG</a:t>
                      </a:r>
                      <a:r>
                        <a:rPr sz="1800" spc="-5" dirty="0" smtClean="0">
                          <a:latin typeface="Times New Roman" panose="02020603050405020304" pitchFamily="18" charset="0"/>
                          <a:cs typeface="Times New Roman" panose="02020603050405020304" pitchFamily="18" charset="0"/>
                        </a:rPr>
                        <a:t>1</a:t>
                      </a:r>
                      <a:r>
                        <a:rPr sz="1800" dirty="0" smtClean="0">
                          <a:latin typeface="Times New Roman" panose="02020603050405020304" pitchFamily="18" charset="0"/>
                          <a:cs typeface="Times New Roman" panose="02020603050405020304" pitchFamily="18" charset="0"/>
                        </a:rPr>
                        <a:t>6</a:t>
                      </a:r>
                      <a:r>
                        <a:rPr lang="en-GB" sz="1800" baseline="0" dirty="0" smtClean="0">
                          <a:latin typeface="Times New Roman" panose="02020603050405020304" pitchFamily="18" charset="0"/>
                          <a:cs typeface="Times New Roman" panose="02020603050405020304" pitchFamily="18" charset="0"/>
                        </a:rPr>
                        <a:t> </a:t>
                      </a:r>
                      <a:r>
                        <a:rPr sz="1800" spc="-5" dirty="0" smtClean="0">
                          <a:latin typeface="Times New Roman" panose="02020603050405020304" pitchFamily="18" charset="0"/>
                          <a:cs typeface="Times New Roman" panose="02020603050405020304" pitchFamily="18" charset="0"/>
                        </a:rPr>
                        <a:t>C</a:t>
                      </a:r>
                      <a:r>
                        <a:rPr sz="1800" spc="10" dirty="0" smtClean="0">
                          <a:latin typeface="Times New Roman" panose="02020603050405020304" pitchFamily="18" charset="0"/>
                          <a:cs typeface="Times New Roman" panose="02020603050405020304" pitchFamily="18" charset="0"/>
                        </a:rPr>
                        <a:t>o</a:t>
                      </a:r>
                      <a:r>
                        <a:rPr sz="1800" spc="-35" dirty="0" smtClean="0">
                          <a:latin typeface="Times New Roman" panose="02020603050405020304" pitchFamily="18" charset="0"/>
                          <a:cs typeface="Times New Roman" panose="02020603050405020304" pitchFamily="18" charset="0"/>
                        </a:rPr>
                        <a:t>n</a:t>
                      </a:r>
                      <a:r>
                        <a:rPr sz="1800" spc="-25" dirty="0" smtClean="0">
                          <a:latin typeface="Times New Roman" panose="02020603050405020304" pitchFamily="18" charset="0"/>
                          <a:cs typeface="Times New Roman" panose="02020603050405020304" pitchFamily="18" charset="0"/>
                        </a:rPr>
                        <a:t>v</a:t>
                      </a:r>
                      <a:r>
                        <a:rPr sz="1800" spc="5" dirty="0" smtClean="0">
                          <a:latin typeface="Times New Roman" panose="02020603050405020304" pitchFamily="18" charset="0"/>
                          <a:cs typeface="Times New Roman" panose="02020603050405020304" pitchFamily="18" charset="0"/>
                        </a:rPr>
                        <a:t>o</a:t>
                      </a:r>
                      <a:r>
                        <a:rPr sz="1800" spc="-5" dirty="0" smtClean="0">
                          <a:latin typeface="Times New Roman" panose="02020603050405020304" pitchFamily="18" charset="0"/>
                          <a:cs typeface="Times New Roman" panose="02020603050405020304" pitchFamily="18" charset="0"/>
                        </a:rPr>
                        <a:t>l</a:t>
                      </a:r>
                      <a:r>
                        <a:rPr sz="1800" spc="-10" dirty="0" smtClean="0">
                          <a:latin typeface="Times New Roman" panose="02020603050405020304" pitchFamily="18" charset="0"/>
                          <a:cs typeface="Times New Roman" panose="02020603050405020304" pitchFamily="18" charset="0"/>
                        </a:rPr>
                        <a:t>u</a:t>
                      </a:r>
                      <a:r>
                        <a:rPr sz="1800" dirty="0" smtClean="0">
                          <a:latin typeface="Times New Roman" panose="02020603050405020304" pitchFamily="18" charset="0"/>
                          <a:cs typeface="Times New Roman" panose="02020603050405020304" pitchFamily="18" charset="0"/>
                        </a:rPr>
                        <a:t>t</a:t>
                      </a:r>
                      <a:r>
                        <a:rPr sz="1800" spc="-10" dirty="0" smtClean="0">
                          <a:latin typeface="Times New Roman" panose="02020603050405020304" pitchFamily="18" charset="0"/>
                          <a:cs typeface="Times New Roman" panose="02020603050405020304" pitchFamily="18" charset="0"/>
                        </a:rPr>
                        <a:t>i</a:t>
                      </a:r>
                      <a:r>
                        <a:rPr sz="1800" spc="30" dirty="0" smtClean="0">
                          <a:latin typeface="Times New Roman" panose="02020603050405020304" pitchFamily="18" charset="0"/>
                          <a:cs typeface="Times New Roman" panose="02020603050405020304" pitchFamily="18" charset="0"/>
                        </a:rPr>
                        <a:t>o</a:t>
                      </a:r>
                      <a:r>
                        <a:rPr sz="1800" spc="-10" dirty="0" smtClean="0">
                          <a:latin typeface="Times New Roman" panose="02020603050405020304" pitchFamily="18" charset="0"/>
                          <a:cs typeface="Times New Roman" panose="02020603050405020304" pitchFamily="18" charset="0"/>
                        </a:rPr>
                        <a:t>n</a:t>
                      </a:r>
                      <a:r>
                        <a:rPr sz="1800" dirty="0" smtClean="0">
                          <a:latin typeface="Times New Roman" panose="02020603050405020304" pitchFamily="18" charset="0"/>
                          <a:cs typeface="Times New Roman" panose="02020603050405020304" pitchFamily="18" charset="0"/>
                        </a:rPr>
                        <a:t>al  </a:t>
                      </a:r>
                      <a:r>
                        <a:rPr sz="1800" spc="-10" dirty="0">
                          <a:latin typeface="Times New Roman" panose="02020603050405020304" pitchFamily="18" charset="0"/>
                          <a:cs typeface="Times New Roman" panose="02020603050405020304" pitchFamily="18" charset="0"/>
                        </a:rPr>
                        <a:t>Neural</a:t>
                      </a:r>
                      <a:r>
                        <a:rPr sz="1800" spc="-5" dirty="0">
                          <a:latin typeface="Times New Roman" panose="02020603050405020304" pitchFamily="18" charset="0"/>
                          <a:cs typeface="Times New Roman" panose="02020603050405020304" pitchFamily="18" charset="0"/>
                        </a:rPr>
                        <a:t> Network</a:t>
                      </a:r>
                      <a:r>
                        <a:rPr sz="1800" dirty="0">
                          <a:latin typeface="Times New Roman" panose="02020603050405020304" pitchFamily="18" charset="0"/>
                          <a:cs typeface="Times New Roman" panose="02020603050405020304" pitchFamily="18" charset="0"/>
                        </a:rPr>
                        <a:t> (CNN)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architecture was </a:t>
                      </a:r>
                      <a:r>
                        <a:rPr sz="1800" spc="-5" dirty="0">
                          <a:latin typeface="Times New Roman" panose="02020603050405020304" pitchFamily="18" charset="0"/>
                          <a:cs typeface="Times New Roman" panose="02020603050405020304" pitchFamily="18" charset="0"/>
                        </a:rPr>
                        <a:t>employed </a:t>
                      </a:r>
                      <a:r>
                        <a:rPr sz="1800"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for </a:t>
                      </a:r>
                      <a:r>
                        <a:rPr sz="1800" spc="-10" dirty="0">
                          <a:latin typeface="Times New Roman" panose="02020603050405020304" pitchFamily="18" charset="0"/>
                          <a:cs typeface="Times New Roman" panose="02020603050405020304" pitchFamily="18" charset="0"/>
                        </a:rPr>
                        <a:t>detecting </a:t>
                      </a:r>
                      <a:r>
                        <a:rPr sz="1800" dirty="0">
                          <a:latin typeface="Times New Roman" panose="02020603050405020304" pitchFamily="18" charset="0"/>
                          <a:cs typeface="Times New Roman" panose="02020603050405020304" pitchFamily="18" charset="0"/>
                        </a:rPr>
                        <a:t>and </a:t>
                      </a:r>
                      <a:r>
                        <a:rPr sz="1800" spc="-5" dirty="0">
                          <a:latin typeface="Times New Roman" panose="02020603050405020304" pitchFamily="18" charset="0"/>
                          <a:cs typeface="Times New Roman" panose="02020603050405020304" pitchFamily="18" charset="0"/>
                        </a:rPr>
                        <a:t>classifying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five</a:t>
                      </a:r>
                      <a:r>
                        <a:rPr sz="1800" spc="5" dirty="0">
                          <a:latin typeface="Times New Roman" panose="02020603050405020304" pitchFamily="18" charset="0"/>
                          <a:cs typeface="Times New Roman" panose="02020603050405020304" pitchFamily="18" charset="0"/>
                        </a:rPr>
                        <a:t> </a:t>
                      </a:r>
                      <a:r>
                        <a:rPr sz="1800" spc="-15" dirty="0" smtClean="0">
                          <a:latin typeface="Times New Roman" panose="02020603050405020304" pitchFamily="18" charset="0"/>
                          <a:cs typeface="Times New Roman" panose="02020603050405020304" pitchFamily="18" charset="0"/>
                        </a:rPr>
                        <a:t>tomato</a:t>
                      </a:r>
                      <a:r>
                        <a:rPr sz="1800" spc="-5" dirty="0" smtClean="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leaf </a:t>
                      </a:r>
                      <a:r>
                        <a:rPr sz="1800" spc="-10" dirty="0">
                          <a:latin typeface="Times New Roman" panose="02020603050405020304" pitchFamily="18" charset="0"/>
                          <a:cs typeface="Times New Roman" panose="02020603050405020304" pitchFamily="18" charset="0"/>
                        </a:rPr>
                        <a:t>diseases.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5250" marR="85725" algn="just">
                        <a:lnSpc>
                          <a:spcPct val="99900"/>
                        </a:lnSpc>
                        <a:spcBef>
                          <a:spcPts val="275"/>
                        </a:spcBef>
                        <a:tabLst>
                          <a:tab pos="2146935" algn="l"/>
                        </a:tabLst>
                      </a:pPr>
                      <a:r>
                        <a:rPr sz="1800" spc="-5" dirty="0" smtClean="0">
                          <a:latin typeface="Times New Roman" panose="02020603050405020304" pitchFamily="18" charset="0"/>
                          <a:cs typeface="Times New Roman" panose="02020603050405020304" pitchFamily="18" charset="0"/>
                        </a:rPr>
                        <a:t>When</a:t>
                      </a:r>
                      <a:r>
                        <a:rPr sz="1800" dirty="0" smtClean="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compared</a:t>
                      </a:r>
                      <a:r>
                        <a:rPr sz="1800" dirty="0">
                          <a:latin typeface="Times New Roman" panose="02020603050405020304" pitchFamily="18" charset="0"/>
                          <a:cs typeface="Times New Roman" panose="02020603050405020304" pitchFamily="18" charset="0"/>
                        </a:rPr>
                        <a:t> </a:t>
                      </a:r>
                      <a:r>
                        <a:rPr sz="1800" spc="-30" dirty="0">
                          <a:latin typeface="Times New Roman" panose="02020603050405020304" pitchFamily="18" charset="0"/>
                          <a:cs typeface="Times New Roman" panose="02020603050405020304" pitchFamily="18" charset="0"/>
                        </a:rPr>
                        <a:t>to </a:t>
                      </a:r>
                      <a:r>
                        <a:rPr sz="1800" spc="-2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online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data,</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model's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functionality</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performed </a:t>
                      </a:r>
                      <a:r>
                        <a:rPr sz="1800" spc="-39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poorly</a:t>
                      </a:r>
                      <a:r>
                        <a:rPr sz="1800" dirty="0">
                          <a:latin typeface="Times New Roman" panose="02020603050405020304" pitchFamily="18" charset="0"/>
                          <a:cs typeface="Times New Roman" panose="02020603050405020304" pitchFamily="18" charset="0"/>
                        </a:rPr>
                        <a:t> with</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field</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data, </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which</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was</a:t>
                      </a:r>
                      <a:r>
                        <a:rPr sz="1800" spc="-5" dirty="0">
                          <a:latin typeface="Times New Roman" panose="02020603050405020304" pitchFamily="18" charset="0"/>
                          <a:cs typeface="Times New Roman" panose="02020603050405020304" pitchFamily="18" charset="0"/>
                        </a:rPr>
                        <a:t> viewed</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as</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shortfall.</a:t>
                      </a:r>
                      <a:r>
                        <a:rPr sz="1800" spc="-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However,</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reason</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behind</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poor </a:t>
                      </a:r>
                      <a:r>
                        <a:rPr sz="1800" spc="5" dirty="0">
                          <a:latin typeface="Times New Roman" panose="02020603050405020304" pitchFamily="18" charset="0"/>
                          <a:cs typeface="Times New Roman" panose="02020603050405020304" pitchFamily="18" charset="0"/>
                        </a:rPr>
                        <a:t> </a:t>
                      </a:r>
                      <a:r>
                        <a:rPr sz="1800" spc="-15" dirty="0" smtClean="0">
                          <a:latin typeface="Times New Roman" panose="02020603050405020304" pitchFamily="18" charset="0"/>
                          <a:cs typeface="Times New Roman" panose="02020603050405020304" pitchFamily="18" charset="0"/>
                        </a:rPr>
                        <a:t>p</a:t>
                      </a:r>
                      <a:r>
                        <a:rPr sz="1800" spc="-10" dirty="0" smtClean="0">
                          <a:latin typeface="Times New Roman" panose="02020603050405020304" pitchFamily="18" charset="0"/>
                          <a:cs typeface="Times New Roman" panose="02020603050405020304" pitchFamily="18" charset="0"/>
                        </a:rPr>
                        <a:t>e</a:t>
                      </a:r>
                      <a:r>
                        <a:rPr sz="1800" dirty="0" smtClean="0">
                          <a:latin typeface="Times New Roman" panose="02020603050405020304" pitchFamily="18" charset="0"/>
                          <a:cs typeface="Times New Roman" panose="02020603050405020304" pitchFamily="18" charset="0"/>
                        </a:rPr>
                        <a:t>r</a:t>
                      </a:r>
                      <a:r>
                        <a:rPr sz="1800" spc="-50" dirty="0" smtClean="0">
                          <a:latin typeface="Times New Roman" panose="02020603050405020304" pitchFamily="18" charset="0"/>
                          <a:cs typeface="Times New Roman" panose="02020603050405020304" pitchFamily="18" charset="0"/>
                        </a:rPr>
                        <a:t>f</a:t>
                      </a:r>
                      <a:r>
                        <a:rPr sz="1800" spc="5" dirty="0" smtClean="0">
                          <a:latin typeface="Times New Roman" panose="02020603050405020304" pitchFamily="18" charset="0"/>
                          <a:cs typeface="Times New Roman" panose="02020603050405020304" pitchFamily="18" charset="0"/>
                        </a:rPr>
                        <a:t>o</a:t>
                      </a:r>
                      <a:r>
                        <a:rPr sz="1800" dirty="0" smtClean="0">
                          <a:latin typeface="Times New Roman" panose="02020603050405020304" pitchFamily="18" charset="0"/>
                          <a:cs typeface="Times New Roman" panose="02020603050405020304" pitchFamily="18" charset="0"/>
                        </a:rPr>
                        <a:t>rm</a:t>
                      </a:r>
                      <a:r>
                        <a:rPr sz="1800" spc="15" dirty="0" smtClean="0">
                          <a:latin typeface="Times New Roman" panose="02020603050405020304" pitchFamily="18" charset="0"/>
                          <a:cs typeface="Times New Roman" panose="02020603050405020304" pitchFamily="18" charset="0"/>
                        </a:rPr>
                        <a:t>a</a:t>
                      </a:r>
                      <a:r>
                        <a:rPr sz="1800" spc="-15" dirty="0" smtClean="0">
                          <a:latin typeface="Times New Roman" panose="02020603050405020304" pitchFamily="18" charset="0"/>
                          <a:cs typeface="Times New Roman" panose="02020603050405020304" pitchFamily="18" charset="0"/>
                        </a:rPr>
                        <a:t>n</a:t>
                      </a:r>
                      <a:r>
                        <a:rPr sz="1800" dirty="0" smtClean="0">
                          <a:latin typeface="Times New Roman" panose="02020603050405020304" pitchFamily="18" charset="0"/>
                          <a:cs typeface="Times New Roman" panose="02020603050405020304" pitchFamily="18" charset="0"/>
                        </a:rPr>
                        <a:t>ce</a:t>
                      </a:r>
                      <a:r>
                        <a:rPr lang="en-GB" sz="1800" baseline="0" dirty="0" smtClean="0">
                          <a:latin typeface="Times New Roman" panose="02020603050405020304" pitchFamily="18" charset="0"/>
                          <a:cs typeface="Times New Roman" panose="02020603050405020304" pitchFamily="18" charset="0"/>
                        </a:rPr>
                        <a:t> </a:t>
                      </a:r>
                      <a:r>
                        <a:rPr sz="1800" spc="-20" dirty="0" smtClean="0">
                          <a:latin typeface="Times New Roman" panose="02020603050405020304" pitchFamily="18" charset="0"/>
                          <a:cs typeface="Times New Roman" panose="02020603050405020304" pitchFamily="18" charset="0"/>
                        </a:rPr>
                        <a:t>w</a:t>
                      </a:r>
                      <a:r>
                        <a:rPr sz="1800" dirty="0" smtClean="0">
                          <a:latin typeface="Times New Roman" panose="02020603050405020304" pitchFamily="18" charset="0"/>
                          <a:cs typeface="Times New Roman" panose="02020603050405020304" pitchFamily="18" charset="0"/>
                        </a:rPr>
                        <a:t>as  </a:t>
                      </a:r>
                      <a:r>
                        <a:rPr sz="1800" spc="-10" dirty="0">
                          <a:latin typeface="Times New Roman" panose="02020603050405020304" pitchFamily="18" charset="0"/>
                          <a:cs typeface="Times New Roman" panose="02020603050405020304" pitchFamily="18" charset="0"/>
                        </a:rPr>
                        <a:t>because</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model</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was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trained</a:t>
                      </a:r>
                      <a:r>
                        <a:rPr sz="1800" spc="-5" dirty="0">
                          <a:latin typeface="Times New Roman" panose="02020603050405020304" pitchFamily="18" charset="0"/>
                          <a:cs typeface="Times New Roman" panose="02020603050405020304" pitchFamily="18" charset="0"/>
                        </a:rPr>
                        <a:t> based</a:t>
                      </a:r>
                      <a:r>
                        <a:rPr sz="1800" dirty="0">
                          <a:latin typeface="Times New Roman" panose="02020603050405020304" pitchFamily="18" charset="0"/>
                          <a:cs typeface="Times New Roman" panose="02020603050405020304" pitchFamily="18" charset="0"/>
                        </a:rPr>
                        <a:t> on</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online </a:t>
                      </a:r>
                      <a:r>
                        <a:rPr sz="1800" spc="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data </a:t>
                      </a:r>
                      <a:r>
                        <a:rPr sz="1800" spc="-5" dirty="0">
                          <a:latin typeface="Times New Roman" panose="02020603050405020304" pitchFamily="18" charset="0"/>
                          <a:cs typeface="Times New Roman" panose="02020603050405020304" pitchFamily="18" charset="0"/>
                        </a:rPr>
                        <a:t>that was thoroughly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cleaned.</a:t>
                      </a:r>
                      <a:endParaRPr sz="1800" dirty="0">
                        <a:latin typeface="Times New Roman" panose="02020603050405020304" pitchFamily="18" charset="0"/>
                        <a:cs typeface="Times New Roman" panose="02020603050405020304" pitchFamily="18" charset="0"/>
                      </a:endParaRPr>
                    </a:p>
                  </a:txBody>
                  <a:tcPr marL="0" marR="0" marT="34925" marB="0">
                    <a:lnL w="12700">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5885" marR="79375" algn="just">
                        <a:lnSpc>
                          <a:spcPct val="100200"/>
                        </a:lnSpc>
                        <a:spcBef>
                          <a:spcPts val="245"/>
                        </a:spcBef>
                      </a:pPr>
                      <a:r>
                        <a:rPr sz="1800" spc="-5" dirty="0">
                          <a:latin typeface="Times New Roman" panose="02020603050405020304" pitchFamily="18" charset="0"/>
                          <a:cs typeface="Times New Roman" panose="02020603050405020304" pitchFamily="18" charset="0"/>
                        </a:rPr>
                        <a:t>Although</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there</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were</a:t>
                      </a:r>
                      <a:r>
                        <a:rPr sz="1800" spc="-5" dirty="0">
                          <a:latin typeface="Times New Roman" panose="02020603050405020304" pitchFamily="18" charset="0"/>
                          <a:cs typeface="Times New Roman" panose="02020603050405020304" pitchFamily="18" charset="0"/>
                        </a:rPr>
                        <a:t> some </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shortfalls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discovered</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 </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application,</a:t>
                      </a:r>
                      <a:r>
                        <a:rPr sz="1800" spc="-5" dirty="0">
                          <a:latin typeface="Times New Roman" panose="02020603050405020304" pitchFamily="18" charset="0"/>
                          <a:cs typeface="Times New Roman" panose="02020603050405020304" pitchFamily="18" charset="0"/>
                        </a:rPr>
                        <a:t> they</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do</a:t>
                      </a:r>
                      <a:r>
                        <a:rPr sz="1800" spc="-5" dirty="0">
                          <a:latin typeface="Times New Roman" panose="02020603050405020304" pitchFamily="18" charset="0"/>
                          <a:cs typeface="Times New Roman" panose="02020603050405020304" pitchFamily="18" charset="0"/>
                        </a:rPr>
                        <a:t> not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outweigh</a:t>
                      </a:r>
                      <a:r>
                        <a:rPr sz="1800" dirty="0">
                          <a:latin typeface="Times New Roman" panose="02020603050405020304" pitchFamily="18" charset="0"/>
                          <a:cs typeface="Times New Roman" panose="02020603050405020304" pitchFamily="18" charset="0"/>
                        </a:rPr>
                        <a:t> the</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benefits</a:t>
                      </a:r>
                      <a:r>
                        <a:rPr sz="1800" dirty="0">
                          <a:latin typeface="Times New Roman" panose="02020603050405020304" pitchFamily="18" charset="0"/>
                          <a:cs typeface="Times New Roman" panose="02020603050405020304" pitchFamily="18" charset="0"/>
                        </a:rPr>
                        <a:t> and </a:t>
                      </a:r>
                      <a:r>
                        <a:rPr sz="1800" spc="-39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solutions</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that</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application </a:t>
                      </a:r>
                      <a:r>
                        <a:rPr sz="180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offers </a:t>
                      </a:r>
                      <a:r>
                        <a:rPr sz="1800" spc="-15" dirty="0">
                          <a:latin typeface="Times New Roman" panose="02020603050405020304" pitchFamily="18" charset="0"/>
                          <a:cs typeface="Times New Roman" panose="02020603050405020304" pitchFamily="18" charset="0"/>
                        </a:rPr>
                        <a:t>to </a:t>
                      </a:r>
                      <a:r>
                        <a:rPr sz="1800" spc="-10" dirty="0">
                          <a:latin typeface="Times New Roman" panose="02020603050405020304" pitchFamily="18" charset="0"/>
                          <a:cs typeface="Times New Roman" panose="02020603050405020304" pitchFamily="18" charset="0"/>
                        </a:rPr>
                        <a:t>farmers. </a:t>
                      </a:r>
                      <a:r>
                        <a:rPr sz="1800" spc="-5" dirty="0">
                          <a:latin typeface="Times New Roman" panose="02020603050405020304" pitchFamily="18" charset="0"/>
                          <a:cs typeface="Times New Roman" panose="02020603050405020304" pitchFamily="18" charset="0"/>
                        </a:rPr>
                        <a:t>This includes </a:t>
                      </a:r>
                      <a:r>
                        <a:rPr sz="180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reduced</a:t>
                      </a:r>
                      <a:r>
                        <a:rPr sz="1800" dirty="0">
                          <a:latin typeface="Times New Roman" panose="02020603050405020304" pitchFamily="18" charset="0"/>
                          <a:cs typeface="Times New Roman" panose="02020603050405020304" pitchFamily="18" charset="0"/>
                        </a:rPr>
                        <a:t> labor</a:t>
                      </a:r>
                      <a:r>
                        <a:rPr sz="1800" spc="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intensiveness, </a:t>
                      </a:r>
                      <a:r>
                        <a:rPr sz="1800" spc="-5" dirty="0">
                          <a:latin typeface="Times New Roman" panose="02020603050405020304" pitchFamily="18" charset="0"/>
                          <a:cs typeface="Times New Roman" panose="02020603050405020304" pitchFamily="18" charset="0"/>
                        </a:rPr>
                        <a:t> time</a:t>
                      </a:r>
                      <a:r>
                        <a:rPr sz="180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efficiency,</a:t>
                      </a:r>
                      <a:r>
                        <a:rPr sz="1800" spc="3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improved </a:t>
                      </a:r>
                      <a:r>
                        <a:rPr sz="1800" spc="-5" dirty="0">
                          <a:latin typeface="Times New Roman" panose="02020603050405020304" pitchFamily="18" charset="0"/>
                          <a:cs typeface="Times New Roman" panose="02020603050405020304" pitchFamily="18" charset="0"/>
                        </a:rPr>
                        <a:t> detection</a:t>
                      </a:r>
                      <a:r>
                        <a:rPr sz="18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accuracy</a:t>
                      </a:r>
                      <a:r>
                        <a:rPr sz="1800" spc="3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 </a:t>
                      </a:r>
                      <a:r>
                        <a:rPr sz="1800" spc="5" dirty="0">
                          <a:latin typeface="Times New Roman" panose="02020603050405020304" pitchFamily="18" charset="0"/>
                          <a:cs typeface="Times New Roman" panose="02020603050405020304" pitchFamily="18" charset="0"/>
                        </a:rPr>
                        <a:t> </a:t>
                      </a:r>
                      <a:r>
                        <a:rPr sz="1800" spc="-15" dirty="0">
                          <a:latin typeface="Times New Roman" panose="02020603050405020304" pitchFamily="18" charset="0"/>
                          <a:cs typeface="Times New Roman" panose="02020603050405020304" pitchFamily="18" charset="0"/>
                        </a:rPr>
                        <a:t>reduced</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production</a:t>
                      </a:r>
                      <a:r>
                        <a:rPr sz="1800" spc="2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loss.</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6350">
                      <a:solidFill>
                        <a:srgbClr val="FFFFFF"/>
                      </a:solidFill>
                      <a:prstDash val="solid"/>
                    </a:lnR>
                    <a:lnT w="38100">
                      <a:solidFill>
                        <a:srgbClr val="FFFFFF"/>
                      </a:solidFill>
                      <a:prstDash val="solid"/>
                    </a:lnT>
                    <a:lnB w="6350">
                      <a:solidFill>
                        <a:srgbClr val="FFFFFF"/>
                      </a:solidFill>
                      <a:prstDash val="solid"/>
                    </a:lnB>
                    <a:solidFill>
                      <a:srgbClr val="CFD4EA"/>
                    </a:solidFill>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512703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339" y="347730"/>
            <a:ext cx="10766738" cy="695325"/>
          </a:xfrm>
          <a:prstGeom prst="rect">
            <a:avLst/>
          </a:prstGeom>
        </p:spPr>
        <p:txBody>
          <a:bodyPr vert="horz" wrap="square" lIns="0" tIns="12065" rIns="0" bIns="0" rtlCol="0">
            <a:spAutoFit/>
          </a:bodyPr>
          <a:lstStyle/>
          <a:p>
            <a:pPr marL="12700" algn="ctr">
              <a:lnSpc>
                <a:spcPct val="100000"/>
              </a:lnSpc>
              <a:spcBef>
                <a:spcPts val="95"/>
              </a:spcBef>
            </a:pPr>
            <a:r>
              <a:rPr lang="en-IN" spc="-40" dirty="0">
                <a:latin typeface="Times New Roman" panose="02020603050405020304" pitchFamily="18" charset="0"/>
                <a:cs typeface="Times New Roman" panose="02020603050405020304" pitchFamily="18" charset="0"/>
              </a:rPr>
              <a:t>Literature</a:t>
            </a:r>
            <a:r>
              <a:rPr lang="en-IN" spc="60" dirty="0">
                <a:latin typeface="Times New Roman" panose="02020603050405020304" pitchFamily="18" charset="0"/>
                <a:cs typeface="Times New Roman" panose="02020603050405020304" pitchFamily="18" charset="0"/>
              </a:rPr>
              <a:t> </a:t>
            </a:r>
            <a:r>
              <a:rPr lang="en-IN" spc="-30" dirty="0">
                <a:latin typeface="Times New Roman" panose="02020603050405020304" pitchFamily="18" charset="0"/>
                <a:cs typeface="Times New Roman" panose="02020603050405020304" pitchFamily="18" charset="0"/>
              </a:rPr>
              <a:t>survey</a:t>
            </a:r>
            <a:r>
              <a:rPr lang="en-IN" spc="-190"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a:t>
            </a:r>
            <a:r>
              <a:rPr lang="en-IN" spc="-25" dirty="0">
                <a:latin typeface="Times New Roman" panose="02020603050405020304" pitchFamily="18" charset="0"/>
                <a:cs typeface="Times New Roman" panose="02020603050405020304" pitchFamily="18" charset="0"/>
              </a:rPr>
              <a:t> </a:t>
            </a:r>
            <a:r>
              <a:rPr lang="en-IN" spc="-5" dirty="0" smtClean="0">
                <a:latin typeface="Times New Roman" panose="02020603050405020304" pitchFamily="18" charset="0"/>
                <a:cs typeface="Times New Roman" panose="02020603050405020304" pitchFamily="18" charset="0"/>
              </a:rPr>
              <a:t>6</a:t>
            </a:r>
            <a:endParaRPr spc="-5" dirty="0"/>
          </a:p>
        </p:txBody>
      </p:sp>
      <p:graphicFrame>
        <p:nvGraphicFramePr>
          <p:cNvPr id="3" name="object 3"/>
          <p:cNvGraphicFramePr>
            <a:graphicFrameLocks noGrp="1"/>
          </p:cNvGraphicFramePr>
          <p:nvPr>
            <p:extLst>
              <p:ext uri="{D42A27DB-BD31-4B8C-83A1-F6EECF244321}">
                <p14:modId xmlns:p14="http://schemas.microsoft.com/office/powerpoint/2010/main" val="1601720642"/>
              </p:ext>
            </p:extLst>
          </p:nvPr>
        </p:nvGraphicFramePr>
        <p:xfrm>
          <a:off x="631066" y="1378039"/>
          <a:ext cx="10947042" cy="4436238"/>
        </p:xfrm>
        <a:graphic>
          <a:graphicData uri="http://schemas.openxmlformats.org/drawingml/2006/table">
            <a:tbl>
              <a:tblPr firstRow="1" bandRow="1">
                <a:tableStyleId>{2D5ABB26-0587-4C30-8999-92F81FD0307C}</a:tableStyleId>
              </a:tblPr>
              <a:tblGrid>
                <a:gridCol w="547551"/>
                <a:gridCol w="2766278"/>
                <a:gridCol w="2506190"/>
                <a:gridCol w="2337361"/>
                <a:gridCol w="2789662"/>
              </a:tblGrid>
              <a:tr h="682581">
                <a:tc>
                  <a:txBody>
                    <a:bodyPr/>
                    <a:lstStyle/>
                    <a:p>
                      <a:pPr marL="146050">
                        <a:lnSpc>
                          <a:spcPct val="100000"/>
                        </a:lnSpc>
                        <a:spcBef>
                          <a:spcPts val="220"/>
                        </a:spcBef>
                      </a:pPr>
                      <a:r>
                        <a:rPr sz="1800" b="1" dirty="0" smtClean="0">
                          <a:solidFill>
                            <a:srgbClr val="FFFFFF"/>
                          </a:solidFill>
                          <a:latin typeface="Times New Roman" panose="02020603050405020304" pitchFamily="18" charset="0"/>
                          <a:cs typeface="Times New Roman" panose="02020603050405020304" pitchFamily="18" charset="0"/>
                        </a:rPr>
                        <a:t>No</a:t>
                      </a:r>
                      <a:endParaRPr sz="1800" dirty="0">
                        <a:latin typeface="Times New Roman" panose="02020603050405020304" pitchFamily="18" charset="0"/>
                        <a:cs typeface="Times New Roman" panose="02020603050405020304" pitchFamily="18" charset="0"/>
                      </a:endParaRPr>
                    </a:p>
                  </a:txBody>
                  <a:tcPr marL="0" marR="0" marT="27940" marB="0">
                    <a:lnL w="9525">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499745">
                        <a:lnSpc>
                          <a:spcPct val="100000"/>
                        </a:lnSpc>
                        <a:spcBef>
                          <a:spcPts val="220"/>
                        </a:spcBef>
                      </a:pPr>
                      <a:r>
                        <a:rPr sz="1800" b="1" dirty="0">
                          <a:solidFill>
                            <a:srgbClr val="FFFFFF"/>
                          </a:solidFill>
                          <a:latin typeface="Times New Roman" panose="02020603050405020304" pitchFamily="18" charset="0"/>
                          <a:cs typeface="Times New Roman" panose="02020603050405020304" pitchFamily="18" charset="0"/>
                        </a:rPr>
                        <a:t>Title</a:t>
                      </a:r>
                      <a:r>
                        <a:rPr sz="1800" b="1" spc="-60"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of</a:t>
                      </a:r>
                      <a:r>
                        <a:rPr sz="1800" b="1" spc="-15" dirty="0">
                          <a:solidFill>
                            <a:srgbClr val="FFFFFF"/>
                          </a:solidFill>
                          <a:latin typeface="Times New Roman" panose="02020603050405020304" pitchFamily="18" charset="0"/>
                          <a:cs typeface="Times New Roman" panose="02020603050405020304" pitchFamily="18" charset="0"/>
                        </a:rPr>
                        <a:t> </a:t>
                      </a:r>
                      <a:r>
                        <a:rPr sz="1800" b="1" dirty="0">
                          <a:solidFill>
                            <a:srgbClr val="FFFFFF"/>
                          </a:solidFill>
                          <a:latin typeface="Times New Roman" panose="02020603050405020304" pitchFamily="18" charset="0"/>
                          <a:cs typeface="Times New Roman" panose="02020603050405020304" pitchFamily="18" charset="0"/>
                        </a:rPr>
                        <a:t>the</a:t>
                      </a:r>
                      <a:r>
                        <a:rPr sz="1800" b="1" spc="-1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paper</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207645">
                        <a:lnSpc>
                          <a:spcPct val="100000"/>
                        </a:lnSpc>
                        <a:spcBef>
                          <a:spcPts val="220"/>
                        </a:spcBef>
                      </a:pPr>
                      <a:r>
                        <a:rPr sz="1800" b="1" spc="-5" dirty="0">
                          <a:solidFill>
                            <a:srgbClr val="FFFFFF"/>
                          </a:solidFill>
                          <a:latin typeface="Times New Roman" panose="02020603050405020304" pitchFamily="18" charset="0"/>
                          <a:cs typeface="Times New Roman" panose="02020603050405020304" pitchFamily="18" charset="0"/>
                        </a:rPr>
                        <a:t>Methodology</a:t>
                      </a:r>
                      <a:r>
                        <a:rPr sz="1800" b="1" spc="-4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used</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35" algn="ctr">
                        <a:lnSpc>
                          <a:spcPct val="100000"/>
                        </a:lnSpc>
                        <a:spcBef>
                          <a:spcPts val="220"/>
                        </a:spcBef>
                      </a:pPr>
                      <a:r>
                        <a:rPr sz="1800" b="1" dirty="0">
                          <a:solidFill>
                            <a:srgbClr val="FFFFFF"/>
                          </a:solidFill>
                          <a:latin typeface="Times New Roman" panose="02020603050405020304" pitchFamily="18" charset="0"/>
                          <a:cs typeface="Times New Roman" panose="02020603050405020304" pitchFamily="18" charset="0"/>
                        </a:rPr>
                        <a:t>Issues</a:t>
                      </a:r>
                      <a:endParaRPr sz="180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958850">
                        <a:lnSpc>
                          <a:spcPct val="100000"/>
                        </a:lnSpc>
                        <a:spcBef>
                          <a:spcPts val="220"/>
                        </a:spcBef>
                      </a:pPr>
                      <a:r>
                        <a:rPr sz="1800" b="1" spc="-10" dirty="0">
                          <a:solidFill>
                            <a:srgbClr val="FFFFFF"/>
                          </a:solidFill>
                          <a:latin typeface="Times New Roman" panose="02020603050405020304" pitchFamily="18" charset="0"/>
                          <a:cs typeface="Times New Roman" panose="02020603050405020304" pitchFamily="18" charset="0"/>
                        </a:rPr>
                        <a:t>Inference</a:t>
                      </a:r>
                      <a:endParaRPr sz="1800" dirty="0">
                        <a:latin typeface="Times New Roman" panose="02020603050405020304" pitchFamily="18" charset="0"/>
                        <a:cs typeface="Times New Roman" panose="02020603050405020304" pitchFamily="18" charset="0"/>
                      </a:endParaRPr>
                    </a:p>
                  </a:txBody>
                  <a:tcPr marL="0" marR="0" marT="27940" marB="0">
                    <a:lnL w="12700">
                      <a:solidFill>
                        <a:srgbClr val="FFFFFF"/>
                      </a:solidFill>
                      <a:prstDash val="solid"/>
                    </a:lnL>
                    <a:lnR w="6350">
                      <a:solidFill>
                        <a:srgbClr val="FFFFFF"/>
                      </a:solidFill>
                      <a:prstDash val="solid"/>
                    </a:lnR>
                    <a:lnT w="12700">
                      <a:solidFill>
                        <a:srgbClr val="FFFFFF"/>
                      </a:solidFill>
                      <a:prstDash val="solid"/>
                    </a:lnT>
                    <a:lnB w="38100">
                      <a:solidFill>
                        <a:srgbClr val="FFFFFF"/>
                      </a:solidFill>
                      <a:prstDash val="solid"/>
                    </a:lnB>
                    <a:solidFill>
                      <a:srgbClr val="4471C4"/>
                    </a:solidFill>
                  </a:tcPr>
                </a:tc>
              </a:tr>
              <a:tr h="3753657">
                <a:tc>
                  <a:txBody>
                    <a:bodyPr/>
                    <a:lstStyle/>
                    <a:p>
                      <a:pPr marL="90170" algn="just">
                        <a:lnSpc>
                          <a:spcPct val="100000"/>
                        </a:lnSpc>
                        <a:spcBef>
                          <a:spcPts val="295"/>
                        </a:spcBef>
                      </a:pPr>
                      <a:r>
                        <a:rPr sz="1800" dirty="0" smtClean="0">
                          <a:latin typeface="Times New Roman"/>
                          <a:cs typeface="Times New Roman"/>
                        </a:rPr>
                        <a:t>6</a:t>
                      </a:r>
                      <a:r>
                        <a:rPr lang="en-GB" sz="1800" dirty="0" smtClean="0">
                          <a:latin typeface="Times New Roman"/>
                          <a:cs typeface="Times New Roman"/>
                        </a:rPr>
                        <a:t>.</a:t>
                      </a:r>
                      <a:endParaRPr sz="1800" dirty="0">
                        <a:latin typeface="Times New Roman"/>
                        <a:cs typeface="Times New Roman"/>
                      </a:endParaRPr>
                    </a:p>
                  </a:txBody>
                  <a:tcPr marL="0" marR="0" marT="37465" marB="0">
                    <a:lnL w="9525">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3345" marR="86995" algn="just">
                        <a:lnSpc>
                          <a:spcPct val="100000"/>
                        </a:lnSpc>
                        <a:spcBef>
                          <a:spcPts val="295"/>
                        </a:spcBef>
                      </a:pPr>
                      <a:r>
                        <a:rPr sz="1800" spc="-5" dirty="0">
                          <a:latin typeface="Times New Roman"/>
                          <a:cs typeface="Times New Roman"/>
                        </a:rPr>
                        <a:t>Enhanced</a:t>
                      </a:r>
                      <a:r>
                        <a:rPr sz="1800" dirty="0">
                          <a:latin typeface="Times New Roman"/>
                          <a:cs typeface="Times New Roman"/>
                        </a:rPr>
                        <a:t> </a:t>
                      </a:r>
                      <a:r>
                        <a:rPr sz="1800" spc="-30" dirty="0">
                          <a:latin typeface="Times New Roman"/>
                          <a:cs typeface="Times New Roman"/>
                        </a:rPr>
                        <a:t>Tomato</a:t>
                      </a:r>
                      <a:r>
                        <a:rPr sz="1800" spc="-25" dirty="0">
                          <a:latin typeface="Times New Roman"/>
                          <a:cs typeface="Times New Roman"/>
                        </a:rPr>
                        <a:t> </a:t>
                      </a:r>
                      <a:r>
                        <a:rPr sz="1800" spc="-5" dirty="0">
                          <a:latin typeface="Times New Roman"/>
                          <a:cs typeface="Times New Roman"/>
                        </a:rPr>
                        <a:t>Disease </a:t>
                      </a:r>
                      <a:r>
                        <a:rPr sz="1800" spc="-434" dirty="0">
                          <a:latin typeface="Times New Roman"/>
                          <a:cs typeface="Times New Roman"/>
                        </a:rPr>
                        <a:t> </a:t>
                      </a:r>
                      <a:r>
                        <a:rPr sz="1800" spc="-5" dirty="0">
                          <a:latin typeface="Times New Roman"/>
                          <a:cs typeface="Times New Roman"/>
                        </a:rPr>
                        <a:t>Identification</a:t>
                      </a:r>
                      <a:r>
                        <a:rPr sz="1800" dirty="0">
                          <a:latin typeface="Times New Roman"/>
                          <a:cs typeface="Times New Roman"/>
                        </a:rPr>
                        <a:t> </a:t>
                      </a:r>
                      <a:r>
                        <a:rPr sz="1800" spc="-5" dirty="0">
                          <a:latin typeface="Times New Roman"/>
                          <a:cs typeface="Times New Roman"/>
                        </a:rPr>
                        <a:t>Using</a:t>
                      </a:r>
                      <a:r>
                        <a:rPr sz="1800" dirty="0">
                          <a:latin typeface="Times New Roman"/>
                          <a:cs typeface="Times New Roman"/>
                        </a:rPr>
                        <a:t> </a:t>
                      </a:r>
                      <a:r>
                        <a:rPr sz="1800" spc="-5" dirty="0">
                          <a:latin typeface="Times New Roman"/>
                          <a:cs typeface="Times New Roman"/>
                        </a:rPr>
                        <a:t>VGGNet, </a:t>
                      </a:r>
                      <a:r>
                        <a:rPr sz="1800" dirty="0">
                          <a:latin typeface="Times New Roman"/>
                          <a:cs typeface="Times New Roman"/>
                        </a:rPr>
                        <a:t> </a:t>
                      </a:r>
                      <a:r>
                        <a:rPr sz="1800" spc="-20" dirty="0">
                          <a:latin typeface="Times New Roman"/>
                          <a:cs typeface="Times New Roman"/>
                        </a:rPr>
                        <a:t>Two-Stage</a:t>
                      </a:r>
                      <a:r>
                        <a:rPr sz="1800" spc="-15" dirty="0">
                          <a:latin typeface="Times New Roman"/>
                          <a:cs typeface="Times New Roman"/>
                        </a:rPr>
                        <a:t> Transfer</a:t>
                      </a:r>
                      <a:r>
                        <a:rPr sz="1800" spc="-10" dirty="0">
                          <a:latin typeface="Times New Roman"/>
                          <a:cs typeface="Times New Roman"/>
                        </a:rPr>
                        <a:t> </a:t>
                      </a:r>
                      <a:r>
                        <a:rPr sz="1800" spc="-5" dirty="0">
                          <a:latin typeface="Times New Roman"/>
                          <a:cs typeface="Times New Roman"/>
                        </a:rPr>
                        <a:t>Learning, </a:t>
                      </a:r>
                      <a:r>
                        <a:rPr sz="1800" spc="-434" dirty="0">
                          <a:latin typeface="Times New Roman"/>
                          <a:cs typeface="Times New Roman"/>
                        </a:rPr>
                        <a:t> </a:t>
                      </a:r>
                      <a:r>
                        <a:rPr sz="1800" spc="-5" dirty="0">
                          <a:latin typeface="Times New Roman"/>
                          <a:cs typeface="Times New Roman"/>
                        </a:rPr>
                        <a:t>and</a:t>
                      </a:r>
                      <a:r>
                        <a:rPr sz="1800" dirty="0">
                          <a:latin typeface="Times New Roman"/>
                          <a:cs typeface="Times New Roman"/>
                        </a:rPr>
                        <a:t> </a:t>
                      </a:r>
                      <a:r>
                        <a:rPr sz="1800" spc="-10" dirty="0">
                          <a:latin typeface="Times New Roman"/>
                          <a:cs typeface="Times New Roman"/>
                        </a:rPr>
                        <a:t>Improved</a:t>
                      </a:r>
                      <a:r>
                        <a:rPr sz="1800" spc="-5" dirty="0">
                          <a:latin typeface="Times New Roman"/>
                          <a:cs typeface="Times New Roman"/>
                        </a:rPr>
                        <a:t> Categorical </a:t>
                      </a:r>
                      <a:r>
                        <a:rPr sz="1800" dirty="0">
                          <a:latin typeface="Times New Roman"/>
                          <a:cs typeface="Times New Roman"/>
                        </a:rPr>
                        <a:t> Cross-Entropy</a:t>
                      </a:r>
                      <a:r>
                        <a:rPr sz="1800" spc="-55" dirty="0">
                          <a:latin typeface="Times New Roman"/>
                          <a:cs typeface="Times New Roman"/>
                        </a:rPr>
                        <a:t> </a:t>
                      </a:r>
                      <a:r>
                        <a:rPr sz="1800" spc="-5" dirty="0">
                          <a:latin typeface="Times New Roman"/>
                          <a:cs typeface="Times New Roman"/>
                        </a:rPr>
                        <a:t>Loss</a:t>
                      </a:r>
                      <a:endParaRPr sz="18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3980" marR="117475" algn="just">
                        <a:lnSpc>
                          <a:spcPct val="100000"/>
                        </a:lnSpc>
                        <a:spcBef>
                          <a:spcPts val="295"/>
                        </a:spcBef>
                      </a:pPr>
                      <a:r>
                        <a:rPr sz="1800" spc="-5" dirty="0">
                          <a:latin typeface="Times New Roman"/>
                          <a:cs typeface="Times New Roman"/>
                        </a:rPr>
                        <a:t>Data</a:t>
                      </a:r>
                      <a:r>
                        <a:rPr sz="1800" spc="-10" dirty="0">
                          <a:latin typeface="Times New Roman"/>
                          <a:cs typeface="Times New Roman"/>
                        </a:rPr>
                        <a:t> </a:t>
                      </a:r>
                      <a:r>
                        <a:rPr sz="1800" spc="-15" dirty="0">
                          <a:latin typeface="Times New Roman"/>
                          <a:cs typeface="Times New Roman"/>
                        </a:rPr>
                        <a:t>was</a:t>
                      </a:r>
                      <a:r>
                        <a:rPr sz="1800" spc="35" dirty="0">
                          <a:latin typeface="Times New Roman"/>
                          <a:cs typeface="Times New Roman"/>
                        </a:rPr>
                        <a:t> </a:t>
                      </a:r>
                      <a:r>
                        <a:rPr sz="1800" spc="-5" dirty="0">
                          <a:latin typeface="Times New Roman"/>
                          <a:cs typeface="Times New Roman"/>
                        </a:rPr>
                        <a:t>preprocessed</a:t>
                      </a:r>
                      <a:r>
                        <a:rPr sz="1800" spc="-15" dirty="0">
                          <a:latin typeface="Times New Roman"/>
                          <a:cs typeface="Times New Roman"/>
                        </a:rPr>
                        <a:t> </a:t>
                      </a:r>
                      <a:r>
                        <a:rPr sz="1800" spc="-5" dirty="0">
                          <a:latin typeface="Times New Roman"/>
                          <a:cs typeface="Times New Roman"/>
                        </a:rPr>
                        <a:t>and </a:t>
                      </a:r>
                      <a:r>
                        <a:rPr sz="1800" dirty="0">
                          <a:latin typeface="Times New Roman"/>
                          <a:cs typeface="Times New Roman"/>
                        </a:rPr>
                        <a:t> </a:t>
                      </a:r>
                      <a:r>
                        <a:rPr sz="1800" spc="-15" dirty="0">
                          <a:latin typeface="Times New Roman"/>
                          <a:cs typeface="Times New Roman"/>
                        </a:rPr>
                        <a:t>fed</a:t>
                      </a:r>
                      <a:r>
                        <a:rPr sz="1800" spc="25" dirty="0">
                          <a:latin typeface="Times New Roman"/>
                          <a:cs typeface="Times New Roman"/>
                        </a:rPr>
                        <a:t> </a:t>
                      </a:r>
                      <a:r>
                        <a:rPr sz="1800" dirty="0">
                          <a:latin typeface="Times New Roman"/>
                          <a:cs typeface="Times New Roman"/>
                        </a:rPr>
                        <a:t>into</a:t>
                      </a:r>
                      <a:r>
                        <a:rPr sz="1800" spc="-35" dirty="0">
                          <a:latin typeface="Times New Roman"/>
                          <a:cs typeface="Times New Roman"/>
                        </a:rPr>
                        <a:t> </a:t>
                      </a:r>
                      <a:r>
                        <a:rPr sz="1800" dirty="0">
                          <a:latin typeface="Times New Roman"/>
                          <a:cs typeface="Times New Roman"/>
                        </a:rPr>
                        <a:t>a</a:t>
                      </a:r>
                      <a:r>
                        <a:rPr sz="1800" spc="-30" dirty="0">
                          <a:latin typeface="Times New Roman"/>
                          <a:cs typeface="Times New Roman"/>
                        </a:rPr>
                        <a:t> </a:t>
                      </a:r>
                      <a:r>
                        <a:rPr sz="1800" spc="-15" dirty="0">
                          <a:latin typeface="Times New Roman"/>
                          <a:cs typeface="Times New Roman"/>
                        </a:rPr>
                        <a:t>VGGNet</a:t>
                      </a:r>
                      <a:r>
                        <a:rPr sz="1800" spc="30" dirty="0">
                          <a:latin typeface="Times New Roman"/>
                          <a:cs typeface="Times New Roman"/>
                        </a:rPr>
                        <a:t> </a:t>
                      </a:r>
                      <a:r>
                        <a:rPr sz="1800" spc="-5" dirty="0">
                          <a:latin typeface="Times New Roman"/>
                          <a:cs typeface="Times New Roman"/>
                        </a:rPr>
                        <a:t>model, </a:t>
                      </a:r>
                      <a:r>
                        <a:rPr sz="1800" dirty="0">
                          <a:latin typeface="Times New Roman"/>
                          <a:cs typeface="Times New Roman"/>
                        </a:rPr>
                        <a:t> </a:t>
                      </a:r>
                      <a:r>
                        <a:rPr sz="1800" spc="-5" dirty="0">
                          <a:latin typeface="Times New Roman"/>
                          <a:cs typeface="Times New Roman"/>
                        </a:rPr>
                        <a:t>enhanced </a:t>
                      </a:r>
                      <a:r>
                        <a:rPr sz="1800" spc="5" dirty="0">
                          <a:latin typeface="Times New Roman"/>
                          <a:cs typeface="Times New Roman"/>
                        </a:rPr>
                        <a:t>by </a:t>
                      </a:r>
                      <a:r>
                        <a:rPr sz="1800" spc="-5" dirty="0">
                          <a:latin typeface="Times New Roman"/>
                          <a:cs typeface="Times New Roman"/>
                        </a:rPr>
                        <a:t>two-stage </a:t>
                      </a:r>
                      <a:r>
                        <a:rPr sz="1800" dirty="0">
                          <a:latin typeface="Times New Roman"/>
                          <a:cs typeface="Times New Roman"/>
                        </a:rPr>
                        <a:t> </a:t>
                      </a:r>
                      <a:r>
                        <a:rPr sz="1800" spc="-5" dirty="0">
                          <a:latin typeface="Times New Roman"/>
                          <a:cs typeface="Times New Roman"/>
                        </a:rPr>
                        <a:t>transfer </a:t>
                      </a:r>
                      <a:r>
                        <a:rPr sz="1800" dirty="0">
                          <a:latin typeface="Times New Roman"/>
                          <a:cs typeface="Times New Roman"/>
                        </a:rPr>
                        <a:t>learning and </a:t>
                      </a:r>
                      <a:r>
                        <a:rPr sz="1800" spc="-5" dirty="0">
                          <a:latin typeface="Times New Roman"/>
                          <a:cs typeface="Times New Roman"/>
                        </a:rPr>
                        <a:t>an </a:t>
                      </a:r>
                      <a:r>
                        <a:rPr sz="1800" dirty="0">
                          <a:latin typeface="Times New Roman"/>
                          <a:cs typeface="Times New Roman"/>
                        </a:rPr>
                        <a:t> </a:t>
                      </a:r>
                      <a:r>
                        <a:rPr sz="1800" spc="-5" dirty="0">
                          <a:latin typeface="Times New Roman"/>
                          <a:cs typeface="Times New Roman"/>
                        </a:rPr>
                        <a:t>improved categorical </a:t>
                      </a:r>
                      <a:r>
                        <a:rPr sz="1800" dirty="0" smtClean="0">
                          <a:latin typeface="Times New Roman"/>
                          <a:cs typeface="Times New Roman"/>
                        </a:rPr>
                        <a:t>cross-entropy </a:t>
                      </a:r>
                      <a:r>
                        <a:rPr sz="1800" dirty="0">
                          <a:latin typeface="Times New Roman"/>
                          <a:cs typeface="Times New Roman"/>
                        </a:rPr>
                        <a:t>loss </a:t>
                      </a:r>
                      <a:r>
                        <a:rPr sz="1800" spc="-5" dirty="0">
                          <a:latin typeface="Times New Roman"/>
                          <a:cs typeface="Times New Roman"/>
                        </a:rPr>
                        <a:t>function </a:t>
                      </a:r>
                      <a:r>
                        <a:rPr sz="1800" dirty="0">
                          <a:latin typeface="Times New Roman"/>
                          <a:cs typeface="Times New Roman"/>
                        </a:rPr>
                        <a:t>to </a:t>
                      </a:r>
                      <a:r>
                        <a:rPr sz="1800" spc="5" dirty="0">
                          <a:latin typeface="Times New Roman"/>
                          <a:cs typeface="Times New Roman"/>
                        </a:rPr>
                        <a:t> </a:t>
                      </a:r>
                      <a:r>
                        <a:rPr sz="1800" spc="-5" dirty="0">
                          <a:latin typeface="Times New Roman"/>
                          <a:cs typeface="Times New Roman"/>
                        </a:rPr>
                        <a:t>address class imbalance </a:t>
                      </a:r>
                      <a:r>
                        <a:rPr sz="1800" dirty="0">
                          <a:latin typeface="Times New Roman"/>
                          <a:cs typeface="Times New Roman"/>
                        </a:rPr>
                        <a:t>and </a:t>
                      </a:r>
                      <a:r>
                        <a:rPr sz="1800" spc="-434" dirty="0">
                          <a:latin typeface="Times New Roman"/>
                          <a:cs typeface="Times New Roman"/>
                        </a:rPr>
                        <a:t> </a:t>
                      </a:r>
                      <a:r>
                        <a:rPr sz="1800" spc="-5" dirty="0">
                          <a:latin typeface="Times New Roman"/>
                          <a:cs typeface="Times New Roman"/>
                        </a:rPr>
                        <a:t>optimize</a:t>
                      </a:r>
                      <a:r>
                        <a:rPr sz="1800" spc="-15" dirty="0">
                          <a:latin typeface="Times New Roman"/>
                          <a:cs typeface="Times New Roman"/>
                        </a:rPr>
                        <a:t> </a:t>
                      </a:r>
                      <a:r>
                        <a:rPr sz="1800" spc="-25" dirty="0">
                          <a:latin typeface="Times New Roman"/>
                          <a:cs typeface="Times New Roman"/>
                        </a:rPr>
                        <a:t>accuracy.</a:t>
                      </a:r>
                      <a:endParaRPr sz="18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5250" marR="95885" algn="just">
                        <a:lnSpc>
                          <a:spcPct val="100000"/>
                        </a:lnSpc>
                        <a:spcBef>
                          <a:spcPts val="295"/>
                        </a:spcBef>
                      </a:pPr>
                      <a:r>
                        <a:rPr lang="en-GB" sz="1800" dirty="0" smtClean="0">
                          <a:latin typeface="Times New Roman" panose="02020603050405020304" pitchFamily="18" charset="0"/>
                          <a:cs typeface="Times New Roman" panose="02020603050405020304" pitchFamily="18" charset="0"/>
                        </a:rPr>
                        <a:t>Challenges include handling class imbalance with weighted loss, mitigating </a:t>
                      </a:r>
                      <a:r>
                        <a:rPr lang="en-GB" sz="1800" dirty="0" err="1" smtClean="0">
                          <a:latin typeface="Times New Roman" panose="02020603050405020304" pitchFamily="18" charset="0"/>
                          <a:cs typeface="Times New Roman" panose="02020603050405020304" pitchFamily="18" charset="0"/>
                        </a:rPr>
                        <a:t>overfitting</a:t>
                      </a:r>
                      <a:r>
                        <a:rPr lang="en-GB" sz="1800" dirty="0" smtClean="0">
                          <a:latin typeface="Times New Roman" panose="02020603050405020304" pitchFamily="18" charset="0"/>
                          <a:cs typeface="Times New Roman" panose="02020603050405020304" pitchFamily="18" charset="0"/>
                        </a:rPr>
                        <a:t> through regularization, managing high computational demands, and ensuring data quality through </a:t>
                      </a:r>
                      <a:r>
                        <a:rPr lang="en-GB" sz="1800" dirty="0" err="1" smtClean="0">
                          <a:latin typeface="Times New Roman" panose="02020603050405020304" pitchFamily="18" charset="0"/>
                          <a:cs typeface="Times New Roman" panose="02020603050405020304" pitchFamily="18" charset="0"/>
                        </a:rPr>
                        <a:t>preprocessing</a:t>
                      </a:r>
                      <a:r>
                        <a:rPr lang="en-GB" sz="1800" dirty="0" smtClean="0">
                          <a:latin typeface="Times New Roman" panose="02020603050405020304" pitchFamily="18" charset="0"/>
                          <a:cs typeface="Times New Roman" panose="02020603050405020304" pitchFamily="18" charset="0"/>
                        </a:rPr>
                        <a:t> and augmentation.</a:t>
                      </a:r>
                      <a:endParaRPr sz="18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6350">
                      <a:solidFill>
                        <a:srgbClr val="FFFFFF"/>
                      </a:solidFill>
                      <a:prstDash val="solid"/>
                    </a:lnB>
                    <a:solidFill>
                      <a:srgbClr val="CFD4EA"/>
                    </a:solidFill>
                  </a:tcPr>
                </a:tc>
                <a:tc>
                  <a:txBody>
                    <a:bodyPr/>
                    <a:lstStyle/>
                    <a:p>
                      <a:pPr marL="95885" marR="134620" algn="just">
                        <a:lnSpc>
                          <a:spcPct val="100000"/>
                        </a:lnSpc>
                        <a:spcBef>
                          <a:spcPts val="295"/>
                        </a:spcBef>
                      </a:pPr>
                      <a:r>
                        <a:rPr sz="1800" spc="-10" dirty="0">
                          <a:latin typeface="Times New Roman"/>
                          <a:cs typeface="Times New Roman"/>
                        </a:rPr>
                        <a:t>The </a:t>
                      </a:r>
                      <a:r>
                        <a:rPr sz="1800" dirty="0">
                          <a:latin typeface="Times New Roman"/>
                          <a:cs typeface="Times New Roman"/>
                        </a:rPr>
                        <a:t>approach </a:t>
                      </a:r>
                      <a:r>
                        <a:rPr sz="1800" spc="-5" dirty="0">
                          <a:latin typeface="Times New Roman"/>
                          <a:cs typeface="Times New Roman"/>
                        </a:rPr>
                        <a:t>successfully </a:t>
                      </a:r>
                      <a:r>
                        <a:rPr sz="1800" dirty="0">
                          <a:latin typeface="Times New Roman"/>
                          <a:cs typeface="Times New Roman"/>
                        </a:rPr>
                        <a:t> </a:t>
                      </a:r>
                      <a:r>
                        <a:rPr sz="1800" spc="-5" dirty="0">
                          <a:latin typeface="Times New Roman"/>
                          <a:cs typeface="Times New Roman"/>
                        </a:rPr>
                        <a:t>enhanced classification </a:t>
                      </a:r>
                      <a:r>
                        <a:rPr sz="1800" dirty="0">
                          <a:latin typeface="Times New Roman"/>
                          <a:cs typeface="Times New Roman"/>
                        </a:rPr>
                        <a:t> </a:t>
                      </a:r>
                      <a:r>
                        <a:rPr sz="1800" spc="-5" dirty="0">
                          <a:latin typeface="Times New Roman"/>
                          <a:cs typeface="Times New Roman"/>
                        </a:rPr>
                        <a:t>accuracy</a:t>
                      </a:r>
                      <a:r>
                        <a:rPr sz="1800" spc="5" dirty="0">
                          <a:latin typeface="Times New Roman"/>
                          <a:cs typeface="Times New Roman"/>
                        </a:rPr>
                        <a:t> </a:t>
                      </a:r>
                      <a:r>
                        <a:rPr sz="1800" dirty="0">
                          <a:latin typeface="Times New Roman"/>
                          <a:cs typeface="Times New Roman"/>
                        </a:rPr>
                        <a:t>and </a:t>
                      </a:r>
                      <a:r>
                        <a:rPr sz="1800" spc="-5" dirty="0">
                          <a:latin typeface="Times New Roman"/>
                          <a:cs typeface="Times New Roman"/>
                        </a:rPr>
                        <a:t>generalization, </a:t>
                      </a:r>
                      <a:r>
                        <a:rPr sz="1800" dirty="0">
                          <a:latin typeface="Times New Roman"/>
                          <a:cs typeface="Times New Roman"/>
                        </a:rPr>
                        <a:t> </a:t>
                      </a:r>
                      <a:r>
                        <a:rPr sz="1800" spc="-10" dirty="0">
                          <a:latin typeface="Times New Roman"/>
                          <a:cs typeface="Times New Roman"/>
                        </a:rPr>
                        <a:t>making</a:t>
                      </a:r>
                      <a:r>
                        <a:rPr sz="1800" spc="30" dirty="0">
                          <a:latin typeface="Times New Roman"/>
                          <a:cs typeface="Times New Roman"/>
                        </a:rPr>
                        <a:t> </a:t>
                      </a:r>
                      <a:r>
                        <a:rPr sz="1800" dirty="0">
                          <a:latin typeface="Times New Roman"/>
                          <a:cs typeface="Times New Roman"/>
                        </a:rPr>
                        <a:t>the</a:t>
                      </a:r>
                      <a:r>
                        <a:rPr sz="1800" spc="-35" dirty="0">
                          <a:latin typeface="Times New Roman"/>
                          <a:cs typeface="Times New Roman"/>
                        </a:rPr>
                        <a:t> </a:t>
                      </a:r>
                      <a:r>
                        <a:rPr sz="1800" spc="-10" dirty="0">
                          <a:latin typeface="Times New Roman"/>
                          <a:cs typeface="Times New Roman"/>
                        </a:rPr>
                        <a:t>model</a:t>
                      </a:r>
                      <a:r>
                        <a:rPr sz="1800" dirty="0">
                          <a:latin typeface="Times New Roman"/>
                          <a:cs typeface="Times New Roman"/>
                        </a:rPr>
                        <a:t> suitable</a:t>
                      </a:r>
                      <a:r>
                        <a:rPr sz="1800" spc="-5" dirty="0">
                          <a:latin typeface="Times New Roman"/>
                          <a:cs typeface="Times New Roman"/>
                        </a:rPr>
                        <a:t> </a:t>
                      </a:r>
                      <a:r>
                        <a:rPr sz="1800" spc="-10" dirty="0">
                          <a:latin typeface="Times New Roman"/>
                          <a:cs typeface="Times New Roman"/>
                        </a:rPr>
                        <a:t>for </a:t>
                      </a:r>
                      <a:r>
                        <a:rPr sz="1800" spc="-5" dirty="0">
                          <a:latin typeface="Times New Roman"/>
                          <a:cs typeface="Times New Roman"/>
                        </a:rPr>
                        <a:t> real-world </a:t>
                      </a:r>
                      <a:r>
                        <a:rPr sz="1800" dirty="0">
                          <a:latin typeface="Times New Roman"/>
                          <a:cs typeface="Times New Roman"/>
                        </a:rPr>
                        <a:t>applications in </a:t>
                      </a:r>
                      <a:r>
                        <a:rPr sz="1800" spc="5" dirty="0">
                          <a:latin typeface="Times New Roman"/>
                          <a:cs typeface="Times New Roman"/>
                        </a:rPr>
                        <a:t> </a:t>
                      </a:r>
                      <a:r>
                        <a:rPr sz="1800" spc="-5" dirty="0">
                          <a:latin typeface="Times New Roman"/>
                          <a:cs typeface="Times New Roman"/>
                        </a:rPr>
                        <a:t>tomato disease detection, while </a:t>
                      </a:r>
                      <a:r>
                        <a:rPr sz="1800" spc="-434" dirty="0">
                          <a:latin typeface="Times New Roman"/>
                          <a:cs typeface="Times New Roman"/>
                        </a:rPr>
                        <a:t> </a:t>
                      </a:r>
                      <a:r>
                        <a:rPr sz="1800" spc="-10" dirty="0">
                          <a:latin typeface="Times New Roman"/>
                          <a:cs typeface="Times New Roman"/>
                        </a:rPr>
                        <a:t>offering </a:t>
                      </a:r>
                      <a:r>
                        <a:rPr sz="1800" dirty="0">
                          <a:latin typeface="Times New Roman"/>
                          <a:cs typeface="Times New Roman"/>
                        </a:rPr>
                        <a:t>opportunities </a:t>
                      </a:r>
                      <a:r>
                        <a:rPr sz="1800" spc="-5" dirty="0">
                          <a:latin typeface="Times New Roman"/>
                          <a:cs typeface="Times New Roman"/>
                        </a:rPr>
                        <a:t>for </a:t>
                      </a:r>
                      <a:r>
                        <a:rPr sz="1800" dirty="0">
                          <a:latin typeface="Times New Roman"/>
                          <a:cs typeface="Times New Roman"/>
                        </a:rPr>
                        <a:t> </a:t>
                      </a:r>
                      <a:r>
                        <a:rPr sz="1800" spc="-5" dirty="0">
                          <a:latin typeface="Times New Roman"/>
                          <a:cs typeface="Times New Roman"/>
                        </a:rPr>
                        <a:t>further</a:t>
                      </a:r>
                      <a:r>
                        <a:rPr sz="1800" dirty="0">
                          <a:latin typeface="Times New Roman"/>
                          <a:cs typeface="Times New Roman"/>
                        </a:rPr>
                        <a:t> </a:t>
                      </a:r>
                      <a:r>
                        <a:rPr sz="1800" spc="-10" dirty="0">
                          <a:latin typeface="Times New Roman"/>
                          <a:cs typeface="Times New Roman"/>
                        </a:rPr>
                        <a:t>refinement.</a:t>
                      </a:r>
                      <a:endParaRPr sz="1800" dirty="0">
                        <a:latin typeface="Times New Roman"/>
                        <a:cs typeface="Times New Roman"/>
                      </a:endParaRPr>
                    </a:p>
                    <a:p>
                      <a:pPr marL="95885" algn="just">
                        <a:lnSpc>
                          <a:spcPct val="100000"/>
                        </a:lnSpc>
                        <a:spcBef>
                          <a:spcPts val="10"/>
                        </a:spcBef>
                      </a:pPr>
                      <a:r>
                        <a:rPr sz="1800" dirty="0">
                          <a:latin typeface="Times New Roman"/>
                          <a:cs typeface="Times New Roman"/>
                        </a:rPr>
                        <a:t>.</a:t>
                      </a:r>
                    </a:p>
                  </a:txBody>
                  <a:tcPr marL="0" marR="0" marT="37465" marB="0">
                    <a:lnL w="12700">
                      <a:solidFill>
                        <a:srgbClr val="FFFFFF"/>
                      </a:solidFill>
                      <a:prstDash val="solid"/>
                    </a:lnL>
                    <a:lnR w="6350">
                      <a:solidFill>
                        <a:srgbClr val="FFFFFF"/>
                      </a:solidFill>
                      <a:prstDash val="solid"/>
                    </a:lnR>
                    <a:lnT w="38100">
                      <a:solidFill>
                        <a:srgbClr val="FFFFFF"/>
                      </a:solidFill>
                      <a:prstDash val="solid"/>
                    </a:lnT>
                    <a:lnB w="6350">
                      <a:solidFill>
                        <a:srgbClr val="FFFFFF"/>
                      </a:solidFill>
                      <a:prstDash val="solid"/>
                    </a:lnB>
                    <a:solidFill>
                      <a:srgbClr val="CFD4EA"/>
                    </a:solidFill>
                  </a:tcPr>
                </a:tc>
              </a:tr>
            </a:tbl>
          </a:graphicData>
        </a:graphic>
      </p:graphicFrame>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1194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275007"/>
            <a:ext cx="11294772" cy="5203065"/>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In conclusion, the proposed </a:t>
            </a:r>
            <a:r>
              <a:rPr lang="en-IN" sz="2000" dirty="0" smtClean="0">
                <a:latin typeface="Times New Roman" panose="02020603050405020304" pitchFamily="18" charset="0"/>
                <a:cs typeface="Times New Roman" panose="02020603050405020304" pitchFamily="18" charset="0"/>
              </a:rPr>
              <a:t>deep </a:t>
            </a:r>
            <a:r>
              <a:rPr lang="en-IN" sz="2000" dirty="0">
                <a:latin typeface="Times New Roman" panose="02020603050405020304" pitchFamily="18" charset="0"/>
                <a:cs typeface="Times New Roman" panose="02020603050405020304" pitchFamily="18" charset="0"/>
              </a:rPr>
              <a:t>learning system, which synergistically combines the VGG-19 and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a:t>
            </a:r>
            <a:r>
              <a:rPr lang="en-IN" sz="2000" dirty="0">
                <a:latin typeface="Times New Roman" panose="02020603050405020304" pitchFamily="18" charset="0"/>
                <a:cs typeface="Times New Roman" panose="02020603050405020304" pitchFamily="18" charset="0"/>
              </a:rPr>
              <a:t>architectures, offers a sophisticated approach to the classification and prediction of tomato leaf diseases.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By </a:t>
            </a:r>
            <a:r>
              <a:rPr lang="en-IN" sz="2000" dirty="0">
                <a:latin typeface="Times New Roman" panose="02020603050405020304" pitchFamily="18" charset="0"/>
                <a:cs typeface="Times New Roman" panose="02020603050405020304" pitchFamily="18" charset="0"/>
              </a:rPr>
              <a:t>integrating VGG-19's robust feature extraction capabilities with </a:t>
            </a:r>
            <a:r>
              <a:rPr lang="en-IN" sz="2000" dirty="0" err="1">
                <a:latin typeface="Times New Roman" panose="02020603050405020304" pitchFamily="18" charset="0"/>
                <a:cs typeface="Times New Roman" panose="02020603050405020304" pitchFamily="18" charset="0"/>
              </a:rPr>
              <a:t>MobileNet</a:t>
            </a:r>
            <a:r>
              <a:rPr lang="en-IN" sz="2000" dirty="0">
                <a:latin typeface="Times New Roman" panose="02020603050405020304" pitchFamily="18" charset="0"/>
                <a:cs typeface="Times New Roman" panose="02020603050405020304" pitchFamily="18" charset="0"/>
              </a:rPr>
              <a:t> V2 advanced residual learning, the system is designed to enhance both accuracy and resilience in disease detection.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preprocessing steps, including image resizing and grayscale conversion, alongside the feature extraction techniques such as </a:t>
            </a:r>
            <a:r>
              <a:rPr lang="en-IN" sz="2000" dirty="0" err="1">
                <a:latin typeface="Times New Roman" panose="02020603050405020304" pitchFamily="18" charset="0"/>
                <a:cs typeface="Times New Roman" panose="02020603050405020304" pitchFamily="18" charset="0"/>
              </a:rPr>
              <a:t>Gray</a:t>
            </a:r>
            <a:r>
              <a:rPr lang="en-IN" sz="2000" dirty="0">
                <a:latin typeface="Times New Roman" panose="02020603050405020304" pitchFamily="18" charset="0"/>
                <a:cs typeface="Times New Roman" panose="02020603050405020304" pitchFamily="18" charset="0"/>
              </a:rPr>
              <a:t> Level Co-Occurrence Matrix (GLCM), ensure that the model is equipped with high-quality input data. The separation of data into training and test sets facilitates effective model training and evaluation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07699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275007"/>
            <a:ext cx="11294772" cy="5203065"/>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Looking ahead, several avenues for future work can further enhance the proposed </a:t>
            </a:r>
            <a:r>
              <a:rPr lang="en-IN" sz="2000" dirty="0" smtClean="0">
                <a:latin typeface="Times New Roman" panose="02020603050405020304" pitchFamily="18" charset="0"/>
                <a:cs typeface="Times New Roman" panose="02020603050405020304" pitchFamily="18" charset="0"/>
              </a:rPr>
              <a:t>deep </a:t>
            </a:r>
            <a:r>
              <a:rPr lang="en-IN" sz="2000" dirty="0">
                <a:latin typeface="Times New Roman" panose="02020603050405020304" pitchFamily="18" charset="0"/>
                <a:cs typeface="Times New Roman" panose="02020603050405020304" pitchFamily="18" charset="0"/>
              </a:rPr>
              <a:t>learning system for </a:t>
            </a:r>
            <a:r>
              <a:rPr lang="en-IN" sz="2000" dirty="0" smtClean="0">
                <a:latin typeface="Times New Roman" panose="02020603050405020304" pitchFamily="18" charset="0"/>
                <a:cs typeface="Times New Roman" panose="02020603050405020304" pitchFamily="18" charset="0"/>
              </a:rPr>
              <a:t>mango leaf </a:t>
            </a:r>
            <a:r>
              <a:rPr lang="en-IN" sz="2000" dirty="0">
                <a:latin typeface="Times New Roman" panose="02020603050405020304" pitchFamily="18" charset="0"/>
                <a:cs typeface="Times New Roman" panose="02020603050405020304" pitchFamily="18" charset="0"/>
              </a:rPr>
              <a:t>disease classification.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Firstly</a:t>
            </a:r>
            <a:r>
              <a:rPr lang="en-IN" sz="2000" dirty="0">
                <a:latin typeface="Times New Roman" panose="02020603050405020304" pitchFamily="18" charset="0"/>
                <a:cs typeface="Times New Roman" panose="02020603050405020304" pitchFamily="18" charset="0"/>
              </a:rPr>
              <a:t>, expanding the dataset to include a wider variety of </a:t>
            </a:r>
            <a:r>
              <a:rPr lang="en-IN" sz="2000" dirty="0" smtClean="0">
                <a:latin typeface="Times New Roman" panose="02020603050405020304" pitchFamily="18" charset="0"/>
                <a:cs typeface="Times New Roman" panose="02020603050405020304" pitchFamily="18" charset="0"/>
              </a:rPr>
              <a:t>mango leaf </a:t>
            </a:r>
            <a:r>
              <a:rPr lang="en-IN" sz="2000" dirty="0">
                <a:latin typeface="Times New Roman" panose="02020603050405020304" pitchFamily="18" charset="0"/>
                <a:cs typeface="Times New Roman" panose="02020603050405020304" pitchFamily="18" charset="0"/>
              </a:rPr>
              <a:t>diseases and incorporating images from different environmental conditions can improve the model’s generalization and robustness.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Additionally</a:t>
            </a:r>
            <a:r>
              <a:rPr lang="en-IN" sz="2000" dirty="0">
                <a:latin typeface="Times New Roman" panose="02020603050405020304" pitchFamily="18" charset="0"/>
                <a:cs typeface="Times New Roman" panose="02020603050405020304" pitchFamily="18" charset="0"/>
              </a:rPr>
              <a:t>, exploring advanced augmentation techniques and synthetic data generation could address data scarcity and enhance the model’s ability to handle diverse scenarios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Implementing more sophisticated deep learning architectures, such as attention mechanisms or transformer-based models, might provide even finer granularity in feature extraction and improve classification accuracy.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535791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425003" y="1339403"/>
            <a:ext cx="11318383" cy="4997003"/>
          </a:xfrm>
        </p:spPr>
        <p:txBody>
          <a:bodyPr>
            <a:noAutofit/>
          </a:bodyPr>
          <a:lstStyle/>
          <a:p>
            <a:pPr algn="just">
              <a:lnSpc>
                <a:spcPct val="150000"/>
              </a:lnSpc>
            </a:pPr>
            <a:r>
              <a:rPr lang="en-IN" sz="1800" dirty="0" err="1">
                <a:latin typeface="Times New Roman" panose="02020603050405020304" pitchFamily="18" charset="0"/>
                <a:cs typeface="Times New Roman" panose="02020603050405020304" pitchFamily="18" charset="0"/>
              </a:rPr>
              <a:t>Mohanty</a:t>
            </a:r>
            <a:r>
              <a:rPr lang="en-IN" sz="1800" dirty="0">
                <a:latin typeface="Times New Roman" panose="02020603050405020304" pitchFamily="18" charset="0"/>
                <a:cs typeface="Times New Roman" panose="02020603050405020304" pitchFamily="18" charset="0"/>
              </a:rPr>
              <a:t>, S. P., Hughes, D. P., &amp; </a:t>
            </a:r>
            <a:r>
              <a:rPr lang="en-IN" sz="1800" dirty="0" err="1">
                <a:latin typeface="Times New Roman" panose="02020603050405020304" pitchFamily="18" charset="0"/>
                <a:cs typeface="Times New Roman" panose="02020603050405020304" pitchFamily="18" charset="0"/>
              </a:rPr>
              <a:t>Salathé</a:t>
            </a:r>
            <a:r>
              <a:rPr lang="en-IN" sz="1800" dirty="0">
                <a:latin typeface="Times New Roman" panose="02020603050405020304" pitchFamily="18" charset="0"/>
                <a:cs typeface="Times New Roman" panose="02020603050405020304" pitchFamily="18" charset="0"/>
              </a:rPr>
              <a:t>, M. (2016). Deep Learning for Plant Disease Detection: A Review. Frontiers in Plant Science, 7, 1419. </a:t>
            </a:r>
            <a:r>
              <a:rPr lang="en-IN" sz="1800" dirty="0">
                <a:latin typeface="Times New Roman" panose="02020603050405020304" pitchFamily="18" charset="0"/>
                <a:cs typeface="Times New Roman" panose="02020603050405020304" pitchFamily="18" charset="0"/>
                <a:hlinkClick r:id="rId2"/>
              </a:rPr>
              <a:t>https://</a:t>
            </a:r>
            <a:r>
              <a:rPr lang="en-IN" sz="1800" dirty="0" smtClean="0">
                <a:latin typeface="Times New Roman" panose="02020603050405020304" pitchFamily="18" charset="0"/>
                <a:cs typeface="Times New Roman" panose="02020603050405020304" pitchFamily="18" charset="0"/>
                <a:hlinkClick r:id="rId2"/>
              </a:rPr>
              <a:t>doi.org/10.3389/fpls.2016.01419</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err="1" smtClean="0">
                <a:latin typeface="Times New Roman" panose="02020603050405020304" pitchFamily="18" charset="0"/>
                <a:cs typeface="Times New Roman" panose="02020603050405020304" pitchFamily="18" charset="0"/>
              </a:rPr>
              <a:t>Simonyan</a:t>
            </a:r>
            <a:r>
              <a:rPr lang="en-IN" sz="1800" dirty="0">
                <a:latin typeface="Times New Roman" panose="02020603050405020304" pitchFamily="18" charset="0"/>
                <a:cs typeface="Times New Roman" panose="02020603050405020304" pitchFamily="18" charset="0"/>
              </a:rPr>
              <a:t>, K., &amp; </a:t>
            </a:r>
            <a:r>
              <a:rPr lang="en-IN" sz="1800" dirty="0" err="1">
                <a:latin typeface="Times New Roman" panose="02020603050405020304" pitchFamily="18" charset="0"/>
                <a:cs typeface="Times New Roman" panose="02020603050405020304" pitchFamily="18" charset="0"/>
              </a:rPr>
              <a:t>Zisserman</a:t>
            </a:r>
            <a:r>
              <a:rPr lang="en-IN" sz="1800" dirty="0">
                <a:latin typeface="Times New Roman" panose="02020603050405020304" pitchFamily="18" charset="0"/>
                <a:cs typeface="Times New Roman" panose="02020603050405020304" pitchFamily="18" charset="0"/>
              </a:rPr>
              <a:t>, A. (2014). Very Deep Convolutional Networks for Large-Scale Image Recognition. </a:t>
            </a:r>
            <a:r>
              <a:rPr lang="en-IN" sz="1800" dirty="0" err="1">
                <a:latin typeface="Times New Roman" panose="02020603050405020304" pitchFamily="18" charset="0"/>
                <a:cs typeface="Times New Roman" panose="02020603050405020304" pitchFamily="18" charset="0"/>
              </a:rPr>
              <a:t>arXiv</a:t>
            </a:r>
            <a:r>
              <a:rPr lang="en-IN" sz="1800" dirty="0">
                <a:latin typeface="Times New Roman" panose="02020603050405020304" pitchFamily="18" charset="0"/>
                <a:cs typeface="Times New Roman" panose="02020603050405020304" pitchFamily="18" charset="0"/>
              </a:rPr>
              <a:t> preprint arXiv:1409.1556. </a:t>
            </a:r>
            <a:r>
              <a:rPr lang="en-IN" sz="1800" dirty="0">
                <a:latin typeface="Times New Roman" panose="02020603050405020304" pitchFamily="18" charset="0"/>
                <a:cs typeface="Times New Roman" panose="02020603050405020304" pitchFamily="18" charset="0"/>
                <a:hlinkClick r:id="rId3"/>
              </a:rPr>
              <a:t>https://</a:t>
            </a:r>
            <a:r>
              <a:rPr lang="en-IN" sz="1800" dirty="0" smtClean="0">
                <a:latin typeface="Times New Roman" panose="02020603050405020304" pitchFamily="18" charset="0"/>
                <a:cs typeface="Times New Roman" panose="02020603050405020304" pitchFamily="18" charset="0"/>
                <a:hlinkClick r:id="rId3"/>
              </a:rPr>
              <a:t>arxiv.org/abs/1409.1556</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Li</a:t>
            </a:r>
            <a:r>
              <a:rPr lang="en-IN" sz="1800" dirty="0">
                <a:latin typeface="Times New Roman" panose="02020603050405020304" pitchFamily="18" charset="0"/>
                <a:cs typeface="Times New Roman" panose="02020603050405020304" pitchFamily="18" charset="0"/>
              </a:rPr>
              <a:t>, Z., Li, L., Wang, X., &amp; Liu, X. (2021). A Survey of Deep Learning for Plant Disease Recognition. Computers and Electronics in Agriculture, 179, 105777. </a:t>
            </a:r>
            <a:r>
              <a:rPr lang="en-IN" sz="1800" dirty="0">
                <a:latin typeface="Times New Roman" panose="02020603050405020304" pitchFamily="18" charset="0"/>
                <a:cs typeface="Times New Roman" panose="02020603050405020304" pitchFamily="18" charset="0"/>
                <a:hlinkClick r:id="rId4"/>
              </a:rPr>
              <a:t>https://</a:t>
            </a:r>
            <a:r>
              <a:rPr lang="en-IN" sz="1800" dirty="0" smtClean="0">
                <a:latin typeface="Times New Roman" panose="02020603050405020304" pitchFamily="18" charset="0"/>
                <a:cs typeface="Times New Roman" panose="02020603050405020304" pitchFamily="18" charset="0"/>
                <a:hlinkClick r:id="rId4"/>
              </a:rPr>
              <a:t>doi.org/10.1016/j.compag.2020.105777</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err="1" smtClean="0">
                <a:latin typeface="Times New Roman" panose="02020603050405020304" pitchFamily="18" charset="0"/>
                <a:cs typeface="Times New Roman" panose="02020603050405020304" pitchFamily="18" charset="0"/>
              </a:rPr>
              <a:t>Xie</a:t>
            </a:r>
            <a:r>
              <a:rPr lang="en-IN" sz="1800" dirty="0">
                <a:latin typeface="Times New Roman" panose="02020603050405020304" pitchFamily="18" charset="0"/>
                <a:cs typeface="Times New Roman" panose="02020603050405020304" pitchFamily="18" charset="0"/>
              </a:rPr>
              <a:t>, Y., Wang, Y., &amp; Hu, Z. (2020). Image Classification Using </a:t>
            </a:r>
            <a:r>
              <a:rPr lang="en-IN" sz="1800" dirty="0" err="1">
                <a:latin typeface="Times New Roman" panose="02020603050405020304" pitchFamily="18" charset="0"/>
                <a:cs typeface="Times New Roman" panose="02020603050405020304" pitchFamily="18" charset="0"/>
              </a:rPr>
              <a:t>VGGNet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ResNet</a:t>
            </a:r>
            <a:r>
              <a:rPr lang="en-IN" sz="1800" dirty="0">
                <a:latin typeface="Times New Roman" panose="02020603050405020304" pitchFamily="18" charset="0"/>
                <a:cs typeface="Times New Roman" panose="02020603050405020304" pitchFamily="18" charset="0"/>
              </a:rPr>
              <a:t>, Inception, and </a:t>
            </a:r>
            <a:r>
              <a:rPr lang="en-IN" sz="1800" dirty="0" err="1">
                <a:latin typeface="Times New Roman" panose="02020603050405020304" pitchFamily="18" charset="0"/>
                <a:cs typeface="Times New Roman" panose="02020603050405020304" pitchFamily="18" charset="0"/>
              </a:rPr>
              <a:t>Xception</a:t>
            </a:r>
            <a:r>
              <a:rPr lang="en-IN" sz="1800" dirty="0">
                <a:latin typeface="Times New Roman" panose="02020603050405020304" pitchFamily="18" charset="0"/>
                <a:cs typeface="Times New Roman" panose="02020603050405020304" pitchFamily="18" charset="0"/>
              </a:rPr>
              <a:t> for Tomato Leaf Disease Detection. Sensors, 20(24), 7106. </a:t>
            </a:r>
            <a:r>
              <a:rPr lang="en-IN" sz="1800" dirty="0">
                <a:latin typeface="Times New Roman" panose="02020603050405020304" pitchFamily="18" charset="0"/>
                <a:cs typeface="Times New Roman" panose="02020603050405020304" pitchFamily="18" charset="0"/>
                <a:hlinkClick r:id="rId5"/>
              </a:rPr>
              <a:t>https://</a:t>
            </a:r>
            <a:r>
              <a:rPr lang="en-IN" sz="1800" dirty="0" smtClean="0">
                <a:latin typeface="Times New Roman" panose="02020603050405020304" pitchFamily="18" charset="0"/>
                <a:cs typeface="Times New Roman" panose="02020603050405020304" pitchFamily="18" charset="0"/>
                <a:hlinkClick r:id="rId5"/>
              </a:rPr>
              <a:t>doi.org/10.3390/s20247106</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Kumar</a:t>
            </a:r>
            <a:r>
              <a:rPr lang="en-IN" sz="1800" dirty="0">
                <a:latin typeface="Times New Roman" panose="02020603050405020304" pitchFamily="18" charset="0"/>
                <a:cs typeface="Times New Roman" panose="02020603050405020304" pitchFamily="18" charset="0"/>
              </a:rPr>
              <a:t>, M., </a:t>
            </a:r>
            <a:r>
              <a:rPr lang="en-IN" sz="1800" dirty="0" err="1">
                <a:latin typeface="Times New Roman" panose="02020603050405020304" pitchFamily="18" charset="0"/>
                <a:cs typeface="Times New Roman" panose="02020603050405020304" pitchFamily="18" charset="0"/>
              </a:rPr>
              <a:t>Pothen</a:t>
            </a:r>
            <a:r>
              <a:rPr lang="en-IN" sz="1800" dirty="0">
                <a:latin typeface="Times New Roman" panose="02020603050405020304" pitchFamily="18" charset="0"/>
                <a:cs typeface="Times New Roman" panose="02020603050405020304" pitchFamily="18" charset="0"/>
              </a:rPr>
              <a:t>, D. B. P., &amp; Gupta, S. (2022). Performance Evaluation of Machine Learning Models for Plant Disease Classification. Journal of Agricultural Informatics, 13(1), 22-34. </a:t>
            </a:r>
            <a:r>
              <a:rPr lang="en-IN" sz="1800" dirty="0">
                <a:latin typeface="Times New Roman" panose="02020603050405020304" pitchFamily="18" charset="0"/>
                <a:cs typeface="Times New Roman" panose="02020603050405020304" pitchFamily="18" charset="0"/>
                <a:hlinkClick r:id="rId6"/>
              </a:rPr>
              <a:t>https://</a:t>
            </a:r>
            <a:r>
              <a:rPr lang="en-IN" sz="1800" dirty="0" smtClean="0">
                <a:latin typeface="Times New Roman" panose="02020603050405020304" pitchFamily="18" charset="0"/>
                <a:cs typeface="Times New Roman" panose="02020603050405020304" pitchFamily="18" charset="0"/>
                <a:hlinkClick r:id="rId6"/>
              </a:rPr>
              <a:t>doi.org/10.1186/s40549-022-00121-3</a:t>
            </a:r>
            <a:r>
              <a:rPr lang="en-IN" sz="1800" dirty="0" smtClean="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386367" y="1159099"/>
            <a:ext cx="11543696" cy="5280338"/>
          </a:xfrm>
        </p:spPr>
        <p:txBody>
          <a:bodyPr>
            <a:noAutofit/>
          </a:bodyPr>
          <a:lstStyle/>
          <a:p>
            <a:pPr algn="just">
              <a:lnSpc>
                <a:spcPct val="150000"/>
              </a:lnSpc>
            </a:pPr>
            <a:r>
              <a:rPr lang="en-IN" sz="1800" dirty="0" err="1">
                <a:latin typeface="Times New Roman" panose="02020603050405020304" pitchFamily="18" charset="0"/>
                <a:cs typeface="Times New Roman" panose="02020603050405020304" pitchFamily="18" charset="0"/>
              </a:rPr>
              <a:t>Ferentinos</a:t>
            </a:r>
            <a:r>
              <a:rPr lang="en-IN" sz="1800" dirty="0">
                <a:latin typeface="Times New Roman" panose="02020603050405020304" pitchFamily="18" charset="0"/>
                <a:cs typeface="Times New Roman" panose="02020603050405020304" pitchFamily="18" charset="0"/>
              </a:rPr>
              <a:t>, K. P. (2018). Deep Learning Models for Plant Disease Detection and Diagnosis. Computers and Electronics in Agriculture, 145, 311-318. </a:t>
            </a:r>
            <a:r>
              <a:rPr lang="en-IN" sz="1800" dirty="0">
                <a:latin typeface="Times New Roman" panose="02020603050405020304" pitchFamily="18" charset="0"/>
                <a:cs typeface="Times New Roman" panose="02020603050405020304" pitchFamily="18" charset="0"/>
                <a:hlinkClick r:id="rId2"/>
              </a:rPr>
              <a:t>https://</a:t>
            </a:r>
            <a:r>
              <a:rPr lang="en-IN" sz="1800" dirty="0" smtClean="0">
                <a:latin typeface="Times New Roman" panose="02020603050405020304" pitchFamily="18" charset="0"/>
                <a:cs typeface="Times New Roman" panose="02020603050405020304" pitchFamily="18" charset="0"/>
                <a:hlinkClick r:id="rId2"/>
              </a:rPr>
              <a:t>doi.org/10.1016/j.compag.2018.01.009</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err="1" smtClean="0">
                <a:latin typeface="Times New Roman" panose="02020603050405020304" pitchFamily="18" charset="0"/>
                <a:cs typeface="Times New Roman" panose="02020603050405020304" pitchFamily="18" charset="0"/>
              </a:rPr>
              <a:t>Picon</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Vilela</a:t>
            </a:r>
            <a:r>
              <a:rPr lang="en-IN" sz="1800" dirty="0">
                <a:latin typeface="Times New Roman" panose="02020603050405020304" pitchFamily="18" charset="0"/>
                <a:cs typeface="Times New Roman" panose="02020603050405020304" pitchFamily="18" charset="0"/>
              </a:rPr>
              <a:t>, J. A., &amp; </a:t>
            </a:r>
            <a:r>
              <a:rPr lang="en-IN" sz="1800" dirty="0" err="1">
                <a:latin typeface="Times New Roman" panose="02020603050405020304" pitchFamily="18" charset="0"/>
                <a:cs typeface="Times New Roman" panose="02020603050405020304" pitchFamily="18" charset="0"/>
              </a:rPr>
              <a:t>Raso</a:t>
            </a:r>
            <a:r>
              <a:rPr lang="en-IN" sz="1800" dirty="0">
                <a:latin typeface="Times New Roman" panose="02020603050405020304" pitchFamily="18" charset="0"/>
                <a:cs typeface="Times New Roman" panose="02020603050405020304" pitchFamily="18" charset="0"/>
              </a:rPr>
              <a:t>, J. (2020). Plant Disease Detection using Deep Learning Techniques: A Review. International Journal of Agricultural and Biological Engineering, 13(3), 1-10. </a:t>
            </a:r>
            <a:r>
              <a:rPr lang="en-IN" sz="1800" dirty="0">
                <a:latin typeface="Times New Roman" panose="02020603050405020304" pitchFamily="18" charset="0"/>
                <a:cs typeface="Times New Roman" panose="02020603050405020304" pitchFamily="18" charset="0"/>
                <a:hlinkClick r:id="rId3"/>
              </a:rPr>
              <a:t>https://</a:t>
            </a:r>
            <a:r>
              <a:rPr lang="en-IN" sz="1800" dirty="0" smtClean="0">
                <a:latin typeface="Times New Roman" panose="02020603050405020304" pitchFamily="18" charset="0"/>
                <a:cs typeface="Times New Roman" panose="02020603050405020304" pitchFamily="18" charset="0"/>
                <a:hlinkClick r:id="rId3"/>
              </a:rPr>
              <a:t>doi.org/10.25165/ijabe.v13n3.4741</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Zhang</a:t>
            </a:r>
            <a:r>
              <a:rPr lang="en-IN" sz="1800" dirty="0">
                <a:latin typeface="Times New Roman" panose="02020603050405020304" pitchFamily="18" charset="0"/>
                <a:cs typeface="Times New Roman" panose="02020603050405020304" pitchFamily="18" charset="0"/>
              </a:rPr>
              <a:t>, J., Zhang, C., &amp; Zhang, X. (2021). Plant Disease Classification using Convolutional Neural Networks. Journal of Plant Pathology, 103(2), 635-646. </a:t>
            </a:r>
            <a:r>
              <a:rPr lang="en-IN" sz="1800" dirty="0">
                <a:latin typeface="Times New Roman" panose="02020603050405020304" pitchFamily="18" charset="0"/>
                <a:cs typeface="Times New Roman" panose="02020603050405020304" pitchFamily="18" charset="0"/>
                <a:hlinkClick r:id="rId4"/>
              </a:rPr>
              <a:t>https://</a:t>
            </a:r>
            <a:r>
              <a:rPr lang="en-IN" sz="1800" dirty="0" smtClean="0">
                <a:latin typeface="Times New Roman" panose="02020603050405020304" pitchFamily="18" charset="0"/>
                <a:cs typeface="Times New Roman" panose="02020603050405020304" pitchFamily="18" charset="0"/>
                <a:hlinkClick r:id="rId4"/>
              </a:rPr>
              <a:t>doi.org/10.1007/s42161-021-00536-0</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Nicolai</a:t>
            </a:r>
            <a:r>
              <a:rPr lang="en-IN" sz="1800" dirty="0">
                <a:latin typeface="Times New Roman" panose="02020603050405020304" pitchFamily="18" charset="0"/>
                <a:cs typeface="Times New Roman" panose="02020603050405020304" pitchFamily="18" charset="0"/>
              </a:rPr>
              <a:t>, B. M., &amp; </a:t>
            </a:r>
            <a:r>
              <a:rPr lang="en-IN" sz="1800" dirty="0" err="1">
                <a:latin typeface="Times New Roman" panose="02020603050405020304" pitchFamily="18" charset="0"/>
                <a:cs typeface="Times New Roman" panose="02020603050405020304" pitchFamily="18" charset="0"/>
              </a:rPr>
              <a:t>Duthie</a:t>
            </a:r>
            <a:r>
              <a:rPr lang="en-IN" sz="1800" dirty="0">
                <a:latin typeface="Times New Roman" panose="02020603050405020304" pitchFamily="18" charset="0"/>
                <a:cs typeface="Times New Roman" panose="02020603050405020304" pitchFamily="18" charset="0"/>
              </a:rPr>
              <a:t>, J. A. (2018). Application of Deep Learning Algorithms for Plant Disease Detection: A Review. Frontiers in Plant Science, 9, 1012. </a:t>
            </a:r>
            <a:r>
              <a:rPr lang="en-IN" sz="1800" dirty="0">
                <a:latin typeface="Times New Roman" panose="02020603050405020304" pitchFamily="18" charset="0"/>
                <a:cs typeface="Times New Roman" panose="02020603050405020304" pitchFamily="18" charset="0"/>
                <a:hlinkClick r:id="rId5"/>
              </a:rPr>
              <a:t>https://</a:t>
            </a:r>
            <a:r>
              <a:rPr lang="en-IN" sz="1800" dirty="0" smtClean="0">
                <a:latin typeface="Times New Roman" panose="02020603050405020304" pitchFamily="18" charset="0"/>
                <a:cs typeface="Times New Roman" panose="02020603050405020304" pitchFamily="18" charset="0"/>
                <a:hlinkClick r:id="rId5"/>
              </a:rPr>
              <a:t>doi.org/10.3389/fpls.2018.01012</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err="1" smtClean="0">
                <a:latin typeface="Times New Roman" panose="02020603050405020304" pitchFamily="18" charset="0"/>
                <a:cs typeface="Times New Roman" panose="02020603050405020304" pitchFamily="18" charset="0"/>
              </a:rPr>
              <a:t>Prathap</a:t>
            </a:r>
            <a:r>
              <a:rPr lang="en-IN" sz="1800" dirty="0">
                <a:latin typeface="Times New Roman" panose="02020603050405020304" pitchFamily="18" charset="0"/>
                <a:cs typeface="Times New Roman" panose="02020603050405020304" pitchFamily="18" charset="0"/>
              </a:rPr>
              <a:t>, V. P., &amp; Reddy, M. R. (2021). Deep Learning Techniques for Plant Disease Classification and Prediction: A Review. Journal of Electrical Engineering &amp; Technology, 16(4), 1787-1798. </a:t>
            </a:r>
            <a:r>
              <a:rPr lang="en-IN" sz="1800" dirty="0">
                <a:latin typeface="Times New Roman" panose="02020603050405020304" pitchFamily="18" charset="0"/>
                <a:cs typeface="Times New Roman" panose="02020603050405020304" pitchFamily="18" charset="0"/>
                <a:hlinkClick r:id="rId6"/>
              </a:rPr>
              <a:t>https://</a:t>
            </a:r>
            <a:r>
              <a:rPr lang="en-IN" sz="1800" dirty="0" smtClean="0">
                <a:latin typeface="Times New Roman" panose="02020603050405020304" pitchFamily="18" charset="0"/>
                <a:cs typeface="Times New Roman" panose="02020603050405020304" pitchFamily="18" charset="0"/>
                <a:hlinkClick r:id="rId6"/>
              </a:rPr>
              <a:t>doi.org/10.1007/s42835-021-00775-2</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94918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647131" y="240754"/>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Abstract Contd..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5629" y="1223492"/>
            <a:ext cx="11378540" cy="5267460"/>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By </a:t>
            </a:r>
            <a:r>
              <a:rPr lang="en-IN" sz="2000" dirty="0">
                <a:latin typeface="Times New Roman" panose="02020603050405020304" pitchFamily="18" charset="0"/>
                <a:cs typeface="Times New Roman" panose="02020603050405020304" pitchFamily="18" charset="0"/>
              </a:rPr>
              <a:t>employing transfer learning and fine-tuning strategies on a dataset of </a:t>
            </a:r>
            <a:r>
              <a:rPr lang="en-IN" sz="2000" dirty="0" smtClean="0">
                <a:latin typeface="Times New Roman" panose="02020603050405020304" pitchFamily="18" charset="0"/>
                <a:cs typeface="Times New Roman" panose="02020603050405020304" pitchFamily="18" charset="0"/>
              </a:rPr>
              <a:t>mango leaf </a:t>
            </a:r>
            <a:r>
              <a:rPr lang="en-IN" sz="2000" dirty="0">
                <a:latin typeface="Times New Roman" panose="02020603050405020304" pitchFamily="18" charset="0"/>
                <a:cs typeface="Times New Roman" panose="02020603050405020304" pitchFamily="18" charset="0"/>
              </a:rPr>
              <a:t>images, the model aims to effectively classify various disease states, providing a reliable tool for early disease detection.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combination of VGG-19 and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a:t>
            </a:r>
            <a:r>
              <a:rPr lang="en-IN" sz="2000" dirty="0">
                <a:latin typeface="Times New Roman" panose="02020603050405020304" pitchFamily="18" charset="0"/>
                <a:cs typeface="Times New Roman" panose="02020603050405020304" pitchFamily="18" charset="0"/>
              </a:rPr>
              <a:t>is expected to offer enhanced feature extraction capabilities and superior performance in identifying subtle </a:t>
            </a:r>
            <a:r>
              <a:rPr lang="en-IN" sz="2000" dirty="0" smtClean="0">
                <a:latin typeface="Times New Roman" panose="02020603050405020304" pitchFamily="18" charset="0"/>
                <a:cs typeface="Times New Roman" panose="02020603050405020304" pitchFamily="18" charset="0"/>
              </a:rPr>
              <a:t>disease, </a:t>
            </a:r>
            <a:r>
              <a:rPr lang="en-IN" sz="2000" dirty="0">
                <a:latin typeface="Times New Roman" panose="02020603050405020304" pitchFamily="18" charset="0"/>
                <a:cs typeface="Times New Roman" panose="02020603050405020304" pitchFamily="18" charset="0"/>
              </a:rPr>
              <a:t>ultimately contributing to more efficient and informed agricultural practices</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proposed ML techniques were checked on </a:t>
            </a:r>
            <a:r>
              <a:rPr lang="en-US" sz="2000" dirty="0" smtClean="0">
                <a:latin typeface="Times New Roman" panose="02020603050405020304" pitchFamily="18" charset="0"/>
                <a:cs typeface="Times New Roman" panose="02020603050405020304" pitchFamily="18" charset="0"/>
              </a:rPr>
              <a:t>mango leaf disease </a:t>
            </a:r>
            <a:r>
              <a:rPr lang="en-US" sz="2000" dirty="0">
                <a:latin typeface="Times New Roman" panose="02020603050405020304" pitchFamily="18" charset="0"/>
                <a:cs typeface="Times New Roman" panose="02020603050405020304" pitchFamily="18" charset="0"/>
              </a:rPr>
              <a:t>datasets for analyzing </a:t>
            </a:r>
            <a:r>
              <a:rPr lang="en-US" sz="2000" dirty="0" smtClean="0">
                <a:latin typeface="Times New Roman" panose="02020603050405020304" pitchFamily="18" charset="0"/>
                <a:cs typeface="Times New Roman" panose="02020603050405020304" pitchFamily="18" charset="0"/>
              </a:rPr>
              <a:t>7types </a:t>
            </a:r>
            <a:r>
              <a:rPr lang="en-US" sz="2000" dirty="0">
                <a:latin typeface="Times New Roman" panose="02020603050405020304" pitchFamily="18" charset="0"/>
                <a:cs typeface="Times New Roman" panose="02020603050405020304" pitchFamily="18" charset="0"/>
              </a:rPr>
              <a:t>of disease and approximately , the system will estimate the accuracy above 97%.</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8130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425003" y="1339403"/>
            <a:ext cx="11318383" cy="4997003"/>
          </a:xfrm>
        </p:spPr>
        <p:txBody>
          <a:bodyPr>
            <a:noAutofit/>
          </a:bodyPr>
          <a:lstStyle/>
          <a:p>
            <a:pPr algn="just">
              <a:lnSpc>
                <a:spcPct val="150000"/>
              </a:lnSpc>
            </a:pPr>
            <a:r>
              <a:rPr lang="en-IN" sz="1800" dirty="0" err="1">
                <a:latin typeface="Times New Roman" panose="02020603050405020304" pitchFamily="18" charset="0"/>
                <a:cs typeface="Times New Roman" panose="02020603050405020304" pitchFamily="18" charset="0"/>
              </a:rPr>
              <a:t>Sumbul</a:t>
            </a:r>
            <a:r>
              <a:rPr lang="en-IN" sz="1800" dirty="0">
                <a:latin typeface="Times New Roman" panose="02020603050405020304" pitchFamily="18" charset="0"/>
                <a:cs typeface="Times New Roman" panose="02020603050405020304" pitchFamily="18" charset="0"/>
              </a:rPr>
              <a:t>, S., Singh, S., &amp; Kumar, R. (2019). Application of Deep Learning in Plant Disease Detection: A Survey. Journal of Computer Science and Technology, 34(2), 315-326. </a:t>
            </a:r>
            <a:r>
              <a:rPr lang="en-IN" sz="1800" dirty="0">
                <a:latin typeface="Times New Roman" panose="02020603050405020304" pitchFamily="18" charset="0"/>
                <a:cs typeface="Times New Roman" panose="02020603050405020304" pitchFamily="18" charset="0"/>
                <a:hlinkClick r:id="rId2"/>
              </a:rPr>
              <a:t>https://</a:t>
            </a:r>
            <a:r>
              <a:rPr lang="en-IN" sz="1800" dirty="0" smtClean="0">
                <a:latin typeface="Times New Roman" panose="02020603050405020304" pitchFamily="18" charset="0"/>
                <a:cs typeface="Times New Roman" panose="02020603050405020304" pitchFamily="18" charset="0"/>
                <a:hlinkClick r:id="rId2"/>
              </a:rPr>
              <a:t>doi.org/10.1007/s11390-019-1921-5</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He</a:t>
            </a:r>
            <a:r>
              <a:rPr lang="en-IN" sz="1800" dirty="0">
                <a:latin typeface="Times New Roman" panose="02020603050405020304" pitchFamily="18" charset="0"/>
                <a:cs typeface="Times New Roman" panose="02020603050405020304" pitchFamily="18" charset="0"/>
              </a:rPr>
              <a:t>, K., Zhang, X., </a:t>
            </a:r>
            <a:r>
              <a:rPr lang="en-IN" sz="1800" dirty="0" err="1">
                <a:latin typeface="Times New Roman" panose="02020603050405020304" pitchFamily="18" charset="0"/>
                <a:cs typeface="Times New Roman" panose="02020603050405020304" pitchFamily="18" charset="0"/>
              </a:rPr>
              <a:t>Ren</a:t>
            </a:r>
            <a:r>
              <a:rPr lang="en-IN" sz="1800" dirty="0">
                <a:latin typeface="Times New Roman" panose="02020603050405020304" pitchFamily="18" charset="0"/>
                <a:cs typeface="Times New Roman" panose="02020603050405020304" pitchFamily="18" charset="0"/>
              </a:rPr>
              <a:t>, S., &amp; Sun, J. (2016). Deep Residual Learning for Image Recognition. Proceedings of the IEEE Conference on Computer Vision and Pattern Recognition (CVPR), 770-778. </a:t>
            </a:r>
            <a:r>
              <a:rPr lang="en-IN" sz="1800" dirty="0">
                <a:latin typeface="Times New Roman" panose="02020603050405020304" pitchFamily="18" charset="0"/>
                <a:cs typeface="Times New Roman" panose="02020603050405020304" pitchFamily="18" charset="0"/>
                <a:hlinkClick r:id="rId3"/>
              </a:rPr>
              <a:t>https://</a:t>
            </a:r>
            <a:r>
              <a:rPr lang="en-IN" sz="1800" dirty="0" smtClean="0">
                <a:latin typeface="Times New Roman" panose="02020603050405020304" pitchFamily="18" charset="0"/>
                <a:cs typeface="Times New Roman" panose="02020603050405020304" pitchFamily="18" charset="0"/>
                <a:hlinkClick r:id="rId3"/>
              </a:rPr>
              <a:t>doi.org/10.1109/CVPR.2016.90</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err="1" smtClean="0">
                <a:latin typeface="Times New Roman" panose="02020603050405020304" pitchFamily="18" charset="0"/>
                <a:cs typeface="Times New Roman" panose="02020603050405020304" pitchFamily="18" charset="0"/>
              </a:rPr>
              <a:t>Ghosal</a:t>
            </a:r>
            <a:r>
              <a:rPr lang="en-IN" sz="1800" dirty="0">
                <a:latin typeface="Times New Roman" panose="02020603050405020304" pitchFamily="18" charset="0"/>
                <a:cs typeface="Times New Roman" panose="02020603050405020304" pitchFamily="18" charset="0"/>
              </a:rPr>
              <a:t>, S., &amp; Gupta, S. (2019). Convolutional Neural Networks for Plant Disease Classification: A Comprehensive Review. Journal of Plant Diseases and Protection, 126(3), 283-293. </a:t>
            </a:r>
            <a:r>
              <a:rPr lang="en-IN" sz="1800" dirty="0">
                <a:latin typeface="Times New Roman" panose="02020603050405020304" pitchFamily="18" charset="0"/>
                <a:cs typeface="Times New Roman" panose="02020603050405020304" pitchFamily="18" charset="0"/>
                <a:hlinkClick r:id="rId4"/>
              </a:rPr>
              <a:t>https://</a:t>
            </a:r>
            <a:r>
              <a:rPr lang="en-IN" sz="1800" dirty="0" smtClean="0">
                <a:latin typeface="Times New Roman" panose="02020603050405020304" pitchFamily="18" charset="0"/>
                <a:cs typeface="Times New Roman" panose="02020603050405020304" pitchFamily="18" charset="0"/>
                <a:hlinkClick r:id="rId4"/>
              </a:rPr>
              <a:t>doi.org/10.1007/s41348-019-00223-w</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Huang</a:t>
            </a:r>
            <a:r>
              <a:rPr lang="en-IN" sz="1800" dirty="0">
                <a:latin typeface="Times New Roman" panose="02020603050405020304" pitchFamily="18" charset="0"/>
                <a:cs typeface="Times New Roman" panose="02020603050405020304" pitchFamily="18" charset="0"/>
              </a:rPr>
              <a:t>, G., Liu, Z., </a:t>
            </a:r>
            <a:r>
              <a:rPr lang="en-IN" sz="1800" dirty="0" err="1">
                <a:latin typeface="Times New Roman" panose="02020603050405020304" pitchFamily="18" charset="0"/>
                <a:cs typeface="Times New Roman" panose="02020603050405020304" pitchFamily="18" charset="0"/>
              </a:rPr>
              <a:t>Maaten</a:t>
            </a:r>
            <a:r>
              <a:rPr lang="en-IN" sz="1800" dirty="0">
                <a:latin typeface="Times New Roman" panose="02020603050405020304" pitchFamily="18" charset="0"/>
                <a:cs typeface="Times New Roman" panose="02020603050405020304" pitchFamily="18" charset="0"/>
              </a:rPr>
              <a:t>, L. V. D., &amp; Weinberger, K. Q. (2017). Densely Connected Convolutional Networks. Proceedings of the IEEE Conference on Computer Vision and Pattern Recognition (CVPR), 4700-4708. </a:t>
            </a:r>
            <a:r>
              <a:rPr lang="en-IN" sz="1800" dirty="0">
                <a:latin typeface="Times New Roman" panose="02020603050405020304" pitchFamily="18" charset="0"/>
                <a:cs typeface="Times New Roman" panose="02020603050405020304" pitchFamily="18" charset="0"/>
                <a:hlinkClick r:id="rId5"/>
              </a:rPr>
              <a:t>https://</a:t>
            </a:r>
            <a:r>
              <a:rPr lang="en-IN" sz="1800" dirty="0" smtClean="0">
                <a:latin typeface="Times New Roman" panose="02020603050405020304" pitchFamily="18" charset="0"/>
                <a:cs typeface="Times New Roman" panose="02020603050405020304" pitchFamily="18" charset="0"/>
                <a:hlinkClick r:id="rId5"/>
              </a:rPr>
              <a:t>doi.org/10.1109/CVPR.2017.243</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Liu</a:t>
            </a:r>
            <a:r>
              <a:rPr lang="en-IN" sz="1800" dirty="0">
                <a:latin typeface="Times New Roman" panose="02020603050405020304" pitchFamily="18" charset="0"/>
                <a:cs typeface="Times New Roman" panose="02020603050405020304" pitchFamily="18" charset="0"/>
              </a:rPr>
              <a:t>, B., Lu, X., &amp; Li, L. (2020). A Review of Deep Learning Applications in Plant Disease Detection. International Journal of Agricultural and Biological Engineering, 13(4), 18-30. </a:t>
            </a:r>
            <a:r>
              <a:rPr lang="en-IN" sz="1800" dirty="0">
                <a:latin typeface="Times New Roman" panose="02020603050405020304" pitchFamily="18" charset="0"/>
                <a:cs typeface="Times New Roman" panose="02020603050405020304" pitchFamily="18" charset="0"/>
                <a:hlinkClick r:id="rId6"/>
              </a:rPr>
              <a:t>https://</a:t>
            </a:r>
            <a:r>
              <a:rPr lang="en-IN" sz="1800" dirty="0" smtClean="0">
                <a:latin typeface="Times New Roman" panose="02020603050405020304" pitchFamily="18" charset="0"/>
                <a:cs typeface="Times New Roman" panose="02020603050405020304" pitchFamily="18" charset="0"/>
                <a:hlinkClick r:id="rId6"/>
              </a:rPr>
              <a:t>doi.org/10.25165/ijabe.v13n4.4785</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349305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IN" sz="2000" dirty="0" smtClean="0">
                <a:latin typeface="Times New Roman" panose="02020603050405020304" pitchFamily="18" charset="0"/>
                <a:cs typeface="Times New Roman" panose="02020603050405020304" pitchFamily="18" charset="0"/>
              </a:rPr>
              <a:t>The main objective of our project is, </a:t>
            </a: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predict or classify the input is affected by </a:t>
            </a:r>
            <a:r>
              <a:rPr lang="en-IN" sz="2000" dirty="0" smtClean="0">
                <a:latin typeface="Times New Roman" panose="02020603050405020304" pitchFamily="18" charset="0"/>
                <a:cs typeface="Times New Roman" panose="02020603050405020304" pitchFamily="18" charset="0"/>
              </a:rPr>
              <a:t>disease </a:t>
            </a:r>
            <a:r>
              <a:rPr lang="en-IN" sz="2000" dirty="0">
                <a:latin typeface="Times New Roman" panose="02020603050405020304" pitchFamily="18" charset="0"/>
                <a:cs typeface="Times New Roman" panose="02020603050405020304" pitchFamily="18" charset="0"/>
              </a:rPr>
              <a:t>or not effectively</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smtClean="0">
                <a:latin typeface="Times New Roman" panose="02020603050405020304" pitchFamily="18" charset="0"/>
                <a:cs typeface="Times New Roman" panose="02020603050405020304" pitchFamily="18" charset="0"/>
              </a:rPr>
              <a:t>To identify the type of disease.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implement the </a:t>
            </a:r>
            <a:r>
              <a:rPr lang="en-IN" sz="2000" dirty="0" smtClean="0">
                <a:latin typeface="Times New Roman" panose="02020603050405020304" pitchFamily="18" charset="0"/>
                <a:cs typeface="Times New Roman" panose="02020603050405020304" pitchFamily="18" charset="0"/>
              </a:rPr>
              <a:t>deep </a:t>
            </a:r>
            <a:r>
              <a:rPr lang="en-IN" sz="2000" dirty="0">
                <a:latin typeface="Times New Roman" panose="02020603050405020304" pitchFamily="18" charset="0"/>
                <a:cs typeface="Times New Roman" panose="02020603050405020304" pitchFamily="18" charset="0"/>
              </a:rPr>
              <a:t>learning algorithm such as </a:t>
            </a:r>
            <a:r>
              <a:rPr lang="en-IN" sz="2000" dirty="0" smtClean="0">
                <a:latin typeface="Times New Roman" panose="02020603050405020304" pitchFamily="18" charset="0"/>
                <a:cs typeface="Times New Roman" panose="02020603050405020304" pitchFamily="18" charset="0"/>
              </a:rPr>
              <a:t>VGG-19 &amp;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for </a:t>
            </a:r>
            <a:r>
              <a:rPr lang="en-IN" sz="2000" dirty="0">
                <a:latin typeface="Times New Roman" panose="02020603050405020304" pitchFamily="18" charset="0"/>
                <a:cs typeface="Times New Roman" panose="02020603050405020304" pitchFamily="18" charset="0"/>
              </a:rPr>
              <a:t>identify the </a:t>
            </a:r>
            <a:r>
              <a:rPr lang="en-IN" sz="2000" dirty="0" smtClean="0">
                <a:latin typeface="Times New Roman" panose="02020603050405020304" pitchFamily="18" charset="0"/>
                <a:cs typeface="Times New Roman" panose="02020603050405020304" pitchFamily="18" charset="0"/>
              </a:rPr>
              <a:t>disease and suggest the remedies.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To </a:t>
            </a:r>
            <a:r>
              <a:rPr lang="en-IN" sz="2000" dirty="0">
                <a:latin typeface="Times New Roman" panose="02020603050405020304" pitchFamily="18" charset="0"/>
                <a:cs typeface="Times New Roman" panose="02020603050405020304" pitchFamily="18" charset="0"/>
              </a:rPr>
              <a:t>enhance the overall performance for classification algorithms. </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7" y="1287887"/>
            <a:ext cx="11556576" cy="512579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Mango (</a:t>
            </a:r>
            <a:r>
              <a:rPr lang="en-IN" sz="2000" dirty="0" err="1">
                <a:latin typeface="Times New Roman" panose="02020603050405020304" pitchFamily="18" charset="0"/>
                <a:cs typeface="Times New Roman" panose="02020603050405020304" pitchFamily="18" charset="0"/>
              </a:rPr>
              <a:t>Mangifera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indica</a:t>
            </a:r>
            <a:r>
              <a:rPr lang="en-IN" sz="2000" dirty="0">
                <a:latin typeface="Times New Roman" panose="02020603050405020304" pitchFamily="18" charset="0"/>
                <a:cs typeface="Times New Roman" panose="02020603050405020304" pitchFamily="18" charset="0"/>
              </a:rPr>
              <a:t>) is one of the most widely cultivated tropical fruits globally, often referred to as the "king of fruits." It is an economically significant crop, particularly in countries such as India, Thailand, Indonesia, the Philippines, and Mexico.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Mangoes </a:t>
            </a:r>
            <a:r>
              <a:rPr lang="en-IN" sz="2000" dirty="0">
                <a:latin typeface="Times New Roman" panose="02020603050405020304" pitchFamily="18" charset="0"/>
                <a:cs typeface="Times New Roman" panose="02020603050405020304" pitchFamily="18" charset="0"/>
              </a:rPr>
              <a:t>are not only prized for their delicious </a:t>
            </a:r>
            <a:r>
              <a:rPr lang="en-IN" sz="2000" dirty="0" err="1">
                <a:latin typeface="Times New Roman" panose="02020603050405020304" pitchFamily="18" charset="0"/>
                <a:cs typeface="Times New Roman" panose="02020603050405020304" pitchFamily="18" charset="0"/>
              </a:rPr>
              <a:t>flavor</a:t>
            </a:r>
            <a:r>
              <a:rPr lang="en-IN" sz="2000" dirty="0">
                <a:latin typeface="Times New Roman" panose="02020603050405020304" pitchFamily="18" charset="0"/>
                <a:cs typeface="Times New Roman" panose="02020603050405020304" pitchFamily="18" charset="0"/>
              </a:rPr>
              <a:t> and nutritional value but also contribute significantly to the agricultural economy of these regions.</a:t>
            </a:r>
          </a:p>
          <a:p>
            <a:pPr algn="just">
              <a:lnSpc>
                <a:spcPct val="150000"/>
              </a:lnSpc>
            </a:pPr>
            <a:r>
              <a:rPr lang="en-IN" sz="2000" dirty="0">
                <a:latin typeface="Times New Roman" panose="02020603050405020304" pitchFamily="18" charset="0"/>
                <a:cs typeface="Times New Roman" panose="02020603050405020304" pitchFamily="18" charset="0"/>
              </a:rPr>
              <a:t>Mango trees thrive in tropical and subtropical climates, with India being the largest producer of mangoes in the world, contributing to over 40% of global mango production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However, like any other agricultural crop, mango trees are susceptible to various pests, diseases, and environmental stresses, which can affect the health and productivity of the </a:t>
            </a:r>
            <a:r>
              <a:rPr lang="en-IN" sz="2000" dirty="0" smtClean="0">
                <a:latin typeface="Times New Roman" panose="02020603050405020304" pitchFamily="18" charset="0"/>
                <a:cs typeface="Times New Roman" panose="02020603050405020304" pitchFamily="18" charset="0"/>
              </a:rPr>
              <a:t>plant.</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656838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5" y="1313645"/>
            <a:ext cx="11346286" cy="5061397"/>
          </a:xfrm>
        </p:spPr>
        <p:txBody>
          <a:bodyPr>
            <a:normAutofit fontScale="92500"/>
          </a:bodyPr>
          <a:lstStyle/>
          <a:p>
            <a:pPr algn="just">
              <a:lnSpc>
                <a:spcPct val="150000"/>
              </a:lnSpc>
            </a:pPr>
            <a:r>
              <a:rPr lang="en-IN" sz="2000" b="1" dirty="0">
                <a:latin typeface="Times New Roman" panose="02020603050405020304" pitchFamily="18" charset="0"/>
                <a:cs typeface="Times New Roman" panose="02020603050405020304" pitchFamily="18" charset="0"/>
              </a:rPr>
              <a:t>Support Vector Machines (SVM) </a:t>
            </a:r>
            <a:r>
              <a:rPr lang="en-IN" sz="2000" dirty="0">
                <a:latin typeface="Times New Roman" panose="02020603050405020304" pitchFamily="18" charset="0"/>
                <a:cs typeface="Times New Roman" panose="02020603050405020304" pitchFamily="18" charset="0"/>
              </a:rPr>
              <a:t>rely on manually extracted features and predefined kernels to classify data. In the context of </a:t>
            </a:r>
            <a:r>
              <a:rPr lang="en-IN" sz="2000" dirty="0" smtClean="0">
                <a:latin typeface="Times New Roman" panose="02020603050405020304" pitchFamily="18" charset="0"/>
                <a:cs typeface="Times New Roman" panose="02020603050405020304" pitchFamily="18" charset="0"/>
              </a:rPr>
              <a:t>mango leaf </a:t>
            </a:r>
            <a:r>
              <a:rPr lang="en-IN" sz="2000" dirty="0">
                <a:latin typeface="Times New Roman" panose="02020603050405020304" pitchFamily="18" charset="0"/>
                <a:cs typeface="Times New Roman" panose="02020603050405020304" pitchFamily="18" charset="0"/>
              </a:rPr>
              <a:t>disease prediction, this approach may struggle to capture the complex and subtle variations in leaf textures and patterns associated with different diseases. Unlike deep learning models, which can automatically learn and extract intricate features from raw image data, SVM models often require significant preprocessing and feature engineering, potentially leading to less accurate and less robust disease classification</a:t>
            </a:r>
            <a:r>
              <a:rPr lang="en-IN" sz="2000" dirty="0" smtClean="0">
                <a:latin typeface="Times New Roman" panose="02020603050405020304" pitchFamily="18" charset="0"/>
                <a:cs typeface="Times New Roman" panose="02020603050405020304" pitchFamily="18" charset="0"/>
              </a:rPr>
              <a:t>.</a:t>
            </a:r>
          </a:p>
          <a:p>
            <a:pPr algn="just">
              <a:lnSpc>
                <a:spcPct val="150000"/>
              </a:lnSpc>
            </a:pPr>
            <a:r>
              <a:rPr lang="en-IN" sz="2000" dirty="0">
                <a:latin typeface="Times New Roman" panose="02020603050405020304" pitchFamily="18" charset="0"/>
                <a:cs typeface="Times New Roman" panose="02020603050405020304" pitchFamily="18" charset="0"/>
              </a:rPr>
              <a:t>SVM models can encounter scalability challenges when dealing with large datasets, such as high-resolution images of </a:t>
            </a:r>
            <a:r>
              <a:rPr lang="en-IN" sz="2000" dirty="0" smtClean="0">
                <a:latin typeface="Times New Roman" panose="02020603050405020304" pitchFamily="18" charset="0"/>
                <a:cs typeface="Times New Roman" panose="02020603050405020304" pitchFamily="18" charset="0"/>
              </a:rPr>
              <a:t>mango leaves</a:t>
            </a:r>
            <a:r>
              <a:rPr lang="en-IN" sz="2000" dirty="0">
                <a:latin typeface="Times New Roman" panose="02020603050405020304" pitchFamily="18" charset="0"/>
                <a:cs typeface="Times New Roman" panose="02020603050405020304" pitchFamily="18" charset="0"/>
              </a:rPr>
              <a:t>. As the size and dimensionality of the data increase, SVMs may become computationally expensive and slower to train, which can be a significant drawback in practical applications where real-time or large-scale disease detection is needed. Additionally, SVM models may struggle to adapt to new or unseen diseases without extensive retraining, whereas deep learning approaches can leverage transfer learning and continual learning techniques to handle evolving datasets more effectively.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242888"/>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6" y="1184857"/>
            <a:ext cx="11457870" cy="5318974"/>
          </a:xfr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The proposed system integrates a </a:t>
            </a:r>
            <a:r>
              <a:rPr lang="en-IN" sz="1800" dirty="0" smtClean="0">
                <a:latin typeface="Times New Roman" panose="02020603050405020304" pitchFamily="18" charset="0"/>
                <a:cs typeface="Times New Roman" panose="02020603050405020304" pitchFamily="18" charset="0"/>
              </a:rPr>
              <a:t>deep </a:t>
            </a:r>
            <a:r>
              <a:rPr lang="en-IN" sz="1800" dirty="0">
                <a:latin typeface="Times New Roman" panose="02020603050405020304" pitchFamily="18" charset="0"/>
                <a:cs typeface="Times New Roman" panose="02020603050405020304" pitchFamily="18" charset="0"/>
              </a:rPr>
              <a:t>learning approach by </a:t>
            </a:r>
            <a:r>
              <a:rPr lang="en-IN" sz="1800" dirty="0" smtClean="0">
                <a:latin typeface="Times New Roman" panose="02020603050405020304" pitchFamily="18" charset="0"/>
                <a:cs typeface="Times New Roman" panose="02020603050405020304" pitchFamily="18" charset="0"/>
              </a:rPr>
              <a:t>VGG-19 </a:t>
            </a:r>
            <a:r>
              <a:rPr lang="en-IN" sz="1800" dirty="0">
                <a:latin typeface="Times New Roman" panose="02020603050405020304" pitchFamily="18" charset="0"/>
                <a:cs typeface="Times New Roman" panose="02020603050405020304" pitchFamily="18" charset="0"/>
              </a:rPr>
              <a:t>and </a:t>
            </a:r>
            <a:r>
              <a:rPr lang="en-IN" sz="1800" dirty="0" err="1" smtClean="0">
                <a:latin typeface="Times New Roman" panose="02020603050405020304" pitchFamily="18" charset="0"/>
                <a:cs typeface="Times New Roman" panose="02020603050405020304" pitchFamily="18" charset="0"/>
              </a:rPr>
              <a:t>MobileNet</a:t>
            </a:r>
            <a:r>
              <a:rPr lang="en-IN" sz="1800" dirty="0" smtClean="0">
                <a:latin typeface="Times New Roman" panose="02020603050405020304" pitchFamily="18" charset="0"/>
                <a:cs typeface="Times New Roman" panose="02020603050405020304" pitchFamily="18" charset="0"/>
              </a:rPr>
              <a:t> v2 </a:t>
            </a:r>
            <a:r>
              <a:rPr lang="en-IN" sz="1800" dirty="0">
                <a:latin typeface="Times New Roman" panose="02020603050405020304" pitchFamily="18" charset="0"/>
                <a:cs typeface="Times New Roman" panose="02020603050405020304" pitchFamily="18" charset="0"/>
              </a:rPr>
              <a:t>architectures to improve the classification and prediction of </a:t>
            </a:r>
            <a:r>
              <a:rPr lang="en-IN" sz="1800" dirty="0" smtClean="0">
                <a:latin typeface="Times New Roman" panose="02020603050405020304" pitchFamily="18" charset="0"/>
                <a:cs typeface="Times New Roman" panose="02020603050405020304" pitchFamily="18" charset="0"/>
              </a:rPr>
              <a:t>mango leaf </a:t>
            </a:r>
            <a:r>
              <a:rPr lang="en-IN" sz="1800" dirty="0">
                <a:latin typeface="Times New Roman" panose="02020603050405020304" pitchFamily="18" charset="0"/>
                <a:cs typeface="Times New Roman" panose="02020603050405020304" pitchFamily="18" charset="0"/>
              </a:rPr>
              <a:t>diseases.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process begins with preprocessing the dataset, which includes resizing and converting images to grayscale. Features are then extracted using statistical measures and texture analysis techniques such as the </a:t>
            </a:r>
            <a:r>
              <a:rPr lang="en-IN" sz="1800" dirty="0" err="1">
                <a:latin typeface="Times New Roman" panose="02020603050405020304" pitchFamily="18" charset="0"/>
                <a:cs typeface="Times New Roman" panose="02020603050405020304" pitchFamily="18" charset="0"/>
              </a:rPr>
              <a:t>Gray</a:t>
            </a:r>
            <a:r>
              <a:rPr lang="en-IN" sz="1800" dirty="0">
                <a:latin typeface="Times New Roman" panose="02020603050405020304" pitchFamily="18" charset="0"/>
                <a:cs typeface="Times New Roman" panose="02020603050405020304" pitchFamily="18" charset="0"/>
              </a:rPr>
              <a:t> Level Co-Occurrence Matrix (GLCM).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IN" sz="1800" dirty="0" smtClean="0">
                <a:latin typeface="Times New Roman" panose="02020603050405020304" pitchFamily="18" charset="0"/>
                <a:cs typeface="Times New Roman" panose="02020603050405020304" pitchFamily="18" charset="0"/>
              </a:rPr>
              <a:t>The </a:t>
            </a:r>
            <a:r>
              <a:rPr lang="en-IN" sz="1800" dirty="0">
                <a:latin typeface="Times New Roman" panose="02020603050405020304" pitchFamily="18" charset="0"/>
                <a:cs typeface="Times New Roman" panose="02020603050405020304" pitchFamily="18" charset="0"/>
              </a:rPr>
              <a:t>images are split into training and test sets to facilitate model training and evaluation.  </a:t>
            </a:r>
            <a:r>
              <a:rPr lang="en-IN" sz="1800" dirty="0" smtClean="0">
                <a:latin typeface="Times New Roman" panose="02020603050405020304" pitchFamily="18" charset="0"/>
                <a:cs typeface="Times New Roman" panose="02020603050405020304" pitchFamily="18" charset="0"/>
              </a:rPr>
              <a:t>The deep learning model </a:t>
            </a:r>
            <a:r>
              <a:rPr lang="en-IN" sz="1800" dirty="0">
                <a:latin typeface="Times New Roman" panose="02020603050405020304" pitchFamily="18" charset="0"/>
                <a:cs typeface="Times New Roman" panose="02020603050405020304" pitchFamily="18" charset="0"/>
              </a:rPr>
              <a:t>leverages transfer learning from VGG-19 for detailed feature extraction and </a:t>
            </a:r>
            <a:r>
              <a:rPr lang="en-IN" sz="1800" dirty="0" err="1" smtClean="0">
                <a:latin typeface="Times New Roman" panose="02020603050405020304" pitchFamily="18" charset="0"/>
                <a:cs typeface="Times New Roman" panose="02020603050405020304" pitchFamily="18" charset="0"/>
              </a:rPr>
              <a:t>MobileNet</a:t>
            </a:r>
            <a:r>
              <a:rPr lang="en-IN" sz="1800" dirty="0" smtClean="0">
                <a:latin typeface="Times New Roman" panose="02020603050405020304" pitchFamily="18" charset="0"/>
                <a:cs typeface="Times New Roman" panose="02020603050405020304" pitchFamily="18" charset="0"/>
              </a:rPr>
              <a:t> V2 </a:t>
            </a:r>
            <a:r>
              <a:rPr lang="en-IN" sz="1800" dirty="0">
                <a:latin typeface="Times New Roman" panose="02020603050405020304" pitchFamily="18" charset="0"/>
                <a:cs typeface="Times New Roman" panose="02020603050405020304" pitchFamily="18" charset="0"/>
              </a:rPr>
              <a:t>for enhanced residual learning, aiming to achieve high accuracy and robustness in disease prediction</a:t>
            </a:r>
            <a:r>
              <a:rPr lang="en-IN" sz="1800" dirty="0" smtClean="0">
                <a:latin typeface="Times New Roman" panose="02020603050405020304" pitchFamily="18" charset="0"/>
                <a:cs typeface="Times New Roman" panose="02020603050405020304" pitchFamily="18" charset="0"/>
              </a:rPr>
              <a:t>.</a:t>
            </a:r>
          </a:p>
          <a:p>
            <a:pPr algn="just">
              <a:lnSpc>
                <a:spcPct val="150000"/>
              </a:lnSpc>
            </a:pPr>
            <a:r>
              <a:rPr lang="en-IN" sz="1800" dirty="0">
                <a:latin typeface="Times New Roman" panose="02020603050405020304" pitchFamily="18" charset="0"/>
                <a:cs typeface="Times New Roman" panose="02020603050405020304" pitchFamily="18" charset="0"/>
              </a:rPr>
              <a:t>The system includes a thorough performance evaluation phase to assess the effectiveness of the hybrid deep learning model. This involves calculating various metrics such as accuracy, error rate, precision, recall, and F1-score to gauge the model's performance. Additionally, a confusion matrix is generated to visualize the classification results and identify any misclassifications. </a:t>
            </a:r>
            <a:endParaRPr lang="en-IN" sz="18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5" y="1493949"/>
            <a:ext cx="11333408" cy="4984123"/>
          </a:xfrm>
        </p:spPr>
        <p:txBody>
          <a:bodyPr>
            <a:norm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By </a:t>
            </a:r>
            <a:r>
              <a:rPr lang="en-IN" sz="2000" dirty="0" smtClean="0">
                <a:latin typeface="Times New Roman" panose="02020603050405020304" pitchFamily="18" charset="0"/>
                <a:cs typeface="Times New Roman" panose="02020603050405020304" pitchFamily="18" charset="0"/>
              </a:rPr>
              <a:t>implementation VGG-19 </a:t>
            </a:r>
            <a:r>
              <a:rPr lang="en-IN" sz="2000" dirty="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MobileNetV2, </a:t>
            </a:r>
            <a:r>
              <a:rPr lang="en-IN" sz="2000" dirty="0">
                <a:latin typeface="Times New Roman" panose="02020603050405020304" pitchFamily="18" charset="0"/>
                <a:cs typeface="Times New Roman" panose="02020603050405020304" pitchFamily="18" charset="0"/>
              </a:rPr>
              <a:t>the hybrid model benefits from the strengths of both architectures. VGG-19’s deep convolutional layers excel in detailed feature extraction, while </a:t>
            </a:r>
            <a:r>
              <a:rPr lang="en-IN" sz="2000" dirty="0" err="1" smtClean="0">
                <a:latin typeface="Times New Roman" panose="02020603050405020304" pitchFamily="18" charset="0"/>
                <a:cs typeface="Times New Roman" panose="02020603050405020304" pitchFamily="18" charset="0"/>
              </a:rPr>
              <a:t>MobileNet</a:t>
            </a:r>
            <a:r>
              <a:rPr lang="en-IN" sz="2000" dirty="0" smtClean="0">
                <a:latin typeface="Times New Roman" panose="02020603050405020304" pitchFamily="18" charset="0"/>
                <a:cs typeface="Times New Roman" panose="02020603050405020304" pitchFamily="18" charset="0"/>
              </a:rPr>
              <a:t> V2 residual </a:t>
            </a:r>
            <a:r>
              <a:rPr lang="en-IN" sz="2000" dirty="0">
                <a:latin typeface="Times New Roman" panose="02020603050405020304" pitchFamily="18" charset="0"/>
                <a:cs typeface="Times New Roman" panose="02020603050405020304" pitchFamily="18" charset="0"/>
              </a:rPr>
              <a:t>learning capabilities help address the challenges of training deep networks.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synergy enhances the model's ability to accurately detect and classify subtle and complex disease patterns in </a:t>
            </a:r>
            <a:r>
              <a:rPr lang="en-IN" sz="2000" dirty="0" smtClean="0">
                <a:latin typeface="Times New Roman" panose="02020603050405020304" pitchFamily="18" charset="0"/>
                <a:cs typeface="Times New Roman" panose="02020603050405020304" pitchFamily="18" charset="0"/>
              </a:rPr>
              <a:t>mango leaves</a:t>
            </a:r>
            <a:r>
              <a:rPr lang="en-IN" sz="2000" dirty="0">
                <a:latin typeface="Times New Roman" panose="02020603050405020304" pitchFamily="18" charset="0"/>
                <a:cs typeface="Times New Roman" panose="02020603050405020304" pitchFamily="18" charset="0"/>
              </a:rPr>
              <a:t>, leading to more reliable disease prediction and reduced misclassification rates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transfer deep </a:t>
            </a:r>
            <a:r>
              <a:rPr lang="en-IN" sz="2000" dirty="0">
                <a:latin typeface="Times New Roman" panose="02020603050405020304" pitchFamily="18" charset="0"/>
                <a:cs typeface="Times New Roman" panose="02020603050405020304" pitchFamily="18" charset="0"/>
              </a:rPr>
              <a:t>learning approach eliminates the need for manual feature extraction and extensive preprocessing.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model's ability to automatically learn relevant features from raw image data allows for efficient and scalable analysis of large datasets.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TotalTime>
  <Words>3720</Words>
  <Application>Microsoft Office PowerPoint</Application>
  <PresentationFormat>Widescreen</PresentationFormat>
  <Paragraphs>322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Mango Leaves Disease Detection with remedy Suggestion</vt:lpstr>
      <vt:lpstr>Domain Introduction</vt:lpstr>
      <vt:lpstr>Abstract</vt:lpstr>
      <vt:lpstr>Abstract Contd..</vt:lpstr>
      <vt:lpstr>Objectives</vt:lpstr>
      <vt:lpstr>Introduction</vt:lpstr>
      <vt:lpstr>Existing system</vt:lpstr>
      <vt:lpstr>Proposed system</vt:lpstr>
      <vt:lpstr>Advantages</vt:lpstr>
      <vt:lpstr>Architecture diagram</vt:lpstr>
      <vt:lpstr>Flow diagram</vt:lpstr>
      <vt:lpstr>PowerPoint Presentation</vt:lpstr>
      <vt:lpstr>PowerPoint Presentation</vt:lpstr>
      <vt:lpstr>PowerPoint Presentation</vt:lpstr>
      <vt:lpstr>PowerPoint Presentation</vt:lpstr>
      <vt:lpstr>PowerPoint Presentation</vt:lpstr>
      <vt:lpstr>DFD diagram – Level 0</vt:lpstr>
      <vt:lpstr>DFD diagram – Level 1</vt:lpstr>
      <vt:lpstr>DFD diagram – Level 2</vt:lpstr>
      <vt:lpstr>System Requirements</vt:lpstr>
      <vt:lpstr>Modules</vt:lpstr>
      <vt:lpstr>Modules description</vt:lpstr>
      <vt:lpstr>Input </vt:lpstr>
      <vt:lpstr>Preprocessing</vt:lpstr>
      <vt:lpstr>Feature Extraction</vt:lpstr>
      <vt:lpstr>Image Splitting </vt:lpstr>
      <vt:lpstr>Model Generation</vt:lpstr>
      <vt:lpstr>Prediction</vt:lpstr>
      <vt:lpstr>Result generation  </vt:lpstr>
      <vt:lpstr>Literature survey - 1</vt:lpstr>
      <vt:lpstr>Literature survey - 2</vt:lpstr>
      <vt:lpstr>Literature survey - 3</vt:lpstr>
      <vt:lpstr>Literature survey - 4</vt:lpstr>
      <vt:lpstr>Literature survey - 5</vt:lpstr>
      <vt:lpstr>Literature survey - 6</vt:lpstr>
      <vt:lpstr>Conclusion</vt:lpstr>
      <vt:lpstr>Future Work</vt:lpstr>
      <vt:lpstr>References</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IT</cp:lastModifiedBy>
  <cp:revision>729</cp:revision>
  <dcterms:created xsi:type="dcterms:W3CDTF">2021-12-17T07:36:29Z</dcterms:created>
  <dcterms:modified xsi:type="dcterms:W3CDTF">2024-11-05T11:50:16Z</dcterms:modified>
</cp:coreProperties>
</file>