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74" r:id="rId5"/>
    <p:sldId id="261"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1" r:id="rId22"/>
    <p:sldId id="280"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3" d="100"/>
          <a:sy n="63" d="100"/>
        </p:scale>
        <p:origin x="-75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A2FCAC-B0FC-4561-97A2-3A4896B6BEB0}" type="datetimeFigureOut">
              <a:rPr lang="en-US" smtClean="0"/>
              <a:pPr/>
              <a:t>7/26/2020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26A9D6A-B6B6-4CCE-85BE-43DD322E564C}"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310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47233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8048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258025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AA2FCAC-B0FC-4561-97A2-3A4896B6BEB0}" type="datetimeFigureOut">
              <a:rPr lang="en-US" smtClean="0"/>
              <a:pPr/>
              <a:t>7/26/2020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26A9D6A-B6B6-4CCE-85BE-43DD322E564C}"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32510377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059683275"/>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3501074284"/>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pPr/>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58618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192182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AA2FCAC-B0FC-4561-97A2-3A4896B6BEB0}" type="datetimeFigureOut">
              <a:rPr lang="en-US" smtClean="0"/>
              <a:pPr/>
              <a:t>7/26/2020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26A9D6A-B6B6-4CCE-85BE-43DD322E564C}"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858244910"/>
      </p:ext>
    </p:extLst>
  </p:cSld>
  <p:clrMapOvr>
    <a:masterClrMapping/>
  </p:clrMapOvr>
  <p:extLst>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AA2FCAC-B0FC-4561-97A2-3A4896B6BEB0}" type="datetimeFigureOut">
              <a:rPr lang="en-US" smtClean="0"/>
              <a:pPr/>
              <a:t>7/26/2020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26A9D6A-B6B6-4CCE-85BE-43DD322E564C}" type="slidenum">
              <a:rPr lang="en-US" smtClean="0"/>
              <a:pPr/>
              <a:t>‹#›</a:t>
            </a:fld>
            <a:endParaRPr lang="en-US"/>
          </a:p>
        </p:txBody>
      </p:sp>
    </p:spTree>
    <p:extLst>
      <p:ext uri="{BB962C8B-B14F-4D97-AF65-F5344CB8AC3E}">
        <p14:creationId xmlns:p14="http://schemas.microsoft.com/office/powerpoint/2010/main" xmlns="" val="81390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AA2FCAC-B0FC-4561-97A2-3A4896B6BEB0}" type="datetimeFigureOut">
              <a:rPr lang="en-US" smtClean="0"/>
              <a:pPr/>
              <a:t>7/26/2020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26A9D6A-B6B6-4CCE-85BE-43DD322E564C}"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42308120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aps/search/manhattan+subway+metro+stations/@40.7837297,-74.1033043,11z/data=!3m1!4b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Coursera Capstone Project </a:t>
            </a:r>
          </a:p>
        </p:txBody>
      </p:sp>
      <p:sp>
        <p:nvSpPr>
          <p:cNvPr id="3" name="Subtitle 2"/>
          <p:cNvSpPr>
            <a:spLocks noGrp="1"/>
          </p:cNvSpPr>
          <p:nvPr>
            <p:ph type="subTitle" idx="1"/>
          </p:nvPr>
        </p:nvSpPr>
        <p:spPr/>
        <p:txBody>
          <a:bodyPr>
            <a:normAutofit fontScale="55000" lnSpcReduction="20000"/>
          </a:bodyPr>
          <a:lstStyle/>
          <a:p>
            <a:r>
              <a:rPr lang="en-US" dirty="0"/>
              <a:t>IBM Certification </a:t>
            </a:r>
          </a:p>
          <a:p>
            <a:endParaRPr lang="en-US" dirty="0"/>
          </a:p>
          <a:p>
            <a:pPr algn="r"/>
            <a:r>
              <a:rPr lang="en-US" b="1" dirty="0"/>
              <a:t> </a:t>
            </a:r>
            <a:r>
              <a:rPr lang="en-US" sz="2400" b="1" dirty="0" err="1" smtClean="0"/>
              <a:t>Sowmya</a:t>
            </a:r>
            <a:r>
              <a:rPr lang="en-US" sz="2400" b="1" dirty="0" smtClean="0"/>
              <a:t> </a:t>
            </a:r>
            <a:r>
              <a:rPr lang="en-US" sz="2400" b="1" dirty="0" err="1" smtClean="0"/>
              <a:t>sri</a:t>
            </a:r>
            <a:endParaRPr lang="en-US" b="1" dirty="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EF33C0F-8D2E-46A7-87FF-229F607E44C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3375" y="809625"/>
            <a:ext cx="8985250" cy="5238750"/>
          </a:xfrm>
          <a:prstGeom prst="rect">
            <a:avLst/>
          </a:prstGeom>
        </p:spPr>
      </p:pic>
    </p:spTree>
    <p:extLst>
      <p:ext uri="{BB962C8B-B14F-4D97-AF65-F5344CB8AC3E}">
        <p14:creationId xmlns:p14="http://schemas.microsoft.com/office/powerpoint/2010/main" xmlns=""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err="1"/>
              <a:t>GeoData</a:t>
            </a:r>
            <a:r>
              <a:rPr lang="en-US" dirty="0"/>
              <a:t> Manhattan </a:t>
            </a:r>
            <a:r>
              <a:rPr lang="en-US" dirty="0" err="1"/>
              <a:t>apts</a:t>
            </a:r>
            <a:r>
              <a:rPr lang="en-US" dirty="0"/>
              <a:t> for rent</a:t>
            </a:r>
          </a:p>
        </p:txBody>
      </p:sp>
      <p:pic>
        <p:nvPicPr>
          <p:cNvPr id="7" name="Content Placeholder 6">
            <a:extLst>
              <a:ext uri="{FF2B5EF4-FFF2-40B4-BE49-F238E27FC236}">
                <a16:creationId xmlns:a16="http://schemas.microsoft.com/office/drawing/2014/main" xmlns="" id="{84EE9977-0BC3-4927-803C-F14099B0D0C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95822" y="1255713"/>
            <a:ext cx="7949631" cy="4535487"/>
          </a:xfrm>
        </p:spPr>
      </p:pic>
    </p:spTree>
    <p:extLst>
      <p:ext uri="{BB962C8B-B14F-4D97-AF65-F5344CB8AC3E}">
        <p14:creationId xmlns:p14="http://schemas.microsoft.com/office/powerpoint/2010/main" xmlns=""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endParaRPr lang="en-US" b="1" dirty="0"/>
          </a:p>
        </p:txBody>
      </p:sp>
      <p:pic>
        <p:nvPicPr>
          <p:cNvPr id="5" name="Content Placeholder 4">
            <a:extLst>
              <a:ext uri="{FF2B5EF4-FFF2-40B4-BE49-F238E27FC236}">
                <a16:creationId xmlns:a16="http://schemas.microsoft.com/office/drawing/2014/main" xmlns="" id="{28EB6056-44E1-4233-A824-50082D37FCE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01203" y="1145354"/>
            <a:ext cx="7792809" cy="4836158"/>
          </a:xfrm>
        </p:spPr>
      </p:pic>
    </p:spTree>
    <p:extLst>
      <p:ext uri="{BB962C8B-B14F-4D97-AF65-F5344CB8AC3E}">
        <p14:creationId xmlns:p14="http://schemas.microsoft.com/office/powerpoint/2010/main" xmlns=""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Apartments for Rent in MH</a:t>
            </a:r>
          </a:p>
        </p:txBody>
      </p:sp>
      <p:pic>
        <p:nvPicPr>
          <p:cNvPr id="6" name="Content Placeholder 5">
            <a:extLst>
              <a:ext uri="{FF2B5EF4-FFF2-40B4-BE49-F238E27FC236}">
                <a16:creationId xmlns:a16="http://schemas.microsoft.com/office/drawing/2014/main" xmlns="" id="{2142F06A-3E61-4BD5-8D0D-A45E40F7CD1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95023" y="1387814"/>
            <a:ext cx="8198778" cy="4759201"/>
          </a:xfrm>
        </p:spPr>
      </p:pic>
    </p:spTree>
    <p:extLst>
      <p:ext uri="{BB962C8B-B14F-4D97-AF65-F5344CB8AC3E}">
        <p14:creationId xmlns:p14="http://schemas.microsoft.com/office/powerpoint/2010/main" xmlns=""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MH </a:t>
            </a:r>
            <a:r>
              <a:rPr lang="en-US" b="1" dirty="0" err="1"/>
              <a:t>apts</a:t>
            </a:r>
            <a:r>
              <a:rPr lang="en-US" b="1" dirty="0"/>
              <a:t> for rent with venue clusters</a:t>
            </a:r>
          </a:p>
        </p:txBody>
      </p:sp>
      <p:pic>
        <p:nvPicPr>
          <p:cNvPr id="6" name="Content Placeholder 5">
            <a:extLst>
              <a:ext uri="{FF2B5EF4-FFF2-40B4-BE49-F238E27FC236}">
                <a16:creationId xmlns:a16="http://schemas.microsoft.com/office/drawing/2014/main" xmlns="" id="{33C29CEB-FB4C-41F1-8523-9AD1F5970D8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41833" y="1749957"/>
            <a:ext cx="7300809" cy="4432852"/>
          </a:xfrm>
        </p:spPr>
      </p:pic>
    </p:spTree>
    <p:extLst>
      <p:ext uri="{BB962C8B-B14F-4D97-AF65-F5344CB8AC3E}">
        <p14:creationId xmlns:p14="http://schemas.microsoft.com/office/powerpoint/2010/main" xmlns=""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Venues of cluster 3</a:t>
            </a:r>
          </a:p>
        </p:txBody>
      </p:sp>
      <p:pic>
        <p:nvPicPr>
          <p:cNvPr id="6" name="Content Placeholder 5" descr="A close up of a piece of paper&#10;&#10;Description automatically generated">
            <a:extLst>
              <a:ext uri="{FF2B5EF4-FFF2-40B4-BE49-F238E27FC236}">
                <a16:creationId xmlns:a16="http://schemas.microsoft.com/office/drawing/2014/main" xmlns="" id="{154F1FA0-E8EB-4AC9-95FA-9B6234CDB33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61171" y="1376738"/>
            <a:ext cx="8520757" cy="4582274"/>
          </a:xfrm>
        </p:spPr>
      </p:pic>
    </p:spTree>
    <p:extLst>
      <p:ext uri="{BB962C8B-B14F-4D97-AF65-F5344CB8AC3E}">
        <p14:creationId xmlns:p14="http://schemas.microsoft.com/office/powerpoint/2010/main" xmlns=""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067C3-B5C1-4AC1-8C7D-1BE6FDE615D9}"/>
              </a:ext>
            </a:extLst>
          </p:cNvPr>
          <p:cNvSpPr>
            <a:spLocks noGrp="1"/>
          </p:cNvSpPr>
          <p:nvPr>
            <p:ph type="title"/>
          </p:nvPr>
        </p:nvSpPr>
        <p:spPr/>
        <p:txBody>
          <a:bodyPr/>
          <a:lstStyle/>
          <a:p>
            <a:r>
              <a:rPr lang="en-US" dirty="0"/>
              <a:t>Manhattan subway stations geodata</a:t>
            </a:r>
          </a:p>
        </p:txBody>
      </p:sp>
      <p:pic>
        <p:nvPicPr>
          <p:cNvPr id="5" name="Content Placeholder 4" descr="A screenshot of a cell phone&#10;&#10;Description automatically generated">
            <a:extLst>
              <a:ext uri="{FF2B5EF4-FFF2-40B4-BE49-F238E27FC236}">
                <a16:creationId xmlns:a16="http://schemas.microsoft.com/office/drawing/2014/main" xmlns="" id="{7143FA1B-42B6-434E-941C-7304002859C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31905" y="2151935"/>
            <a:ext cx="5928189" cy="3970560"/>
          </a:xfrm>
        </p:spPr>
      </p:pic>
    </p:spTree>
    <p:extLst>
      <p:ext uri="{BB962C8B-B14F-4D97-AF65-F5344CB8AC3E}">
        <p14:creationId xmlns:p14="http://schemas.microsoft.com/office/powerpoint/2010/main" xmlns="" val="30552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086DC-42A0-4754-82C3-E1606048F5C0}"/>
              </a:ext>
            </a:extLst>
          </p:cNvPr>
          <p:cNvSpPr>
            <a:spLocks noGrp="1"/>
          </p:cNvSpPr>
          <p:nvPr>
            <p:ph type="title"/>
          </p:nvPr>
        </p:nvSpPr>
        <p:spPr/>
        <p:txBody>
          <a:bodyPr>
            <a:normAutofit/>
          </a:bodyPr>
          <a:lstStyle/>
          <a:p>
            <a:r>
              <a:rPr lang="en-US" dirty="0" err="1"/>
              <a:t>Apts</a:t>
            </a:r>
            <a:r>
              <a:rPr lang="en-US" dirty="0"/>
              <a:t> for rent (blue) and subway stations (red)</a:t>
            </a:r>
          </a:p>
        </p:txBody>
      </p:sp>
      <p:pic>
        <p:nvPicPr>
          <p:cNvPr id="5" name="Content Placeholder 4" descr="A picture containing text, map&#10;&#10;Description automatically generated">
            <a:extLst>
              <a:ext uri="{FF2B5EF4-FFF2-40B4-BE49-F238E27FC236}">
                <a16:creationId xmlns:a16="http://schemas.microsoft.com/office/drawing/2014/main" xmlns="" id="{1FBE0243-AD46-4AB7-B37C-5A54225F671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14620" y="2286000"/>
            <a:ext cx="6251709" cy="3594100"/>
          </a:xfrm>
        </p:spPr>
      </p:pic>
    </p:spTree>
    <p:extLst>
      <p:ext uri="{BB962C8B-B14F-4D97-AF65-F5344CB8AC3E}">
        <p14:creationId xmlns:p14="http://schemas.microsoft.com/office/powerpoint/2010/main" xmlns="" val="85945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304FF-3110-423B-B991-44577E2C3E08}"/>
              </a:ext>
            </a:extLst>
          </p:cNvPr>
          <p:cNvSpPr>
            <a:spLocks noGrp="1"/>
          </p:cNvSpPr>
          <p:nvPr>
            <p:ph type="title"/>
          </p:nvPr>
        </p:nvSpPr>
        <p:spPr>
          <a:xfrm>
            <a:off x="7535825" y="982132"/>
            <a:ext cx="3360772" cy="1303867"/>
          </a:xfrm>
        </p:spPr>
        <p:txBody>
          <a:bodyPr>
            <a:normAutofit fontScale="90000"/>
          </a:bodyPr>
          <a:lstStyle/>
          <a:p>
            <a:pPr>
              <a:lnSpc>
                <a:spcPct val="90000"/>
              </a:lnSpc>
            </a:pPr>
            <a:r>
              <a:rPr lang="en-US" sz="1400">
                <a:solidFill>
                  <a:srgbClr val="262626"/>
                </a:solidFill>
              </a:rPr>
              <a:t>Selected Apartment! The ONE consolidated map shows all information for decision: Apartments address, price, neighborhood, cluster of venues and subway station nearby. Blue dots=apts , Red dots=Subway station, Bubbles=Cluster of Venues </a:t>
            </a:r>
          </a:p>
        </p:txBody>
      </p:sp>
      <p:pic>
        <p:nvPicPr>
          <p:cNvPr id="5" name="Content Placeholder 4" descr="A picture containing text, map&#10;&#10;Description automatically generated">
            <a:extLst>
              <a:ext uri="{FF2B5EF4-FFF2-40B4-BE49-F238E27FC236}">
                <a16:creationId xmlns:a16="http://schemas.microsoft.com/office/drawing/2014/main" xmlns="" id="{04E395C7-BE06-427D-B3EF-ACDFE2F4D73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12683" y="1874737"/>
            <a:ext cx="5278777" cy="2929721"/>
          </a:xfrm>
          <a:prstGeom prst="rect">
            <a:avLst/>
          </a:prstGeom>
        </p:spPr>
      </p:pic>
    </p:spTree>
    <p:extLst>
      <p:ext uri="{BB962C8B-B14F-4D97-AF65-F5344CB8AC3E}">
        <p14:creationId xmlns:p14="http://schemas.microsoft.com/office/powerpoint/2010/main" xmlns="" val="69412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6EAC8D-47ED-4789-8615-035414E521C2}"/>
              </a:ext>
            </a:extLst>
          </p:cNvPr>
          <p:cNvSpPr>
            <a:spLocks noGrp="1"/>
          </p:cNvSpPr>
          <p:nvPr>
            <p:ph type="title"/>
          </p:nvPr>
        </p:nvSpPr>
        <p:spPr/>
        <p:txBody>
          <a:bodyPr/>
          <a:lstStyle/>
          <a:p>
            <a:r>
              <a:rPr lang="en-US" dirty="0"/>
              <a:t>Apartment selection</a:t>
            </a:r>
          </a:p>
        </p:txBody>
      </p:sp>
      <p:sp>
        <p:nvSpPr>
          <p:cNvPr id="3" name="Content Placeholder 2">
            <a:extLst>
              <a:ext uri="{FF2B5EF4-FFF2-40B4-BE49-F238E27FC236}">
                <a16:creationId xmlns:a16="http://schemas.microsoft.com/office/drawing/2014/main" xmlns="" id="{16667D9B-10CC-44AE-8B8C-683293426E6D}"/>
              </a:ext>
            </a:extLst>
          </p:cNvPr>
          <p:cNvSpPr>
            <a:spLocks noGrp="1"/>
          </p:cNvSpPr>
          <p:nvPr>
            <p:ph idx="1"/>
          </p:nvPr>
        </p:nvSpPr>
        <p:spPr/>
        <p:txBody>
          <a:bodyPr>
            <a:normAutofit lnSpcReduction="10000"/>
          </a:bodyPr>
          <a:lstStyle/>
          <a:p>
            <a:r>
              <a:rPr lang="en-US" dirty="0"/>
              <a:t>Using the "one map" above, I was able to explore all possibilities since the popups provide the information needed for a good decision. Apartment 1 rent cost is US7500 slightly above the US7000 budget. Apt 1 is located 400 meters from subway station at 59th Street and work place ( Park Ave and 53rd) is another 600 meters way. I can walk to work place and use subway for other places around. Venues for this apt are as of Cluster 2 and it is located in a ﬁne district in the East side of Manhattan. Apartment 2 rent cost is US6935, just under the US7000 budget. Apt 2 is located 60 meters from subway station at Fulton Street, but I will have to ride the subway daily to work , possibly 40-60 min ride. Venues for this apt are as of Cluster 3. Based on current Singapore venues, I feel that Cluster 2 type of venues is a closer resemblance to my current place. That means that APARTMENT 1 is a better choice since the extra monthly rent is worth the conveniences it provides.</a:t>
            </a:r>
          </a:p>
        </p:txBody>
      </p:sp>
    </p:spTree>
    <p:extLst>
      <p:ext uri="{BB962C8B-B14F-4D97-AF65-F5344CB8AC3E}">
        <p14:creationId xmlns:p14="http://schemas.microsoft.com/office/powerpoint/2010/main" xmlns="" val="47257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Report content</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endParaRPr lang="en-US" b="1" dirty="0"/>
          </a:p>
          <a:p>
            <a:r>
              <a:rPr lang="en-US" dirty="0"/>
              <a:t>1.Introduction Section : ⁃ The “business problem”  to be solved by this project and who may be interested </a:t>
            </a:r>
          </a:p>
          <a:p>
            <a:r>
              <a:rPr lang="en-US" dirty="0"/>
              <a:t>2.Data Section:  ⁃ Describe Data requirements and Sources needed to solve the problem </a:t>
            </a:r>
          </a:p>
          <a:p>
            <a:r>
              <a:rPr lang="en-US" dirty="0"/>
              <a:t>3.Methodology section: ⁃ Main component of the report - Execute data processing, describe/discuss any exploratory data analysis and/or inferential statistical testing performed, and/or machine learnings used. </a:t>
            </a:r>
          </a:p>
          <a:p>
            <a:r>
              <a:rPr lang="en-US" dirty="0"/>
              <a:t>4.Results section: ⁃ Discussion of  the results and ﬁnding of answer 5.Discussion section: ⁃ Discussion of observations noted and any recommendations 6.Conclusion section: ⁃ Answer chosen and conclusions.</a:t>
            </a:r>
          </a:p>
        </p:txBody>
      </p:sp>
    </p:spTree>
    <p:extLst>
      <p:ext uri="{BB962C8B-B14F-4D97-AF65-F5344CB8AC3E}">
        <p14:creationId xmlns:p14="http://schemas.microsoft.com/office/powerpoint/2010/main" xmlns="" val="1652142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B9C54-700B-4086-BB8E-03C3B0A0E836}"/>
              </a:ext>
            </a:extLst>
          </p:cNvPr>
          <p:cNvSpPr>
            <a:spLocks noGrp="1"/>
          </p:cNvSpPr>
          <p:nvPr>
            <p:ph type="title"/>
          </p:nvPr>
        </p:nvSpPr>
        <p:spPr/>
        <p:txBody>
          <a:bodyPr/>
          <a:lstStyle/>
          <a:p>
            <a:r>
              <a:rPr lang="en-US" dirty="0"/>
              <a:t>Walk from home to work is less than 1 km!</a:t>
            </a:r>
          </a:p>
        </p:txBody>
      </p:sp>
      <p:pic>
        <p:nvPicPr>
          <p:cNvPr id="5" name="Content Placeholder 4" descr="A picture containing text, map&#10;&#10;Description automatically generated">
            <a:extLst>
              <a:ext uri="{FF2B5EF4-FFF2-40B4-BE49-F238E27FC236}">
                <a16:creationId xmlns:a16="http://schemas.microsoft.com/office/drawing/2014/main" xmlns="" id="{16E5BAE5-E206-49E6-B36B-8F9D37A76AE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52321" y="2069783"/>
            <a:ext cx="7916960" cy="4334568"/>
          </a:xfrm>
        </p:spPr>
      </p:pic>
    </p:spTree>
    <p:extLst>
      <p:ext uri="{BB962C8B-B14F-4D97-AF65-F5344CB8AC3E}">
        <p14:creationId xmlns:p14="http://schemas.microsoft.com/office/powerpoint/2010/main" xmlns="" val="3512452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F30F9-884A-4F16-95BC-A94B18D4DEF2}"/>
              </a:ext>
            </a:extLst>
          </p:cNvPr>
          <p:cNvSpPr>
            <a:spLocks noGrp="1"/>
          </p:cNvSpPr>
          <p:nvPr>
            <p:ph type="title"/>
          </p:nvPr>
        </p:nvSpPr>
        <p:spPr/>
        <p:txBody>
          <a:bodyPr/>
          <a:lstStyle/>
          <a:p>
            <a:r>
              <a:rPr lang="en-US" dirty="0"/>
              <a:t>Venus in Cluster 2 near future home</a:t>
            </a:r>
          </a:p>
        </p:txBody>
      </p:sp>
      <p:pic>
        <p:nvPicPr>
          <p:cNvPr id="5" name="Content Placeholder 4" descr="A close up of text on a white background&#10;&#10;Description automatically generated">
            <a:extLst>
              <a:ext uri="{FF2B5EF4-FFF2-40B4-BE49-F238E27FC236}">
                <a16:creationId xmlns:a16="http://schemas.microsoft.com/office/drawing/2014/main" xmlns="" id="{93D35D3E-AE97-4201-9D3E-8935D52907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03096" y="2286000"/>
            <a:ext cx="6674757" cy="3594100"/>
          </a:xfrm>
        </p:spPr>
      </p:pic>
    </p:spTree>
    <p:extLst>
      <p:ext uri="{BB962C8B-B14F-4D97-AF65-F5344CB8AC3E}">
        <p14:creationId xmlns:p14="http://schemas.microsoft.com/office/powerpoint/2010/main" xmlns="" val="417126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83387-1265-4294-AF61-3DB06FF302E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ADD89D75-04F2-4407-B765-8842742482F3}"/>
              </a:ext>
            </a:extLst>
          </p:cNvPr>
          <p:cNvSpPr>
            <a:spLocks noGrp="1"/>
          </p:cNvSpPr>
          <p:nvPr>
            <p:ph idx="1"/>
          </p:nvPr>
        </p:nvSpPr>
        <p:spPr/>
        <p:txBody>
          <a:bodyPr>
            <a:normAutofit/>
          </a:bodyPr>
          <a:lstStyle/>
          <a:p>
            <a:r>
              <a:rPr lang="en-US" dirty="0"/>
              <a:t>In general, I am positively impressed with the overall organization, content and lab works presented during the Coursera IBM Certiﬁcation Course </a:t>
            </a:r>
          </a:p>
          <a:p>
            <a:r>
              <a:rPr lang="en-US" dirty="0"/>
              <a:t>• I feel this Capstone project presented me a great opportunity to practice and apply the Data Science tools and methodologies learned. </a:t>
            </a:r>
          </a:p>
          <a:p>
            <a:r>
              <a:rPr lang="en-US" dirty="0"/>
              <a:t>• I have created a good project that I can present as an example to show my potential. </a:t>
            </a:r>
          </a:p>
          <a:p>
            <a:r>
              <a:rPr lang="en-US" dirty="0"/>
              <a:t>• I feel I have acquired a good starting point to become a professional Data Scientist and I will continue exploring to creating examples of practical cases. </a:t>
            </a:r>
          </a:p>
        </p:txBody>
      </p:sp>
    </p:spTree>
    <p:extLst>
      <p:ext uri="{BB962C8B-B14F-4D97-AF65-F5344CB8AC3E}">
        <p14:creationId xmlns:p14="http://schemas.microsoft.com/office/powerpoint/2010/main" xmlns="" val="333168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16058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 </a:t>
            </a:r>
            <a:r>
              <a:rPr lang="en-US" sz="2500" dirty="0"/>
              <a:t>Scenario and Background I am currently living in Singapore,  within walking distance to Downtown "</a:t>
            </a:r>
            <a:r>
              <a:rPr lang="en-US" sz="2500" dirty="0" err="1"/>
              <a:t>Telok</a:t>
            </a:r>
            <a:r>
              <a:rPr lang="en-US" sz="2500" dirty="0"/>
              <a:t> Ayer MRT metro station" </a:t>
            </a:r>
          </a:p>
          <a:p>
            <a:pPr marL="0" indent="0">
              <a:buNone/>
            </a:pPr>
            <a:r>
              <a:rPr lang="en-US" sz="2500" dirty="0"/>
              <a:t>I also enjoy great venues and attractions, such as international cuisine, entertainment and shopping. I have an oﬀer to move to work to Manhattan NY and I would like to move if I can ﬁnd a place to live similar with similar venues. 1.2 Problem to be resolved: How to ﬁnd an apartment in Manhattan with the following conditions: • Apartment with min 2 bedrooms </a:t>
            </a:r>
          </a:p>
          <a:p>
            <a:pPr marL="0" indent="0">
              <a:buNone/>
            </a:pPr>
            <a:r>
              <a:rPr lang="en-US" sz="2500" dirty="0"/>
              <a:t>• Monthly rent not to exceed US$7000/month </a:t>
            </a:r>
          </a:p>
          <a:p>
            <a:pPr marL="0" indent="0">
              <a:buNone/>
            </a:pPr>
            <a:endParaRPr lang="en-US" sz="2500" dirty="0"/>
          </a:p>
          <a:p>
            <a:pPr marL="0" indent="0">
              <a:buNone/>
            </a:pPr>
            <a:r>
              <a:rPr lang="en-US" sz="2500" dirty="0"/>
              <a:t>• Located within walking distance (&lt;=1.0 mile, 1.6 km) from a subway metro station in Manhattan </a:t>
            </a:r>
          </a:p>
          <a:p>
            <a:pPr marL="0" indent="0">
              <a:buNone/>
            </a:pPr>
            <a:r>
              <a:rPr lang="en-US" sz="2500" dirty="0"/>
              <a:t>• Venues and amenities as in my current residence. 1.3 Interested Audience I believe the methodology, tools and strategy used in this project is relevant for a person or entity considering moving to a major city in US, Europe or Asia.  Europe, US or Asia, Likewise, it can be helpful approach to explore the opening of a new business.  </a:t>
            </a:r>
          </a:p>
          <a:p>
            <a:pPr marL="0" indent="0">
              <a:buNone/>
            </a:pPr>
            <a:r>
              <a:rPr lang="en-US" sz="2500" dirty="0"/>
              <a:t>The use of </a:t>
            </a:r>
            <a:r>
              <a:rPr lang="en-US" sz="2500" dirty="0" err="1"/>
              <a:t>FourSquare</a:t>
            </a:r>
            <a:r>
              <a:rPr lang="en-US" sz="2500" dirty="0"/>
              <a:t> data and mapping techniques combined with data analysis will help resolve the key questions arisen. Lastly, this project is a good practical case for a person developing Data Science skills.</a:t>
            </a:r>
          </a:p>
          <a:p>
            <a:pPr marL="0" indent="0">
              <a:buNone/>
            </a:pPr>
            <a:endParaRPr lang="en-US" dirty="0"/>
          </a:p>
          <a:p>
            <a:endParaRPr lang="en-US" dirty="0"/>
          </a:p>
        </p:txBody>
      </p:sp>
    </p:spTree>
    <p:extLst>
      <p:ext uri="{BB962C8B-B14F-4D97-AF65-F5344CB8AC3E}">
        <p14:creationId xmlns:p14="http://schemas.microsoft.com/office/powerpoint/2010/main" xmlns=""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782321"/>
            <a:ext cx="9408160" cy="794262"/>
          </a:xfrm>
        </p:spPr>
        <p:txBody>
          <a:bodyPr>
            <a:normAutofit/>
          </a:bodyPr>
          <a:lstStyle/>
          <a:p>
            <a:r>
              <a:rPr lang="en-US" dirty="0"/>
              <a:t>Data Section</a:t>
            </a:r>
          </a:p>
        </p:txBody>
      </p:sp>
      <p:sp>
        <p:nvSpPr>
          <p:cNvPr id="3" name="Content Placeholder 2"/>
          <p:cNvSpPr>
            <a:spLocks noGrp="1"/>
          </p:cNvSpPr>
          <p:nvPr>
            <p:ph idx="1"/>
          </p:nvPr>
        </p:nvSpPr>
        <p:spPr>
          <a:xfrm>
            <a:off x="1293814" y="1859476"/>
            <a:ext cx="9601196" cy="3318936"/>
          </a:xfrm>
        </p:spPr>
        <p:txBody>
          <a:bodyPr>
            <a:normAutofit fontScale="70000" lnSpcReduction="20000"/>
          </a:bodyPr>
          <a:lstStyle/>
          <a:p>
            <a:pPr marL="0" indent="0">
              <a:buNone/>
            </a:pPr>
            <a:r>
              <a:rPr lang="en-US" dirty="0"/>
              <a:t>                                                                                                                           </a:t>
            </a:r>
          </a:p>
          <a:p>
            <a:pPr marL="0" indent="0">
              <a:buNone/>
            </a:pPr>
            <a:endParaRPr lang="en-US" dirty="0"/>
          </a:p>
          <a:p>
            <a:pPr marL="0" indent="0">
              <a:buNone/>
            </a:pPr>
            <a:r>
              <a:rPr lang="en-US" dirty="0"/>
              <a:t> Geodata for current residence in Singapore with venues established using Foursquare. - List of Manhattan (MH) neighborhoods with clustered venues established via Foursquare (as in Course Lab). https://en.wikipedia.org/wiki/List_of_Manhattan_neighborhoods#Midtown_neighborhoods - List of subway metro stations in Manhattan with addresses and geo data (</a:t>
            </a:r>
            <a:r>
              <a:rPr lang="en-US" dirty="0" err="1"/>
              <a:t>lat,long</a:t>
            </a:r>
            <a:r>
              <a:rPr lang="en-US" dirty="0"/>
              <a:t>): </a:t>
            </a:r>
          </a:p>
          <a:p>
            <a:pPr marL="0" indent="0">
              <a:buNone/>
            </a:pPr>
            <a:r>
              <a:rPr lang="en-US" dirty="0"/>
              <a:t>https:// en.wikipedia.org/wiki/</a:t>
            </a:r>
            <a:r>
              <a:rPr lang="en-US" dirty="0" err="1"/>
              <a:t>List_of_New_York_City_Subway_stations_in_Manhattan</a:t>
            </a:r>
            <a:r>
              <a:rPr lang="en-US" dirty="0"/>
              <a:t>) , (https://www.google.com/ </a:t>
            </a:r>
            <a:r>
              <a:rPr lang="en-US" dirty="0">
                <a:hlinkClick r:id="rId3"/>
              </a:rPr>
              <a:t>maps/search/</a:t>
            </a:r>
            <a:r>
              <a:rPr lang="en-US" dirty="0" err="1">
                <a:hlinkClick r:id="rId3"/>
              </a:rPr>
              <a:t>manhattan+subway+metro+stations</a:t>
            </a:r>
            <a:r>
              <a:rPr lang="en-US" dirty="0">
                <a:hlinkClick r:id="rId3"/>
              </a:rPr>
              <a:t>/@40.7837297,-74.1033043,11z/data=!3m1!4b1</a:t>
            </a:r>
            <a:r>
              <a:rPr lang="en-US" dirty="0"/>
              <a:t>).</a:t>
            </a:r>
          </a:p>
          <a:p>
            <a:pPr marL="0" indent="0">
              <a:buNone/>
            </a:pPr>
            <a:r>
              <a:rPr lang="en-US" dirty="0"/>
              <a:t> List of apartments for rent in Manhattan area with information on neighborhood location, address, number of beds, area size, monthly rent price and complemented with geo data via </a:t>
            </a:r>
            <a:r>
              <a:rPr lang="en-US" dirty="0" err="1"/>
              <a:t>Nominatim</a:t>
            </a:r>
            <a:r>
              <a:rPr lang="en-US" dirty="0"/>
              <a:t>.  </a:t>
            </a:r>
          </a:p>
          <a:p>
            <a:pPr marL="0" indent="0">
              <a:buNone/>
            </a:pPr>
            <a:r>
              <a:rPr lang="en-US" dirty="0"/>
              <a:t>http:// www.rentmanhattan.com/index.cfm?page=search&amp;state=results https://www.nestpick.com/search? city=new- Place to work in Manhattan (Park Avenue and 53rd St) for reference 2</a:t>
            </a:r>
          </a:p>
        </p:txBody>
      </p:sp>
    </p:spTree>
    <p:extLst>
      <p:ext uri="{BB962C8B-B14F-4D97-AF65-F5344CB8AC3E}">
        <p14:creationId xmlns:p14="http://schemas.microsoft.com/office/powerpoint/2010/main" xmlns="" val="75578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err="1"/>
              <a:t>Contd</a:t>
            </a:r>
            <a:r>
              <a:rPr lang="en-US" dirty="0"/>
              <a:t>:</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endParaRPr lang="en-US" b="1" dirty="0"/>
          </a:p>
          <a:p>
            <a:pPr marL="0" indent="0">
              <a:buNone/>
            </a:pPr>
            <a:r>
              <a:rPr lang="en-US" dirty="0"/>
              <a:t>                                                                                                                                                    </a:t>
            </a:r>
          </a:p>
          <a:p>
            <a:pPr marL="0" indent="0">
              <a:buNone/>
            </a:pPr>
            <a:endParaRPr lang="en-US" dirty="0"/>
          </a:p>
          <a:p>
            <a:pPr marL="0" indent="0">
              <a:buNone/>
            </a:pPr>
            <a:r>
              <a:rPr lang="en-US" dirty="0"/>
              <a:t> Data Sources, Data Processing and Tools used - Singapore data and map is to be created with use of </a:t>
            </a:r>
            <a:r>
              <a:rPr lang="en-US" dirty="0" err="1"/>
              <a:t>Nominatim</a:t>
            </a:r>
            <a:r>
              <a:rPr lang="en-US" dirty="0"/>
              <a:t> , Foursquare and Folium mapping - Manhattan neighborhoods were obtained from Wikipedia and organized by Neighborhoods with geodata via </a:t>
            </a:r>
            <a:r>
              <a:rPr lang="en-US" dirty="0" err="1"/>
              <a:t>Nominatim</a:t>
            </a:r>
            <a:r>
              <a:rPr lang="en-US" dirty="0"/>
              <a:t> for mapping with Folium. - List of Subway stations was obtained via Wikipedia, NY Transit web site and Google map, - List of apartments for rent was consolidated from web-scraping real estate sites for MH. The geolocation (</a:t>
            </a:r>
            <a:r>
              <a:rPr lang="en-US" dirty="0" err="1"/>
              <a:t>lat,long</a:t>
            </a:r>
            <a:r>
              <a:rPr lang="en-US" dirty="0"/>
              <a:t>) data was found with algorithm coding and using </a:t>
            </a:r>
            <a:r>
              <a:rPr lang="en-US" dirty="0" err="1"/>
              <a:t>Nominatim</a:t>
            </a:r>
            <a:r>
              <a:rPr lang="en-US" dirty="0"/>
              <a:t>. - Folium map was the basis of mapping with various features to consolidate all data in ONE map where one can visualize all details needed to make a selection of apartment.</a:t>
            </a:r>
          </a:p>
        </p:txBody>
      </p:sp>
    </p:spTree>
    <p:extLst>
      <p:ext uri="{BB962C8B-B14F-4D97-AF65-F5344CB8AC3E}">
        <p14:creationId xmlns:p14="http://schemas.microsoft.com/office/powerpoint/2010/main" xmlns=""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Methodology</a:t>
            </a:r>
          </a:p>
        </p:txBody>
      </p:sp>
      <p:sp>
        <p:nvSpPr>
          <p:cNvPr id="3" name="Content Placeholder 2"/>
          <p:cNvSpPr>
            <a:spLocks noGrp="1"/>
          </p:cNvSpPr>
          <p:nvPr>
            <p:ph idx="1"/>
          </p:nvPr>
        </p:nvSpPr>
        <p:spPr>
          <a:xfrm>
            <a:off x="1141412" y="1255594"/>
            <a:ext cx="10459185" cy="4535607"/>
          </a:xfrm>
        </p:spPr>
        <p:txBody>
          <a:bodyPr>
            <a:normAutofit lnSpcReduction="10000"/>
          </a:bodyPr>
          <a:lstStyle/>
          <a:p>
            <a:pPr marL="0" indent="0">
              <a:buNone/>
            </a:pPr>
            <a:r>
              <a:rPr lang="en-US" b="1" dirty="0"/>
              <a:t> Methodology</a:t>
            </a:r>
          </a:p>
          <a:p>
            <a:pPr marL="0" indent="0">
              <a:buNone/>
            </a:pPr>
            <a:r>
              <a:rPr lang="en-US" dirty="0"/>
              <a:t>The Strategy to ﬁnd the answer: The strategy is based on mapping the described data in section 2.0, in order to facilitate the choice of at least two candidate places for rent. The information will be consolidated in ONE MAP where one can see the details of the apartment, the cluster of venues in the neighborhood and the relative location from a subway station and from work place. A measurement tool icon will also be provided. The popups on the map items will display rent price, location and cluster of venues applicable. The Tools: Web-scraping of sites is used to consolidate data-frame information which was saved as csv ﬁles for convenience and to simply the report. Geodata was obtained by coding a program to use </a:t>
            </a:r>
            <a:r>
              <a:rPr lang="en-US" dirty="0" err="1"/>
              <a:t>Nominatim</a:t>
            </a:r>
            <a:r>
              <a:rPr lang="en-US" dirty="0"/>
              <a:t> to get latitude and longitude of subway stations and also for each of (144 units) the apartments for rent listed.  </a:t>
            </a:r>
            <a:r>
              <a:rPr lang="en-US" dirty="0" err="1"/>
              <a:t>Geopy_distance</a:t>
            </a:r>
            <a:r>
              <a:rPr lang="en-US" dirty="0"/>
              <a:t> and </a:t>
            </a:r>
            <a:r>
              <a:rPr lang="en-US" dirty="0" err="1"/>
              <a:t>Nominatim</a:t>
            </a:r>
            <a:r>
              <a:rPr lang="en-US" dirty="0"/>
              <a:t> were used to establish relative distances. Seaborn graphic was used for general statistics on rental data. Maps with popups labels allow quick identiﬁcation of location, price and feature, thus making the selection very easy </a:t>
            </a:r>
            <a:r>
              <a:rPr lang="en-US" b="1" dirty="0"/>
              <a:t>                                                                                                                                                                                                                                                                                                                   </a:t>
            </a:r>
          </a:p>
        </p:txBody>
      </p:sp>
    </p:spTree>
    <p:extLst>
      <p:ext uri="{BB962C8B-B14F-4D97-AF65-F5344CB8AC3E}">
        <p14:creationId xmlns:p14="http://schemas.microsoft.com/office/powerpoint/2010/main" xmlns=""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pPr marL="0" indent="0">
              <a:buNone/>
            </a:pPr>
            <a:r>
              <a:rPr lang="en-US" sz="6000" b="1" dirty="0"/>
              <a:t>Execution and Results</a:t>
            </a:r>
          </a:p>
        </p:txBody>
      </p:sp>
    </p:spTree>
    <p:extLst>
      <p:ext uri="{BB962C8B-B14F-4D97-AF65-F5344CB8AC3E}">
        <p14:creationId xmlns:p14="http://schemas.microsoft.com/office/powerpoint/2010/main" xmlns=""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Current residence Neighborhood in Singapore </a:t>
            </a:r>
          </a:p>
        </p:txBody>
      </p:sp>
      <p:pic>
        <p:nvPicPr>
          <p:cNvPr id="5" name="Content Placeholder 4" descr="A close up of a map&#10;&#10;Description automatically generated">
            <a:extLst>
              <a:ext uri="{FF2B5EF4-FFF2-40B4-BE49-F238E27FC236}">
                <a16:creationId xmlns:a16="http://schemas.microsoft.com/office/drawing/2014/main" xmlns="" id="{C60B74FF-4F71-4D0A-96C2-5F87B2BC017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44774" y="1255594"/>
            <a:ext cx="8716941" cy="5034785"/>
          </a:xfrm>
        </p:spPr>
      </p:pic>
    </p:spTree>
    <p:extLst>
      <p:ext uri="{BB962C8B-B14F-4D97-AF65-F5344CB8AC3E}">
        <p14:creationId xmlns:p14="http://schemas.microsoft.com/office/powerpoint/2010/main" xmlns=""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dirty="0"/>
              <a:t>Venues around Neighborhood in </a:t>
            </a:r>
          </a:p>
        </p:txBody>
      </p:sp>
      <p:pic>
        <p:nvPicPr>
          <p:cNvPr id="6" name="Content Placeholder 5" descr="A screenshot of a cell phone&#10;&#10;Description automatically generated">
            <a:extLst>
              <a:ext uri="{FF2B5EF4-FFF2-40B4-BE49-F238E27FC236}">
                <a16:creationId xmlns:a16="http://schemas.microsoft.com/office/drawing/2014/main" xmlns="" id="{135AD08F-8287-47A7-9571-F3B1B8F6952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81313" y="1568450"/>
            <a:ext cx="6978650" cy="4464050"/>
          </a:xfrm>
        </p:spPr>
      </p:pic>
    </p:spTree>
    <p:extLst>
      <p:ext uri="{BB962C8B-B14F-4D97-AF65-F5344CB8AC3E}">
        <p14:creationId xmlns:p14="http://schemas.microsoft.com/office/powerpoint/2010/main" xmlns="" val="24821649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147</TotalTime>
  <Words>1203</Words>
  <Application>Microsoft Office PowerPoint</Application>
  <PresentationFormat>Custom</PresentationFormat>
  <Paragraphs>53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Badge</vt:lpstr>
      <vt:lpstr>Coursera Capstone Project </vt:lpstr>
      <vt:lpstr>Report content</vt:lpstr>
      <vt:lpstr>Introduction </vt:lpstr>
      <vt:lpstr>Data Section</vt:lpstr>
      <vt:lpstr>Contd:</vt:lpstr>
      <vt:lpstr>Methodology</vt:lpstr>
      <vt:lpstr>Slide 7</vt:lpstr>
      <vt:lpstr>Current residence Neighborhood in Singapore </vt:lpstr>
      <vt:lpstr>Venues around Neighborhood in </vt:lpstr>
      <vt:lpstr>Slide 10</vt:lpstr>
      <vt:lpstr>GeoData Manhattan apts for rent</vt:lpstr>
      <vt:lpstr>Slide 12</vt:lpstr>
      <vt:lpstr>Apartments for Rent in MH</vt:lpstr>
      <vt:lpstr>MH apts for rent with venue clusters</vt:lpstr>
      <vt:lpstr>Venues of cluster 3</vt:lpstr>
      <vt:lpstr>Manhattan subway stations geodata</vt:lpstr>
      <vt:lpstr>Apts for rent (blue) and subway stations (red)</vt:lpstr>
      <vt:lpstr>Selected Apartment! The ONE consolidated map shows all information for decision: Apartments address, price, neighborhood, cluster of venues and subway station nearby. Blue dots=apts , Red dots=Subway station, Bubbles=Cluster of Venues </vt:lpstr>
      <vt:lpstr>Apartment selection</vt:lpstr>
      <vt:lpstr>Walk from home to work is less than 1 km!</vt:lpstr>
      <vt:lpstr>Venus in Cluster 2 near future home</vt:lpstr>
      <vt:lpstr>Discussion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srilatha</dc:creator>
  <cp:lastModifiedBy>Sowmya Sri Kadumuru</cp:lastModifiedBy>
  <cp:revision>4</cp:revision>
  <dcterms:created xsi:type="dcterms:W3CDTF">2020-07-23T17:00:47Z</dcterms:created>
  <dcterms:modified xsi:type="dcterms:W3CDTF">2020-07-26T19:40:33Z</dcterms:modified>
</cp:coreProperties>
</file>