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33FC01-3550-4FEC-AA51-282BC71C53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34B87CB-B097-45DF-92BB-E2F23D050A6B}">
      <dgm:prSet/>
      <dgm:spPr/>
      <dgm:t>
        <a:bodyPr/>
        <a:lstStyle/>
        <a:p>
          <a:r>
            <a:rPr lang="en-IN"/>
            <a:t>Convert shared rooms to private rooms</a:t>
          </a:r>
          <a:endParaRPr lang="en-US"/>
        </a:p>
      </dgm:t>
    </dgm:pt>
    <dgm:pt modelId="{71154F6A-49D7-4ABE-947C-AB29315549AB}" type="parTrans" cxnId="{B4483632-8FDC-42B4-A968-D09981568BB5}">
      <dgm:prSet/>
      <dgm:spPr/>
      <dgm:t>
        <a:bodyPr/>
        <a:lstStyle/>
        <a:p>
          <a:endParaRPr lang="en-US"/>
        </a:p>
      </dgm:t>
    </dgm:pt>
    <dgm:pt modelId="{5A649388-B2E7-4EB5-8CCC-D7CCDB0B2D60}" type="sibTrans" cxnId="{B4483632-8FDC-42B4-A968-D09981568BB5}">
      <dgm:prSet/>
      <dgm:spPr/>
      <dgm:t>
        <a:bodyPr/>
        <a:lstStyle/>
        <a:p>
          <a:endParaRPr lang="en-US"/>
        </a:p>
      </dgm:t>
    </dgm:pt>
    <dgm:pt modelId="{D92E6C24-2379-4CF7-8B5C-870E00BECE59}">
      <dgm:prSet/>
      <dgm:spPr/>
      <dgm:t>
        <a:bodyPr/>
        <a:lstStyle/>
        <a:p>
          <a:r>
            <a:rPr lang="en-IN"/>
            <a:t>Concentrate on expanding the stays in Bronx and Staten Island</a:t>
          </a:r>
          <a:endParaRPr lang="en-US"/>
        </a:p>
      </dgm:t>
    </dgm:pt>
    <dgm:pt modelId="{CF066A3D-3D48-4C82-BFB0-2EA7E9F90A5E}" type="parTrans" cxnId="{0282ADD6-E96D-46FA-B866-923C371844F9}">
      <dgm:prSet/>
      <dgm:spPr/>
      <dgm:t>
        <a:bodyPr/>
        <a:lstStyle/>
        <a:p>
          <a:endParaRPr lang="en-US"/>
        </a:p>
      </dgm:t>
    </dgm:pt>
    <dgm:pt modelId="{D4922186-99DF-4CBD-AF0D-D219DEFAE155}" type="sibTrans" cxnId="{0282ADD6-E96D-46FA-B866-923C371844F9}">
      <dgm:prSet/>
      <dgm:spPr/>
      <dgm:t>
        <a:bodyPr/>
        <a:lstStyle/>
        <a:p>
          <a:endParaRPr lang="en-US"/>
        </a:p>
      </dgm:t>
    </dgm:pt>
    <dgm:pt modelId="{B9E590C9-79F2-4BDC-8D45-4008C953F633}">
      <dgm:prSet/>
      <dgm:spPr/>
      <dgm:t>
        <a:bodyPr/>
        <a:lstStyle/>
        <a:p>
          <a:r>
            <a:rPr lang="en-IN"/>
            <a:t>Reduce the price of highly expensive stays</a:t>
          </a:r>
          <a:endParaRPr lang="en-US"/>
        </a:p>
      </dgm:t>
    </dgm:pt>
    <dgm:pt modelId="{1B018E4C-F5C9-401B-BC97-8127D1D86271}" type="parTrans" cxnId="{9A08FCC3-47E8-40A3-A872-6918BC0D5B5E}">
      <dgm:prSet/>
      <dgm:spPr/>
      <dgm:t>
        <a:bodyPr/>
        <a:lstStyle/>
        <a:p>
          <a:endParaRPr lang="en-US"/>
        </a:p>
      </dgm:t>
    </dgm:pt>
    <dgm:pt modelId="{58019CE4-873D-4116-8E2B-2C2375479C5C}" type="sibTrans" cxnId="{9A08FCC3-47E8-40A3-A872-6918BC0D5B5E}">
      <dgm:prSet/>
      <dgm:spPr/>
      <dgm:t>
        <a:bodyPr/>
        <a:lstStyle/>
        <a:p>
          <a:endParaRPr lang="en-US"/>
        </a:p>
      </dgm:t>
    </dgm:pt>
    <dgm:pt modelId="{33E238C2-AD89-4266-8486-CC24C835B6C0}">
      <dgm:prSet/>
      <dgm:spPr/>
      <dgm:t>
        <a:bodyPr/>
        <a:lstStyle/>
        <a:p>
          <a:r>
            <a:rPr lang="en-IN"/>
            <a:t>Negotiate with the hosts to bring their price ranges between 100 – 250$</a:t>
          </a:r>
          <a:endParaRPr lang="en-US"/>
        </a:p>
      </dgm:t>
    </dgm:pt>
    <dgm:pt modelId="{B5448CFD-5364-4204-AF27-4CB1FA0037CC}" type="parTrans" cxnId="{F1A58043-D75D-483C-8301-0572C2604BEC}">
      <dgm:prSet/>
      <dgm:spPr/>
      <dgm:t>
        <a:bodyPr/>
        <a:lstStyle/>
        <a:p>
          <a:endParaRPr lang="en-US"/>
        </a:p>
      </dgm:t>
    </dgm:pt>
    <dgm:pt modelId="{B13E7F88-2427-4218-82E9-DD46A59766C6}" type="sibTrans" cxnId="{F1A58043-D75D-483C-8301-0572C2604BEC}">
      <dgm:prSet/>
      <dgm:spPr/>
      <dgm:t>
        <a:bodyPr/>
        <a:lstStyle/>
        <a:p>
          <a:endParaRPr lang="en-US"/>
        </a:p>
      </dgm:t>
    </dgm:pt>
    <dgm:pt modelId="{A178E3F8-9588-4EB6-A8DA-C82A0532D3E2}">
      <dgm:prSet/>
      <dgm:spPr/>
      <dgm:t>
        <a:bodyPr/>
        <a:lstStyle/>
        <a:p>
          <a:r>
            <a:rPr lang="en-IN"/>
            <a:t>Negotiate with the hosts to reduce their constraint of minimum nights to be less than 7.</a:t>
          </a:r>
          <a:endParaRPr lang="en-US"/>
        </a:p>
      </dgm:t>
    </dgm:pt>
    <dgm:pt modelId="{ADA34064-BD47-4C76-8CB8-7AF4104B6965}" type="parTrans" cxnId="{6FE46DF6-2B5B-44C6-908A-4ED1BFFE33B1}">
      <dgm:prSet/>
      <dgm:spPr/>
      <dgm:t>
        <a:bodyPr/>
        <a:lstStyle/>
        <a:p>
          <a:endParaRPr lang="en-US"/>
        </a:p>
      </dgm:t>
    </dgm:pt>
    <dgm:pt modelId="{BA57AD56-6D38-4DD6-A2C4-2F403896F71C}" type="sibTrans" cxnId="{6FE46DF6-2B5B-44C6-908A-4ED1BFFE33B1}">
      <dgm:prSet/>
      <dgm:spPr/>
      <dgm:t>
        <a:bodyPr/>
        <a:lstStyle/>
        <a:p>
          <a:endParaRPr lang="en-US"/>
        </a:p>
      </dgm:t>
    </dgm:pt>
    <dgm:pt modelId="{1AA04E86-21F7-4363-966B-5A5D933D3F8C}">
      <dgm:prSet/>
      <dgm:spPr/>
      <dgm:t>
        <a:bodyPr/>
        <a:lstStyle/>
        <a:p>
          <a:r>
            <a:rPr lang="en-IN"/>
            <a:t>Encourage and support the top hosts to expand their properties in other neighbourhoods as well.</a:t>
          </a:r>
          <a:endParaRPr lang="en-US"/>
        </a:p>
      </dgm:t>
    </dgm:pt>
    <dgm:pt modelId="{1D312D17-A453-4D19-81FC-70256397FFB9}" type="parTrans" cxnId="{96C11C20-1474-4580-8C42-83B0B549B1A5}">
      <dgm:prSet/>
      <dgm:spPr/>
      <dgm:t>
        <a:bodyPr/>
        <a:lstStyle/>
        <a:p>
          <a:endParaRPr lang="en-US"/>
        </a:p>
      </dgm:t>
    </dgm:pt>
    <dgm:pt modelId="{1B94925E-398D-4184-BB6B-E95DB5983AE0}" type="sibTrans" cxnId="{96C11C20-1474-4580-8C42-83B0B549B1A5}">
      <dgm:prSet/>
      <dgm:spPr/>
      <dgm:t>
        <a:bodyPr/>
        <a:lstStyle/>
        <a:p>
          <a:endParaRPr lang="en-US"/>
        </a:p>
      </dgm:t>
    </dgm:pt>
    <dgm:pt modelId="{7D5B1C25-A21F-4ACA-B6CF-DF3FD4027C37}" type="pres">
      <dgm:prSet presAssocID="{9233FC01-3550-4FEC-AA51-282BC71C53AF}" presName="root" presStyleCnt="0">
        <dgm:presLayoutVars>
          <dgm:dir/>
          <dgm:resizeHandles val="exact"/>
        </dgm:presLayoutVars>
      </dgm:prSet>
      <dgm:spPr/>
    </dgm:pt>
    <dgm:pt modelId="{0B809CAD-18BE-4685-B560-8F595469C7F9}" type="pres">
      <dgm:prSet presAssocID="{A34B87CB-B097-45DF-92BB-E2F23D050A6B}" presName="compNode" presStyleCnt="0"/>
      <dgm:spPr/>
    </dgm:pt>
    <dgm:pt modelId="{97EEABDF-D531-4ED1-A4BC-2B64C9BC56CF}" type="pres">
      <dgm:prSet presAssocID="{A34B87CB-B097-45DF-92BB-E2F23D050A6B}" presName="bgRect" presStyleLbl="bgShp" presStyleIdx="0" presStyleCnt="6"/>
      <dgm:spPr/>
    </dgm:pt>
    <dgm:pt modelId="{6EFCEAFF-880F-4B92-94CB-9A6272C188E6}" type="pres">
      <dgm:prSet presAssocID="{A34B87CB-B097-45DF-92BB-E2F23D050A6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9EF40D62-503A-49A0-8771-2AFB5BB925D4}" type="pres">
      <dgm:prSet presAssocID="{A34B87CB-B097-45DF-92BB-E2F23D050A6B}" presName="spaceRect" presStyleCnt="0"/>
      <dgm:spPr/>
    </dgm:pt>
    <dgm:pt modelId="{48A2ED98-74BA-48C1-8521-61918E105ECC}" type="pres">
      <dgm:prSet presAssocID="{A34B87CB-B097-45DF-92BB-E2F23D050A6B}" presName="parTx" presStyleLbl="revTx" presStyleIdx="0" presStyleCnt="6">
        <dgm:presLayoutVars>
          <dgm:chMax val="0"/>
          <dgm:chPref val="0"/>
        </dgm:presLayoutVars>
      </dgm:prSet>
      <dgm:spPr/>
    </dgm:pt>
    <dgm:pt modelId="{5EEF6CEE-E748-45D1-892C-56EACF88200F}" type="pres">
      <dgm:prSet presAssocID="{5A649388-B2E7-4EB5-8CCC-D7CCDB0B2D60}" presName="sibTrans" presStyleCnt="0"/>
      <dgm:spPr/>
    </dgm:pt>
    <dgm:pt modelId="{8BDCC5A1-CD99-48D4-9221-DEA209E5C86C}" type="pres">
      <dgm:prSet presAssocID="{D92E6C24-2379-4CF7-8B5C-870E00BECE59}" presName="compNode" presStyleCnt="0"/>
      <dgm:spPr/>
    </dgm:pt>
    <dgm:pt modelId="{F0418DDF-022B-4DA2-ACBA-EC3BCE6EF79B}" type="pres">
      <dgm:prSet presAssocID="{D92E6C24-2379-4CF7-8B5C-870E00BECE59}" presName="bgRect" presStyleLbl="bgShp" presStyleIdx="1" presStyleCnt="6"/>
      <dgm:spPr/>
    </dgm:pt>
    <dgm:pt modelId="{EDECFF33-D249-4D90-B1AA-AE5720B94E1A}" type="pres">
      <dgm:prSet presAssocID="{D92E6C24-2379-4CF7-8B5C-870E00BECE5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7F1239CA-EA0A-4BB6-AA73-286D5A345A7E}" type="pres">
      <dgm:prSet presAssocID="{D92E6C24-2379-4CF7-8B5C-870E00BECE59}" presName="spaceRect" presStyleCnt="0"/>
      <dgm:spPr/>
    </dgm:pt>
    <dgm:pt modelId="{33D95FCE-3B5B-410F-AF71-39C7B2ACB056}" type="pres">
      <dgm:prSet presAssocID="{D92E6C24-2379-4CF7-8B5C-870E00BECE59}" presName="parTx" presStyleLbl="revTx" presStyleIdx="1" presStyleCnt="6">
        <dgm:presLayoutVars>
          <dgm:chMax val="0"/>
          <dgm:chPref val="0"/>
        </dgm:presLayoutVars>
      </dgm:prSet>
      <dgm:spPr/>
    </dgm:pt>
    <dgm:pt modelId="{AAD839A8-DFEF-4BCE-8D7B-29A6CB776757}" type="pres">
      <dgm:prSet presAssocID="{D4922186-99DF-4CBD-AF0D-D219DEFAE155}" presName="sibTrans" presStyleCnt="0"/>
      <dgm:spPr/>
    </dgm:pt>
    <dgm:pt modelId="{05E06BF1-A02B-4405-B179-E197CF957A35}" type="pres">
      <dgm:prSet presAssocID="{B9E590C9-79F2-4BDC-8D45-4008C953F633}" presName="compNode" presStyleCnt="0"/>
      <dgm:spPr/>
    </dgm:pt>
    <dgm:pt modelId="{B87E894D-CC08-4FA0-B05B-E04DF77FF18C}" type="pres">
      <dgm:prSet presAssocID="{B9E590C9-79F2-4BDC-8D45-4008C953F633}" presName="bgRect" presStyleLbl="bgShp" presStyleIdx="2" presStyleCnt="6"/>
      <dgm:spPr/>
    </dgm:pt>
    <dgm:pt modelId="{10F69AC6-9D29-4DE6-B297-16874FE95109}" type="pres">
      <dgm:prSet presAssocID="{B9E590C9-79F2-4BDC-8D45-4008C953F63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4968A47-18C4-4EA0-AAF1-9EFE07733E6F}" type="pres">
      <dgm:prSet presAssocID="{B9E590C9-79F2-4BDC-8D45-4008C953F633}" presName="spaceRect" presStyleCnt="0"/>
      <dgm:spPr/>
    </dgm:pt>
    <dgm:pt modelId="{64258915-0B6F-4A36-9C84-FB961443FFC3}" type="pres">
      <dgm:prSet presAssocID="{B9E590C9-79F2-4BDC-8D45-4008C953F633}" presName="parTx" presStyleLbl="revTx" presStyleIdx="2" presStyleCnt="6">
        <dgm:presLayoutVars>
          <dgm:chMax val="0"/>
          <dgm:chPref val="0"/>
        </dgm:presLayoutVars>
      </dgm:prSet>
      <dgm:spPr/>
    </dgm:pt>
    <dgm:pt modelId="{D9E15A1B-8ED2-499A-B58F-3C2C0B3D0811}" type="pres">
      <dgm:prSet presAssocID="{58019CE4-873D-4116-8E2B-2C2375479C5C}" presName="sibTrans" presStyleCnt="0"/>
      <dgm:spPr/>
    </dgm:pt>
    <dgm:pt modelId="{80FB6258-426D-430C-B68C-418FE0D23C10}" type="pres">
      <dgm:prSet presAssocID="{33E238C2-AD89-4266-8486-CC24C835B6C0}" presName="compNode" presStyleCnt="0"/>
      <dgm:spPr/>
    </dgm:pt>
    <dgm:pt modelId="{A5C80CD3-AEAC-4B96-9EF3-7805BDC35C83}" type="pres">
      <dgm:prSet presAssocID="{33E238C2-AD89-4266-8486-CC24C835B6C0}" presName="bgRect" presStyleLbl="bgShp" presStyleIdx="3" presStyleCnt="6"/>
      <dgm:spPr/>
    </dgm:pt>
    <dgm:pt modelId="{290862C8-F36C-44F1-BA14-A29B7E2E6DDE}" type="pres">
      <dgm:prSet presAssocID="{33E238C2-AD89-4266-8486-CC24C835B6C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5084B6F5-5984-4E64-94F4-B6B5C38BC1C0}" type="pres">
      <dgm:prSet presAssocID="{33E238C2-AD89-4266-8486-CC24C835B6C0}" presName="spaceRect" presStyleCnt="0"/>
      <dgm:spPr/>
    </dgm:pt>
    <dgm:pt modelId="{149AC66B-2EB7-41C2-AB0C-B614952CACB7}" type="pres">
      <dgm:prSet presAssocID="{33E238C2-AD89-4266-8486-CC24C835B6C0}" presName="parTx" presStyleLbl="revTx" presStyleIdx="3" presStyleCnt="6">
        <dgm:presLayoutVars>
          <dgm:chMax val="0"/>
          <dgm:chPref val="0"/>
        </dgm:presLayoutVars>
      </dgm:prSet>
      <dgm:spPr/>
    </dgm:pt>
    <dgm:pt modelId="{9CE6BDFA-AE20-4660-A3B0-278122AC326D}" type="pres">
      <dgm:prSet presAssocID="{B13E7F88-2427-4218-82E9-DD46A59766C6}" presName="sibTrans" presStyleCnt="0"/>
      <dgm:spPr/>
    </dgm:pt>
    <dgm:pt modelId="{A99EF721-3C91-4069-B40C-00564AEE4707}" type="pres">
      <dgm:prSet presAssocID="{A178E3F8-9588-4EB6-A8DA-C82A0532D3E2}" presName="compNode" presStyleCnt="0"/>
      <dgm:spPr/>
    </dgm:pt>
    <dgm:pt modelId="{23BA3D20-8BB1-4BB4-A3A6-9E92386C78E1}" type="pres">
      <dgm:prSet presAssocID="{A178E3F8-9588-4EB6-A8DA-C82A0532D3E2}" presName="bgRect" presStyleLbl="bgShp" presStyleIdx="4" presStyleCnt="6"/>
      <dgm:spPr/>
    </dgm:pt>
    <dgm:pt modelId="{4BD2C4D6-5DD0-4118-B606-36B56882CE4E}" type="pres">
      <dgm:prSet presAssocID="{A178E3F8-9588-4EB6-A8DA-C82A0532D3E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562BDC64-F11F-4800-9B47-E51B8621244F}" type="pres">
      <dgm:prSet presAssocID="{A178E3F8-9588-4EB6-A8DA-C82A0532D3E2}" presName="spaceRect" presStyleCnt="0"/>
      <dgm:spPr/>
    </dgm:pt>
    <dgm:pt modelId="{9E641689-16C7-4570-96CC-29AC1D337F26}" type="pres">
      <dgm:prSet presAssocID="{A178E3F8-9588-4EB6-A8DA-C82A0532D3E2}" presName="parTx" presStyleLbl="revTx" presStyleIdx="4" presStyleCnt="6">
        <dgm:presLayoutVars>
          <dgm:chMax val="0"/>
          <dgm:chPref val="0"/>
        </dgm:presLayoutVars>
      </dgm:prSet>
      <dgm:spPr/>
    </dgm:pt>
    <dgm:pt modelId="{E650EBD7-6EAE-46B1-B4C9-4528FAEB20D4}" type="pres">
      <dgm:prSet presAssocID="{BA57AD56-6D38-4DD6-A2C4-2F403896F71C}" presName="sibTrans" presStyleCnt="0"/>
      <dgm:spPr/>
    </dgm:pt>
    <dgm:pt modelId="{6F504348-31CF-4F6F-A085-994BF7F958F5}" type="pres">
      <dgm:prSet presAssocID="{1AA04E86-21F7-4363-966B-5A5D933D3F8C}" presName="compNode" presStyleCnt="0"/>
      <dgm:spPr/>
    </dgm:pt>
    <dgm:pt modelId="{81245FF1-97AF-4DB3-B912-9CBDC0CE82E7}" type="pres">
      <dgm:prSet presAssocID="{1AA04E86-21F7-4363-966B-5A5D933D3F8C}" presName="bgRect" presStyleLbl="bgShp" presStyleIdx="5" presStyleCnt="6"/>
      <dgm:spPr/>
    </dgm:pt>
    <dgm:pt modelId="{056B6732-A870-42D3-8B6B-AE17EDF17E8B}" type="pres">
      <dgm:prSet presAssocID="{1AA04E86-21F7-4363-966B-5A5D933D3F8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043A95FE-4203-43D1-845F-61588EB9E426}" type="pres">
      <dgm:prSet presAssocID="{1AA04E86-21F7-4363-966B-5A5D933D3F8C}" presName="spaceRect" presStyleCnt="0"/>
      <dgm:spPr/>
    </dgm:pt>
    <dgm:pt modelId="{5D17D932-0646-4E67-924D-555FD58B6C79}" type="pres">
      <dgm:prSet presAssocID="{1AA04E86-21F7-4363-966B-5A5D933D3F8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5156C03-2BA3-468D-ADFD-A631246F244C}" type="presOf" srcId="{1AA04E86-21F7-4363-966B-5A5D933D3F8C}" destId="{5D17D932-0646-4E67-924D-555FD58B6C79}" srcOrd="0" destOrd="0" presId="urn:microsoft.com/office/officeart/2018/2/layout/IconVerticalSolidList"/>
    <dgm:cxn modelId="{96C11C20-1474-4580-8C42-83B0B549B1A5}" srcId="{9233FC01-3550-4FEC-AA51-282BC71C53AF}" destId="{1AA04E86-21F7-4363-966B-5A5D933D3F8C}" srcOrd="5" destOrd="0" parTransId="{1D312D17-A453-4D19-81FC-70256397FFB9}" sibTransId="{1B94925E-398D-4184-BB6B-E95DB5983AE0}"/>
    <dgm:cxn modelId="{B4483632-8FDC-42B4-A968-D09981568BB5}" srcId="{9233FC01-3550-4FEC-AA51-282BC71C53AF}" destId="{A34B87CB-B097-45DF-92BB-E2F23D050A6B}" srcOrd="0" destOrd="0" parTransId="{71154F6A-49D7-4ABE-947C-AB29315549AB}" sibTransId="{5A649388-B2E7-4EB5-8CCC-D7CCDB0B2D60}"/>
    <dgm:cxn modelId="{92DCA861-9B79-46F4-B929-B59D20F8CB96}" type="presOf" srcId="{A34B87CB-B097-45DF-92BB-E2F23D050A6B}" destId="{48A2ED98-74BA-48C1-8521-61918E105ECC}" srcOrd="0" destOrd="0" presId="urn:microsoft.com/office/officeart/2018/2/layout/IconVerticalSolidList"/>
    <dgm:cxn modelId="{F1A58043-D75D-483C-8301-0572C2604BEC}" srcId="{9233FC01-3550-4FEC-AA51-282BC71C53AF}" destId="{33E238C2-AD89-4266-8486-CC24C835B6C0}" srcOrd="3" destOrd="0" parTransId="{B5448CFD-5364-4204-AF27-4CB1FA0037CC}" sibTransId="{B13E7F88-2427-4218-82E9-DD46A59766C6}"/>
    <dgm:cxn modelId="{EBEB106E-E999-4556-AD3B-2A849D721C26}" type="presOf" srcId="{9233FC01-3550-4FEC-AA51-282BC71C53AF}" destId="{7D5B1C25-A21F-4ACA-B6CF-DF3FD4027C37}" srcOrd="0" destOrd="0" presId="urn:microsoft.com/office/officeart/2018/2/layout/IconVerticalSolidList"/>
    <dgm:cxn modelId="{4D02408A-B919-4157-AD43-BFEB5752D7CA}" type="presOf" srcId="{A178E3F8-9588-4EB6-A8DA-C82A0532D3E2}" destId="{9E641689-16C7-4570-96CC-29AC1D337F26}" srcOrd="0" destOrd="0" presId="urn:microsoft.com/office/officeart/2018/2/layout/IconVerticalSolidList"/>
    <dgm:cxn modelId="{B24FFDA6-E038-4D05-B327-E7ED0A468D72}" type="presOf" srcId="{33E238C2-AD89-4266-8486-CC24C835B6C0}" destId="{149AC66B-2EB7-41C2-AB0C-B614952CACB7}" srcOrd="0" destOrd="0" presId="urn:microsoft.com/office/officeart/2018/2/layout/IconVerticalSolidList"/>
    <dgm:cxn modelId="{930F52BA-AC76-4DEC-B197-5BF2EEFA466F}" type="presOf" srcId="{B9E590C9-79F2-4BDC-8D45-4008C953F633}" destId="{64258915-0B6F-4A36-9C84-FB961443FFC3}" srcOrd="0" destOrd="0" presId="urn:microsoft.com/office/officeart/2018/2/layout/IconVerticalSolidList"/>
    <dgm:cxn modelId="{9A08FCC3-47E8-40A3-A872-6918BC0D5B5E}" srcId="{9233FC01-3550-4FEC-AA51-282BC71C53AF}" destId="{B9E590C9-79F2-4BDC-8D45-4008C953F633}" srcOrd="2" destOrd="0" parTransId="{1B018E4C-F5C9-401B-BC97-8127D1D86271}" sibTransId="{58019CE4-873D-4116-8E2B-2C2375479C5C}"/>
    <dgm:cxn modelId="{0E81B3D1-2555-4594-B8B3-B44077D995D7}" type="presOf" srcId="{D92E6C24-2379-4CF7-8B5C-870E00BECE59}" destId="{33D95FCE-3B5B-410F-AF71-39C7B2ACB056}" srcOrd="0" destOrd="0" presId="urn:microsoft.com/office/officeart/2018/2/layout/IconVerticalSolidList"/>
    <dgm:cxn modelId="{0282ADD6-E96D-46FA-B866-923C371844F9}" srcId="{9233FC01-3550-4FEC-AA51-282BC71C53AF}" destId="{D92E6C24-2379-4CF7-8B5C-870E00BECE59}" srcOrd="1" destOrd="0" parTransId="{CF066A3D-3D48-4C82-BFB0-2EA7E9F90A5E}" sibTransId="{D4922186-99DF-4CBD-AF0D-D219DEFAE155}"/>
    <dgm:cxn modelId="{6FE46DF6-2B5B-44C6-908A-4ED1BFFE33B1}" srcId="{9233FC01-3550-4FEC-AA51-282BC71C53AF}" destId="{A178E3F8-9588-4EB6-A8DA-C82A0532D3E2}" srcOrd="4" destOrd="0" parTransId="{ADA34064-BD47-4C76-8CB8-7AF4104B6965}" sibTransId="{BA57AD56-6D38-4DD6-A2C4-2F403896F71C}"/>
    <dgm:cxn modelId="{BF6BB0CC-55F9-421C-9E54-EA2C51D68DEF}" type="presParOf" srcId="{7D5B1C25-A21F-4ACA-B6CF-DF3FD4027C37}" destId="{0B809CAD-18BE-4685-B560-8F595469C7F9}" srcOrd="0" destOrd="0" presId="urn:microsoft.com/office/officeart/2018/2/layout/IconVerticalSolidList"/>
    <dgm:cxn modelId="{E757F62C-FE07-4B4F-AC66-6A365E8F60C4}" type="presParOf" srcId="{0B809CAD-18BE-4685-B560-8F595469C7F9}" destId="{97EEABDF-D531-4ED1-A4BC-2B64C9BC56CF}" srcOrd="0" destOrd="0" presId="urn:microsoft.com/office/officeart/2018/2/layout/IconVerticalSolidList"/>
    <dgm:cxn modelId="{9EACB40B-F415-4CD2-B697-80E12830ACB5}" type="presParOf" srcId="{0B809CAD-18BE-4685-B560-8F595469C7F9}" destId="{6EFCEAFF-880F-4B92-94CB-9A6272C188E6}" srcOrd="1" destOrd="0" presId="urn:microsoft.com/office/officeart/2018/2/layout/IconVerticalSolidList"/>
    <dgm:cxn modelId="{9ABE7D8A-86C1-4434-9C2D-842830252140}" type="presParOf" srcId="{0B809CAD-18BE-4685-B560-8F595469C7F9}" destId="{9EF40D62-503A-49A0-8771-2AFB5BB925D4}" srcOrd="2" destOrd="0" presId="urn:microsoft.com/office/officeart/2018/2/layout/IconVerticalSolidList"/>
    <dgm:cxn modelId="{C3804904-5197-48E2-ABEA-D30CAF96AC6C}" type="presParOf" srcId="{0B809CAD-18BE-4685-B560-8F595469C7F9}" destId="{48A2ED98-74BA-48C1-8521-61918E105ECC}" srcOrd="3" destOrd="0" presId="urn:microsoft.com/office/officeart/2018/2/layout/IconVerticalSolidList"/>
    <dgm:cxn modelId="{6EC0C260-B30A-44C0-9026-9AA8974A8ABE}" type="presParOf" srcId="{7D5B1C25-A21F-4ACA-B6CF-DF3FD4027C37}" destId="{5EEF6CEE-E748-45D1-892C-56EACF88200F}" srcOrd="1" destOrd="0" presId="urn:microsoft.com/office/officeart/2018/2/layout/IconVerticalSolidList"/>
    <dgm:cxn modelId="{F5B09681-EE02-4BB5-B05D-6923BC4D51B4}" type="presParOf" srcId="{7D5B1C25-A21F-4ACA-B6CF-DF3FD4027C37}" destId="{8BDCC5A1-CD99-48D4-9221-DEA209E5C86C}" srcOrd="2" destOrd="0" presId="urn:microsoft.com/office/officeart/2018/2/layout/IconVerticalSolidList"/>
    <dgm:cxn modelId="{BECFCA2C-3E9C-4672-8CC4-DB35EE157151}" type="presParOf" srcId="{8BDCC5A1-CD99-48D4-9221-DEA209E5C86C}" destId="{F0418DDF-022B-4DA2-ACBA-EC3BCE6EF79B}" srcOrd="0" destOrd="0" presId="urn:microsoft.com/office/officeart/2018/2/layout/IconVerticalSolidList"/>
    <dgm:cxn modelId="{CE703447-D386-47C3-8BC8-A18C8E135F30}" type="presParOf" srcId="{8BDCC5A1-CD99-48D4-9221-DEA209E5C86C}" destId="{EDECFF33-D249-4D90-B1AA-AE5720B94E1A}" srcOrd="1" destOrd="0" presId="urn:microsoft.com/office/officeart/2018/2/layout/IconVerticalSolidList"/>
    <dgm:cxn modelId="{C82CB836-CACD-4380-8AA8-C2C26563462D}" type="presParOf" srcId="{8BDCC5A1-CD99-48D4-9221-DEA209E5C86C}" destId="{7F1239CA-EA0A-4BB6-AA73-286D5A345A7E}" srcOrd="2" destOrd="0" presId="urn:microsoft.com/office/officeart/2018/2/layout/IconVerticalSolidList"/>
    <dgm:cxn modelId="{5800D971-6450-478F-8FC4-8D3359029D1C}" type="presParOf" srcId="{8BDCC5A1-CD99-48D4-9221-DEA209E5C86C}" destId="{33D95FCE-3B5B-410F-AF71-39C7B2ACB056}" srcOrd="3" destOrd="0" presId="urn:microsoft.com/office/officeart/2018/2/layout/IconVerticalSolidList"/>
    <dgm:cxn modelId="{7967726A-CF61-474F-BF58-50FE80996050}" type="presParOf" srcId="{7D5B1C25-A21F-4ACA-B6CF-DF3FD4027C37}" destId="{AAD839A8-DFEF-4BCE-8D7B-29A6CB776757}" srcOrd="3" destOrd="0" presId="urn:microsoft.com/office/officeart/2018/2/layout/IconVerticalSolidList"/>
    <dgm:cxn modelId="{47203DDF-CBE9-4C0F-9BF9-B3FB2147FCFA}" type="presParOf" srcId="{7D5B1C25-A21F-4ACA-B6CF-DF3FD4027C37}" destId="{05E06BF1-A02B-4405-B179-E197CF957A35}" srcOrd="4" destOrd="0" presId="urn:microsoft.com/office/officeart/2018/2/layout/IconVerticalSolidList"/>
    <dgm:cxn modelId="{B20D1413-C577-438B-8BC7-4E73AA1362EA}" type="presParOf" srcId="{05E06BF1-A02B-4405-B179-E197CF957A35}" destId="{B87E894D-CC08-4FA0-B05B-E04DF77FF18C}" srcOrd="0" destOrd="0" presId="urn:microsoft.com/office/officeart/2018/2/layout/IconVerticalSolidList"/>
    <dgm:cxn modelId="{92958E77-6830-44E2-B5FC-268162667EE9}" type="presParOf" srcId="{05E06BF1-A02B-4405-B179-E197CF957A35}" destId="{10F69AC6-9D29-4DE6-B297-16874FE95109}" srcOrd="1" destOrd="0" presId="urn:microsoft.com/office/officeart/2018/2/layout/IconVerticalSolidList"/>
    <dgm:cxn modelId="{CD08A191-DB4A-448A-B5A0-4F6E151A5AF5}" type="presParOf" srcId="{05E06BF1-A02B-4405-B179-E197CF957A35}" destId="{24968A47-18C4-4EA0-AAF1-9EFE07733E6F}" srcOrd="2" destOrd="0" presId="urn:microsoft.com/office/officeart/2018/2/layout/IconVerticalSolidList"/>
    <dgm:cxn modelId="{3C8D3ABB-8DC1-4D0A-9AA7-AAF2AC36240E}" type="presParOf" srcId="{05E06BF1-A02B-4405-B179-E197CF957A35}" destId="{64258915-0B6F-4A36-9C84-FB961443FFC3}" srcOrd="3" destOrd="0" presId="urn:microsoft.com/office/officeart/2018/2/layout/IconVerticalSolidList"/>
    <dgm:cxn modelId="{9694DCCE-71A7-4C85-BF57-B8017F3A0923}" type="presParOf" srcId="{7D5B1C25-A21F-4ACA-B6CF-DF3FD4027C37}" destId="{D9E15A1B-8ED2-499A-B58F-3C2C0B3D0811}" srcOrd="5" destOrd="0" presId="urn:microsoft.com/office/officeart/2018/2/layout/IconVerticalSolidList"/>
    <dgm:cxn modelId="{5EC12235-22EF-46F3-B13D-6BF203262A9F}" type="presParOf" srcId="{7D5B1C25-A21F-4ACA-B6CF-DF3FD4027C37}" destId="{80FB6258-426D-430C-B68C-418FE0D23C10}" srcOrd="6" destOrd="0" presId="urn:microsoft.com/office/officeart/2018/2/layout/IconVerticalSolidList"/>
    <dgm:cxn modelId="{2E65497C-BC86-4376-A22B-1902016E50AF}" type="presParOf" srcId="{80FB6258-426D-430C-B68C-418FE0D23C10}" destId="{A5C80CD3-AEAC-4B96-9EF3-7805BDC35C83}" srcOrd="0" destOrd="0" presId="urn:microsoft.com/office/officeart/2018/2/layout/IconVerticalSolidList"/>
    <dgm:cxn modelId="{C059983D-77E2-4865-961D-217628544A7C}" type="presParOf" srcId="{80FB6258-426D-430C-B68C-418FE0D23C10}" destId="{290862C8-F36C-44F1-BA14-A29B7E2E6DDE}" srcOrd="1" destOrd="0" presId="urn:microsoft.com/office/officeart/2018/2/layout/IconVerticalSolidList"/>
    <dgm:cxn modelId="{B77D1E9C-5221-4C4E-AD82-051A88DC3254}" type="presParOf" srcId="{80FB6258-426D-430C-B68C-418FE0D23C10}" destId="{5084B6F5-5984-4E64-94F4-B6B5C38BC1C0}" srcOrd="2" destOrd="0" presId="urn:microsoft.com/office/officeart/2018/2/layout/IconVerticalSolidList"/>
    <dgm:cxn modelId="{E47DE2FB-293D-4DFB-9732-1A0A157FCE4E}" type="presParOf" srcId="{80FB6258-426D-430C-B68C-418FE0D23C10}" destId="{149AC66B-2EB7-41C2-AB0C-B614952CACB7}" srcOrd="3" destOrd="0" presId="urn:microsoft.com/office/officeart/2018/2/layout/IconVerticalSolidList"/>
    <dgm:cxn modelId="{5E3965B6-FC23-4396-BE48-5FFE059A8CA5}" type="presParOf" srcId="{7D5B1C25-A21F-4ACA-B6CF-DF3FD4027C37}" destId="{9CE6BDFA-AE20-4660-A3B0-278122AC326D}" srcOrd="7" destOrd="0" presId="urn:microsoft.com/office/officeart/2018/2/layout/IconVerticalSolidList"/>
    <dgm:cxn modelId="{A521E907-A5F4-48AD-831C-3B7F685E0007}" type="presParOf" srcId="{7D5B1C25-A21F-4ACA-B6CF-DF3FD4027C37}" destId="{A99EF721-3C91-4069-B40C-00564AEE4707}" srcOrd="8" destOrd="0" presId="urn:microsoft.com/office/officeart/2018/2/layout/IconVerticalSolidList"/>
    <dgm:cxn modelId="{E15C50A4-411C-4B1B-AC7D-2F5AF7DE00A6}" type="presParOf" srcId="{A99EF721-3C91-4069-B40C-00564AEE4707}" destId="{23BA3D20-8BB1-4BB4-A3A6-9E92386C78E1}" srcOrd="0" destOrd="0" presId="urn:microsoft.com/office/officeart/2018/2/layout/IconVerticalSolidList"/>
    <dgm:cxn modelId="{FB0F28C8-B05C-4F78-B83D-497ED43A966E}" type="presParOf" srcId="{A99EF721-3C91-4069-B40C-00564AEE4707}" destId="{4BD2C4D6-5DD0-4118-B606-36B56882CE4E}" srcOrd="1" destOrd="0" presId="urn:microsoft.com/office/officeart/2018/2/layout/IconVerticalSolidList"/>
    <dgm:cxn modelId="{1F9025A0-F541-4596-BE9A-5601E9DA93C5}" type="presParOf" srcId="{A99EF721-3C91-4069-B40C-00564AEE4707}" destId="{562BDC64-F11F-4800-9B47-E51B8621244F}" srcOrd="2" destOrd="0" presId="urn:microsoft.com/office/officeart/2018/2/layout/IconVerticalSolidList"/>
    <dgm:cxn modelId="{877159C5-B7F1-4E4C-AD2B-2593C4459947}" type="presParOf" srcId="{A99EF721-3C91-4069-B40C-00564AEE4707}" destId="{9E641689-16C7-4570-96CC-29AC1D337F26}" srcOrd="3" destOrd="0" presId="urn:microsoft.com/office/officeart/2018/2/layout/IconVerticalSolidList"/>
    <dgm:cxn modelId="{FD94A87B-FCA5-44B7-B27E-D6F7EB9F5D0F}" type="presParOf" srcId="{7D5B1C25-A21F-4ACA-B6CF-DF3FD4027C37}" destId="{E650EBD7-6EAE-46B1-B4C9-4528FAEB20D4}" srcOrd="9" destOrd="0" presId="urn:microsoft.com/office/officeart/2018/2/layout/IconVerticalSolidList"/>
    <dgm:cxn modelId="{BCE3045A-7253-4E42-9A36-BE5DCA397459}" type="presParOf" srcId="{7D5B1C25-A21F-4ACA-B6CF-DF3FD4027C37}" destId="{6F504348-31CF-4F6F-A085-994BF7F958F5}" srcOrd="10" destOrd="0" presId="urn:microsoft.com/office/officeart/2018/2/layout/IconVerticalSolidList"/>
    <dgm:cxn modelId="{A4F53872-D99B-41F1-9ED1-679641213F54}" type="presParOf" srcId="{6F504348-31CF-4F6F-A085-994BF7F958F5}" destId="{81245FF1-97AF-4DB3-B912-9CBDC0CE82E7}" srcOrd="0" destOrd="0" presId="urn:microsoft.com/office/officeart/2018/2/layout/IconVerticalSolidList"/>
    <dgm:cxn modelId="{9AFD3A66-897B-40F8-9689-EBD579AAD1F0}" type="presParOf" srcId="{6F504348-31CF-4F6F-A085-994BF7F958F5}" destId="{056B6732-A870-42D3-8B6B-AE17EDF17E8B}" srcOrd="1" destOrd="0" presId="urn:microsoft.com/office/officeart/2018/2/layout/IconVerticalSolidList"/>
    <dgm:cxn modelId="{357ABCBB-2125-4DE5-A747-AEE58546E688}" type="presParOf" srcId="{6F504348-31CF-4F6F-A085-994BF7F958F5}" destId="{043A95FE-4203-43D1-845F-61588EB9E426}" srcOrd="2" destOrd="0" presId="urn:microsoft.com/office/officeart/2018/2/layout/IconVerticalSolidList"/>
    <dgm:cxn modelId="{F98217CB-6333-4D09-A56F-B6146007062A}" type="presParOf" srcId="{6F504348-31CF-4F6F-A085-994BF7F958F5}" destId="{5D17D932-0646-4E67-924D-555FD58B6C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EABDF-D531-4ED1-A4BC-2B64C9BC56CF}">
      <dsp:nvSpPr>
        <dsp:cNvPr id="0" name=""/>
        <dsp:cNvSpPr/>
      </dsp:nvSpPr>
      <dsp:spPr>
        <a:xfrm>
          <a:off x="0" y="1829"/>
          <a:ext cx="6248400" cy="779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CEAFF-880F-4B92-94CB-9A6272C188E6}">
      <dsp:nvSpPr>
        <dsp:cNvPr id="0" name=""/>
        <dsp:cNvSpPr/>
      </dsp:nvSpPr>
      <dsp:spPr>
        <a:xfrm>
          <a:off x="235850" y="177255"/>
          <a:ext cx="428818" cy="4288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2ED98-74BA-48C1-8521-61918E105ECC}">
      <dsp:nvSpPr>
        <dsp:cNvPr id="0" name=""/>
        <dsp:cNvSpPr/>
      </dsp:nvSpPr>
      <dsp:spPr>
        <a:xfrm>
          <a:off x="900518" y="1829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Convert shared rooms to private rooms</a:t>
          </a:r>
          <a:endParaRPr lang="en-US" sz="1900" kern="1200"/>
        </a:p>
      </dsp:txBody>
      <dsp:txXfrm>
        <a:off x="900518" y="1829"/>
        <a:ext cx="5347881" cy="779669"/>
      </dsp:txXfrm>
    </dsp:sp>
    <dsp:sp modelId="{F0418DDF-022B-4DA2-ACBA-EC3BCE6EF79B}">
      <dsp:nvSpPr>
        <dsp:cNvPr id="0" name=""/>
        <dsp:cNvSpPr/>
      </dsp:nvSpPr>
      <dsp:spPr>
        <a:xfrm>
          <a:off x="0" y="976416"/>
          <a:ext cx="6248400" cy="7796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CFF33-D249-4D90-B1AA-AE5720B94E1A}">
      <dsp:nvSpPr>
        <dsp:cNvPr id="0" name=""/>
        <dsp:cNvSpPr/>
      </dsp:nvSpPr>
      <dsp:spPr>
        <a:xfrm>
          <a:off x="235850" y="1151842"/>
          <a:ext cx="428818" cy="4288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95FCE-3B5B-410F-AF71-39C7B2ACB056}">
      <dsp:nvSpPr>
        <dsp:cNvPr id="0" name=""/>
        <dsp:cNvSpPr/>
      </dsp:nvSpPr>
      <dsp:spPr>
        <a:xfrm>
          <a:off x="900518" y="976416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Concentrate on expanding the stays in Bronx and Staten Island</a:t>
          </a:r>
          <a:endParaRPr lang="en-US" sz="1900" kern="1200"/>
        </a:p>
      </dsp:txBody>
      <dsp:txXfrm>
        <a:off x="900518" y="976416"/>
        <a:ext cx="5347881" cy="779669"/>
      </dsp:txXfrm>
    </dsp:sp>
    <dsp:sp modelId="{B87E894D-CC08-4FA0-B05B-E04DF77FF18C}">
      <dsp:nvSpPr>
        <dsp:cNvPr id="0" name=""/>
        <dsp:cNvSpPr/>
      </dsp:nvSpPr>
      <dsp:spPr>
        <a:xfrm>
          <a:off x="0" y="1951003"/>
          <a:ext cx="6248400" cy="7796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69AC6-9D29-4DE6-B297-16874FE95109}">
      <dsp:nvSpPr>
        <dsp:cNvPr id="0" name=""/>
        <dsp:cNvSpPr/>
      </dsp:nvSpPr>
      <dsp:spPr>
        <a:xfrm>
          <a:off x="235850" y="2126428"/>
          <a:ext cx="428818" cy="4288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58915-0B6F-4A36-9C84-FB961443FFC3}">
      <dsp:nvSpPr>
        <dsp:cNvPr id="0" name=""/>
        <dsp:cNvSpPr/>
      </dsp:nvSpPr>
      <dsp:spPr>
        <a:xfrm>
          <a:off x="900518" y="1951003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Reduce the price of highly expensive stays</a:t>
          </a:r>
          <a:endParaRPr lang="en-US" sz="1900" kern="1200"/>
        </a:p>
      </dsp:txBody>
      <dsp:txXfrm>
        <a:off x="900518" y="1951003"/>
        <a:ext cx="5347881" cy="779669"/>
      </dsp:txXfrm>
    </dsp:sp>
    <dsp:sp modelId="{A5C80CD3-AEAC-4B96-9EF3-7805BDC35C83}">
      <dsp:nvSpPr>
        <dsp:cNvPr id="0" name=""/>
        <dsp:cNvSpPr/>
      </dsp:nvSpPr>
      <dsp:spPr>
        <a:xfrm>
          <a:off x="0" y="2925590"/>
          <a:ext cx="6248400" cy="7796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862C8-F36C-44F1-BA14-A29B7E2E6DDE}">
      <dsp:nvSpPr>
        <dsp:cNvPr id="0" name=""/>
        <dsp:cNvSpPr/>
      </dsp:nvSpPr>
      <dsp:spPr>
        <a:xfrm>
          <a:off x="235850" y="3101015"/>
          <a:ext cx="428818" cy="4288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AC66B-2EB7-41C2-AB0C-B614952CACB7}">
      <dsp:nvSpPr>
        <dsp:cNvPr id="0" name=""/>
        <dsp:cNvSpPr/>
      </dsp:nvSpPr>
      <dsp:spPr>
        <a:xfrm>
          <a:off x="900518" y="2925590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Negotiate with the hosts to bring their price ranges between 100 – 250$</a:t>
          </a:r>
          <a:endParaRPr lang="en-US" sz="1900" kern="1200"/>
        </a:p>
      </dsp:txBody>
      <dsp:txXfrm>
        <a:off x="900518" y="2925590"/>
        <a:ext cx="5347881" cy="779669"/>
      </dsp:txXfrm>
    </dsp:sp>
    <dsp:sp modelId="{23BA3D20-8BB1-4BB4-A3A6-9E92386C78E1}">
      <dsp:nvSpPr>
        <dsp:cNvPr id="0" name=""/>
        <dsp:cNvSpPr/>
      </dsp:nvSpPr>
      <dsp:spPr>
        <a:xfrm>
          <a:off x="0" y="3900177"/>
          <a:ext cx="6248400" cy="7796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D2C4D6-5DD0-4118-B606-36B56882CE4E}">
      <dsp:nvSpPr>
        <dsp:cNvPr id="0" name=""/>
        <dsp:cNvSpPr/>
      </dsp:nvSpPr>
      <dsp:spPr>
        <a:xfrm>
          <a:off x="235850" y="4075602"/>
          <a:ext cx="428818" cy="4288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41689-16C7-4570-96CC-29AC1D337F26}">
      <dsp:nvSpPr>
        <dsp:cNvPr id="0" name=""/>
        <dsp:cNvSpPr/>
      </dsp:nvSpPr>
      <dsp:spPr>
        <a:xfrm>
          <a:off x="900518" y="3900177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Negotiate with the hosts to reduce their constraint of minimum nights to be less than 7.</a:t>
          </a:r>
          <a:endParaRPr lang="en-US" sz="1900" kern="1200"/>
        </a:p>
      </dsp:txBody>
      <dsp:txXfrm>
        <a:off x="900518" y="3900177"/>
        <a:ext cx="5347881" cy="779669"/>
      </dsp:txXfrm>
    </dsp:sp>
    <dsp:sp modelId="{81245FF1-97AF-4DB3-B912-9CBDC0CE82E7}">
      <dsp:nvSpPr>
        <dsp:cNvPr id="0" name=""/>
        <dsp:cNvSpPr/>
      </dsp:nvSpPr>
      <dsp:spPr>
        <a:xfrm>
          <a:off x="0" y="4874763"/>
          <a:ext cx="6248400" cy="779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6B6732-A870-42D3-8B6B-AE17EDF17E8B}">
      <dsp:nvSpPr>
        <dsp:cNvPr id="0" name=""/>
        <dsp:cNvSpPr/>
      </dsp:nvSpPr>
      <dsp:spPr>
        <a:xfrm>
          <a:off x="235850" y="5050189"/>
          <a:ext cx="428818" cy="42881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7D932-0646-4E67-924D-555FD58B6C79}">
      <dsp:nvSpPr>
        <dsp:cNvPr id="0" name=""/>
        <dsp:cNvSpPr/>
      </dsp:nvSpPr>
      <dsp:spPr>
        <a:xfrm>
          <a:off x="900518" y="4874763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Encourage and support the top hosts to expand their properties in other neighbourhoods as well.</a:t>
          </a:r>
          <a:endParaRPr lang="en-US" sz="1900" kern="1200"/>
        </a:p>
      </dsp:txBody>
      <dsp:txXfrm>
        <a:off x="900518" y="4874763"/>
        <a:ext cx="5347881" cy="779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3416-9FE5-4C30-B51D-B25D8F8AA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E8131-1336-489D-A96E-6BE31D72F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F0962-7DDF-4B70-B864-7976F215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B89B-60F8-4EDC-9E65-E3BD28C912EE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1A758-D7C3-40F4-9241-5279181B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EBB8A-7573-4707-B96D-366CB46F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BEB1-F141-4C67-9882-9B11240BE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68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4F63-363D-4F18-97F8-FB664A9A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18D46-95F9-4575-BFD3-A3DF1FE1D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34041-322A-4465-9A74-5BDF3576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B89B-60F8-4EDC-9E65-E3BD28C912EE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FE40F-3E8A-4552-BED8-7A3A70BD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2A4E1-EA5C-4EEF-8B90-BF781668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BEB1-F141-4C67-9882-9B11240BE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52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61863-EEC7-448F-BE2D-A7BA7537A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BC307-5E69-4481-8482-9E766E7B1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FC742-4F17-4525-8D83-815222EB4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B89B-60F8-4EDC-9E65-E3BD28C912EE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0C8EB-98AA-4941-A403-F1AD425C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04256-73FC-4F69-8938-E401F3BF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BEB1-F141-4C67-9882-9B11240BE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00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EB06-DE97-4D72-9B29-9C0D1F1EA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8F84-1099-4322-8F5A-89069ACA5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4AA68-B2BF-46BB-9D2B-B2D91BC7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B89B-60F8-4EDC-9E65-E3BD28C912EE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8DC4D-4553-4EF1-9B15-CE68FF46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DAB50-EEF3-45B2-AAFF-40BDCD40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BEB1-F141-4C67-9882-9B11240BE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41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2197-25C0-4B55-8B5A-9ABAAC02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EE13F-3D80-4AFD-B581-3D5C27387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6BEFB-6D32-4245-939F-CC1E9556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B89B-60F8-4EDC-9E65-E3BD28C912EE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01607-0FDB-4A68-AF3B-AB301331C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E364E-5035-4755-9E4F-9093C0D2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BEB1-F141-4C67-9882-9B11240BE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33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55E8-3865-4EE5-95E4-F3DB55F9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2B489-BA24-4E93-9FEE-869AA09A9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5B3DF-A3AD-4172-8BC2-6D5CE5F4E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5B03F-A81B-4DCC-B7CB-87B04155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B89B-60F8-4EDC-9E65-E3BD28C912EE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6D330-9E82-45B5-B852-72787B1B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D5BAA-4350-445F-8641-BF08B140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BEB1-F141-4C67-9882-9B11240BE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2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A8C5B-6E56-4CA4-B9AE-10747EAB6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0D135-BFD0-4EDB-860A-1865E9904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35155-521F-47E2-9D1C-4E256A95E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11E8D-270E-413C-A8C3-1B2EC2BDF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D3478-C53C-4E74-9988-074B5A512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C06D8A-A120-4341-8E78-43C3E0BC6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B89B-60F8-4EDC-9E65-E3BD28C912EE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A9D0C-29E4-4AEB-B829-F7FC5B11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0D89E1-3ABD-4235-83DB-448951004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BEB1-F141-4C67-9882-9B11240BE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73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BBB6-2E4A-4F05-84B6-F1BFEE976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542BC-3910-42F2-B25F-C3F2BC7B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B89B-60F8-4EDC-9E65-E3BD28C912EE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55A87-26E2-4676-9C03-8AA208A5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08BFF-ECD0-44EA-BEF9-1F1BA8BB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BEB1-F141-4C67-9882-9B11240BE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00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883D2-2032-4C6D-9594-360BBDA3C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B89B-60F8-4EDC-9E65-E3BD28C912EE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BD2C5-8204-42BB-B9D8-E3EB6E2B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63389-1D3D-4A86-AF5F-C390051FB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BEB1-F141-4C67-9882-9B11240BE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22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746E-7C91-49DE-BB95-C7E30932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7E2D8-89E6-45CC-B733-371EB2707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B1A08-992C-4CD8-B582-85721DEB1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BD878-342C-4FFD-B704-21DD97F3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B89B-60F8-4EDC-9E65-E3BD28C912EE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FCBBF-7AE1-4970-B8C1-3298EB20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D6A50-C0AA-4504-AB89-9045355C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BEB1-F141-4C67-9882-9B11240BE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99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07187-B271-4489-A3E7-C025E33F3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C9976-5E79-43E6-B6A1-E1B8BB018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55E30-4759-4658-8A8B-AE4240945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B3812-BD01-4333-BA9B-FE1F9764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B89B-60F8-4EDC-9E65-E3BD28C912EE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32771-EEEC-4CC3-BC68-8E7F7565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81917-6043-4A78-823B-E74D3C1F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DBEB1-F141-4C67-9882-9B11240BE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66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6768D6-722A-49B2-823A-8D357770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85DCA-88E7-4754-96E0-E6AED3209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86C62-51A3-40AB-BC49-F73A209F0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B89B-60F8-4EDC-9E65-E3BD28C912EE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94AD-04D4-4294-8428-CD7034897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64023-C2EE-4626-BE21-8491A625F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DBEB1-F141-4C67-9882-9B11240BE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38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BFA22-C9A7-45D7-831C-DE30965A4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IN" sz="2000">
                <a:solidFill>
                  <a:srgbClr val="080808"/>
                </a:solidFill>
              </a:rPr>
              <a:t>Sowmya Surampalli</a:t>
            </a:r>
          </a:p>
          <a:p>
            <a:pPr marL="342900" indent="-342900">
              <a:buFontTx/>
              <a:buChar char="-"/>
            </a:pPr>
            <a:r>
              <a:rPr lang="en-IN" sz="2000">
                <a:solidFill>
                  <a:srgbClr val="080808"/>
                </a:solidFill>
              </a:rPr>
              <a:t>Lutfullah Shifa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DD7B8-7C47-4CBD-A708-D4FE5CCA5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IN" sz="3600">
                <a:solidFill>
                  <a:srgbClr val="080808"/>
                </a:solidFill>
              </a:rPr>
              <a:t>Newyork AirBnB </a:t>
            </a:r>
            <a:br>
              <a:rPr lang="en-IN" sz="3600">
                <a:solidFill>
                  <a:srgbClr val="080808"/>
                </a:solidFill>
              </a:rPr>
            </a:br>
            <a:r>
              <a:rPr lang="en-IN" sz="3600">
                <a:solidFill>
                  <a:srgbClr val="080808"/>
                </a:solidFill>
              </a:rPr>
              <a:t>Data Analysis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2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E4054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E1929-2530-47BC-A2EB-AF442AB29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Neighbourhood</a:t>
            </a:r>
            <a:r>
              <a:rPr lang="en-US" dirty="0">
                <a:solidFill>
                  <a:srgbClr val="FFFFFF"/>
                </a:solidFill>
              </a:rPr>
              <a:t> groups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- Available Stays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575A25-B19D-4444-8DA5-4C886631DE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249" r="9096" b="2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EE82A2-3F99-4CED-ABAD-9E10FA77E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There are 5 </a:t>
            </a:r>
            <a:r>
              <a:rPr lang="en-US" sz="2000" dirty="0" err="1">
                <a:solidFill>
                  <a:srgbClr val="FFFFFF"/>
                </a:solidFill>
              </a:rPr>
              <a:t>neighbourhood</a:t>
            </a:r>
            <a:r>
              <a:rPr lang="en-US" sz="2000" dirty="0">
                <a:solidFill>
                  <a:srgbClr val="FFFFFF"/>
                </a:solidFill>
              </a:rPr>
              <a:t> groups in </a:t>
            </a:r>
            <a:r>
              <a:rPr lang="en-US" sz="2000" dirty="0" err="1">
                <a:solidFill>
                  <a:srgbClr val="FFFFFF"/>
                </a:solidFill>
              </a:rPr>
              <a:t>Newyork</a:t>
            </a:r>
            <a:endParaRPr lang="en-US" sz="2000" dirty="0">
              <a:solidFill>
                <a:srgbClr val="FFFFFF"/>
              </a:solidFill>
            </a:endParaRP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Bronx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Brooklyn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Manhattan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Queens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Staten Island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Manhattan and Brooklyn have the highest number of listings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Staten Island and Bronx are the </a:t>
            </a:r>
            <a:r>
              <a:rPr lang="en-US" sz="2000" dirty="0" err="1">
                <a:solidFill>
                  <a:srgbClr val="FFFFFF"/>
                </a:solidFill>
              </a:rPr>
              <a:t>neighbourhoods</a:t>
            </a:r>
            <a:r>
              <a:rPr lang="en-US" sz="2000" dirty="0">
                <a:solidFill>
                  <a:srgbClr val="FFFFFF"/>
                </a:solidFill>
              </a:rPr>
              <a:t> that require special attention.</a:t>
            </a:r>
          </a:p>
        </p:txBody>
      </p:sp>
    </p:spTree>
    <p:extLst>
      <p:ext uri="{BB962C8B-B14F-4D97-AF65-F5344CB8AC3E}">
        <p14:creationId xmlns:p14="http://schemas.microsoft.com/office/powerpoint/2010/main" val="76138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505271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A07A9-26D1-4F1A-B16C-B33A5244E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Most popular localities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3D8CF4-F1C3-4DA7-A38A-1D25977293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354" r="14611" b="-2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BAC4F-6860-427F-8C4A-47CB8C74C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- The most preferred </a:t>
            </a:r>
            <a:r>
              <a:rPr lang="en-US" sz="2000" dirty="0" err="1">
                <a:solidFill>
                  <a:srgbClr val="FFFFFF"/>
                </a:solidFill>
              </a:rPr>
              <a:t>neighbourhoods</a:t>
            </a:r>
            <a:r>
              <a:rPr lang="en-US" sz="2000" dirty="0">
                <a:solidFill>
                  <a:srgbClr val="FFFFFF"/>
                </a:solidFill>
              </a:rPr>
              <a:t> in the entire </a:t>
            </a:r>
            <a:r>
              <a:rPr lang="en-US" sz="2000" dirty="0" err="1">
                <a:solidFill>
                  <a:srgbClr val="FFFFFF"/>
                </a:solidFill>
              </a:rPr>
              <a:t>Newyork</a:t>
            </a:r>
            <a:r>
              <a:rPr lang="en-US" sz="2000" dirty="0">
                <a:solidFill>
                  <a:srgbClr val="FFFFFF"/>
                </a:solidFill>
              </a:rPr>
              <a:t> city are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Silver Lake (Staten Island)</a:t>
            </a:r>
          </a:p>
          <a:p>
            <a:pPr lvl="1"/>
            <a:r>
              <a:rPr lang="en-US" sz="1600" dirty="0" err="1">
                <a:solidFill>
                  <a:srgbClr val="FFFFFF"/>
                </a:solidFill>
              </a:rPr>
              <a:t>Richmondtown</a:t>
            </a:r>
            <a:r>
              <a:rPr lang="en-US" sz="1600" dirty="0">
                <a:solidFill>
                  <a:srgbClr val="FFFFFF"/>
                </a:solidFill>
              </a:rPr>
              <a:t> (Staten Island)</a:t>
            </a:r>
          </a:p>
          <a:p>
            <a:pPr lvl="1"/>
            <a:r>
              <a:rPr lang="en-US" sz="1600" dirty="0" err="1">
                <a:solidFill>
                  <a:srgbClr val="FFFFFF"/>
                </a:solidFill>
              </a:rPr>
              <a:t>Elting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ville</a:t>
            </a:r>
            <a:r>
              <a:rPr lang="en-US" sz="1600" dirty="0">
                <a:solidFill>
                  <a:srgbClr val="FFFFFF"/>
                </a:solidFill>
              </a:rPr>
              <a:t> (Staten Island)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East Elmhurst (Queens)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Mount Eden (Bronx)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Manhattan and Brooklyn have the highest number of properties, but less occupancy. So we need not acquire more properties.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Staten Island and Bronx have least number of properties. Since they have higher occupancies, we can acquire more properties.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91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2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95B2C-4D4D-4A53-B478-8E6AA0A54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Types of properties – Customer preferences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3B1A6D-6039-4878-8273-902628DAEA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4535" r="22201" b="-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9CFE9-8F16-4294-99F5-284D0A928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In Brooklyn, apartments/homes are being preferred more than private rooms and shared rooms</a:t>
            </a:r>
          </a:p>
          <a:p>
            <a:r>
              <a:rPr lang="en-US" sz="2000"/>
              <a:t>In Manhattan, private rooms and entire homes are being preferred equally.</a:t>
            </a:r>
          </a:p>
          <a:p>
            <a:r>
              <a:rPr lang="en-US" sz="2000"/>
              <a:t>Shared rooms are being least preferred.</a:t>
            </a:r>
          </a:p>
          <a:p>
            <a:r>
              <a:rPr lang="en-US" sz="2000"/>
              <a:t>We better convert the shared rooms to private rooms</a:t>
            </a:r>
          </a:p>
        </p:txBody>
      </p:sp>
    </p:spTree>
    <p:extLst>
      <p:ext uri="{BB962C8B-B14F-4D97-AF65-F5344CB8AC3E}">
        <p14:creationId xmlns:p14="http://schemas.microsoft.com/office/powerpoint/2010/main" val="2340676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FE8F2-85E3-4759-B6D0-B2977D703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Price Ranges – Customer preferences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CB541E-CD40-499A-BC2C-61DE1E0A74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15237" b="1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C6E6D-013F-4791-B9A9-D5FF5DCCF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Most of the customers prefer price range less than 1000$</a:t>
            </a:r>
          </a:p>
          <a:p>
            <a:r>
              <a:rPr lang="en-US" sz="2200" dirty="0"/>
              <a:t>We can reduce the prices of highly expensive stays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1968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252DF-DD37-4602-AB42-31CAFFA6E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Prices Range – Most attracting hosts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E3B71836-35B0-44C0-9858-3C2A41DEA2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476" r="7483" b="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F649B-8CFF-486C-840D-BB4B4E93C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For the hosts who are charging between 100$ to 250$, there is more customer attraction</a:t>
            </a:r>
          </a:p>
          <a:p>
            <a:r>
              <a:rPr lang="en-US" sz="2200" dirty="0"/>
              <a:t>We can negotiate with the other hosts to come into this range of prices for their properties to gain a greater number of customers.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5267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EE053-F650-4A61-BDD5-50F088899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Minimum nights – Most attracting hosts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E963B8-DE79-4C95-B391-C5A17136F5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9522" r="6990" b="-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596BA-2349-423A-AA39-6A6F0F5B6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46848" y="2516777"/>
            <a:ext cx="3803904" cy="36601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Hosts who are posing constraint of minimum nights to be lesser than 7 days have more customer attraction.</a:t>
            </a:r>
          </a:p>
          <a:p>
            <a:r>
              <a:rPr lang="en-US" sz="2200" dirty="0"/>
              <a:t>We can negotiate with the other hosts to have reduce their constraint of minimum nights to less than 7 days.</a:t>
            </a:r>
          </a:p>
        </p:txBody>
      </p:sp>
    </p:spTree>
    <p:extLst>
      <p:ext uri="{BB962C8B-B14F-4D97-AF65-F5344CB8AC3E}">
        <p14:creationId xmlns:p14="http://schemas.microsoft.com/office/powerpoint/2010/main" val="108593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4372A7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99B10-7B98-4E02-AB79-94822E4B5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Most attracting hosts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498CE5-8FD1-4626-8930-5CE4578756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143" r="14258" b="2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B8642-2C4E-4947-8057-17CAB6796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Michael, David and John have high popularity among the customers in Manhattan and Brooklyn.</a:t>
            </a:r>
          </a:p>
          <a:p>
            <a:r>
              <a:rPr lang="en-US" sz="2000">
                <a:solidFill>
                  <a:srgbClr val="FFFFFF"/>
                </a:solidFill>
              </a:rPr>
              <a:t>We can make them establish more properties in the other neighbourhoods as well.</a:t>
            </a: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42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C4270-42BC-4EEC-9AB0-069E5FA8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Summary – Insights to the business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Content Placeholder 4">
            <a:extLst>
              <a:ext uri="{FF2B5EF4-FFF2-40B4-BE49-F238E27FC236}">
                <a16:creationId xmlns:a16="http://schemas.microsoft.com/office/drawing/2014/main" id="{2F53E1E0-646D-4815-99B1-4BE215025C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211594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0819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Newyork AirBnB  Data Analysis</vt:lpstr>
      <vt:lpstr>Neighbourhood groups  - Available Stays</vt:lpstr>
      <vt:lpstr>Most popular localities</vt:lpstr>
      <vt:lpstr>Types of properties – Customer preferences</vt:lpstr>
      <vt:lpstr>Price Ranges – Customer preferences</vt:lpstr>
      <vt:lpstr>Prices Range – Most attracting hosts</vt:lpstr>
      <vt:lpstr>Minimum nights – Most attracting hosts</vt:lpstr>
      <vt:lpstr>Most attracting hosts</vt:lpstr>
      <vt:lpstr>Summary – Insights to the business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Newyork AirBnB  Data Analysis</dc:title>
  <dc:creator>Sowmya Surampalli</dc:creator>
  <cp:lastModifiedBy>Sowmya Surampalli</cp:lastModifiedBy>
  <cp:revision>1</cp:revision>
  <dcterms:created xsi:type="dcterms:W3CDTF">2020-11-08T14:34:33Z</dcterms:created>
  <dcterms:modified xsi:type="dcterms:W3CDTF">2020-11-08T14:34:41Z</dcterms:modified>
</cp:coreProperties>
</file>