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586"/>
  </p:normalViewPr>
  <p:slideViewPr>
    <p:cSldViewPr snapToGrid="0">
      <p:cViewPr varScale="1">
        <p:scale>
          <a:sx n="58" d="100"/>
          <a:sy n="58" d="100"/>
        </p:scale>
        <p:origin x="208"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24/09/23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9/24/23</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9/24/23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9/24/23</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9/24/23</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9/24/23</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9/24/23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9/24/23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9/24/23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9/24/23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9/24/23</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9/24/23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9/24/23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475013"/>
          </a:xfrm>
        </p:spPr>
        <p:txBody>
          <a:bodyPr>
            <a:normAutofit/>
          </a:bodyPr>
          <a:lstStyle/>
          <a:p>
            <a:r>
              <a:rPr lang="en-GB" sz="3600"/>
              <a:t>Student </a:t>
            </a:r>
            <a:r>
              <a:rPr lang="en-GB"/>
              <a:t>Details</a:t>
            </a:r>
            <a:endParaRPr lang="en-US"/>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 Box 3"/>
          <p:cNvSpPr txBox="1"/>
          <p:nvPr/>
        </p:nvSpPr>
        <p:spPr>
          <a:xfrm>
            <a:off x="720725" y="2651125"/>
            <a:ext cx="8742045" cy="1198880"/>
          </a:xfrm>
          <a:prstGeom prst="rect">
            <a:avLst/>
          </a:prstGeom>
          <a:noFill/>
        </p:spPr>
        <p:txBody>
          <a:bodyPr wrap="square" rtlCol="0">
            <a:spAutoFit/>
          </a:bodyPr>
          <a:lstStyle/>
          <a:p>
            <a:r>
              <a:rPr lang="en-US" b="1" dirty="0"/>
              <a:t>Name              : </a:t>
            </a:r>
            <a:r>
              <a:rPr lang="en-US" dirty="0"/>
              <a:t>  </a:t>
            </a:r>
            <a:r>
              <a:rPr lang="en-US" dirty="0" err="1"/>
              <a:t>Vyakaranam</a:t>
            </a:r>
            <a:r>
              <a:rPr lang="en-US" dirty="0"/>
              <a:t> Sowmya</a:t>
            </a:r>
          </a:p>
          <a:p>
            <a:r>
              <a:rPr lang="en-US" b="1" dirty="0" err="1"/>
              <a:t>SkillBuild</a:t>
            </a:r>
            <a:r>
              <a:rPr lang="en-US" b="1" dirty="0"/>
              <a:t> ID    : </a:t>
            </a:r>
            <a:r>
              <a:rPr lang="en-US" dirty="0"/>
              <a:t>  vyakaranamsowmya8@gmail.com</a:t>
            </a:r>
          </a:p>
          <a:p>
            <a:r>
              <a:rPr lang="en-US" b="1" dirty="0"/>
              <a:t>College Name :   </a:t>
            </a:r>
            <a:r>
              <a:rPr lang="en-US" dirty="0" err="1"/>
              <a:t>Vignan</a:t>
            </a:r>
            <a:r>
              <a:rPr lang="en-US" dirty="0"/>
              <a:t> Institute of Information Technology</a:t>
            </a:r>
          </a:p>
          <a:p>
            <a:r>
              <a:rPr lang="en-US" b="1" dirty="0"/>
              <a:t>Internship Domain and Internship start and End Date : </a:t>
            </a:r>
            <a:r>
              <a:rPr lang="en-US" dirty="0"/>
              <a:t>  Artificial Intelligence /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93F3-1AEB-DAE4-7847-5C31C97D54FD}"/>
              </a:ext>
            </a:extLst>
          </p:cNvPr>
          <p:cNvSpPr>
            <a:spLocks noGrp="1"/>
          </p:cNvSpPr>
          <p:nvPr>
            <p:ph type="title"/>
          </p:nvPr>
        </p:nvSpPr>
        <p:spPr>
          <a:xfrm>
            <a:off x="581192" y="702156"/>
            <a:ext cx="11029616" cy="692890"/>
          </a:xfrm>
        </p:spPr>
        <p:txBody>
          <a:bodyPr/>
          <a:lstStyle/>
          <a:p>
            <a:r>
              <a:rPr lang="en-US" dirty="0"/>
              <a:t>Output photos</a:t>
            </a:r>
          </a:p>
        </p:txBody>
      </p:sp>
      <p:pic>
        <p:nvPicPr>
          <p:cNvPr id="8" name="Content Placeholder 7">
            <a:extLst>
              <a:ext uri="{FF2B5EF4-FFF2-40B4-BE49-F238E27FC236}">
                <a16:creationId xmlns:a16="http://schemas.microsoft.com/office/drawing/2014/main" id="{ACEA726D-01C1-A7C7-31C4-ECC46A639952}"/>
              </a:ext>
            </a:extLst>
          </p:cNvPr>
          <p:cNvPicPr>
            <a:picLocks noGrp="1" noChangeAspect="1"/>
          </p:cNvPicPr>
          <p:nvPr>
            <p:ph idx="1"/>
          </p:nvPr>
        </p:nvPicPr>
        <p:blipFill>
          <a:blip r:embed="rId2"/>
          <a:stretch>
            <a:fillRect/>
          </a:stretch>
        </p:blipFill>
        <p:spPr>
          <a:xfrm>
            <a:off x="318434" y="2228194"/>
            <a:ext cx="5493787" cy="2958295"/>
          </a:xfrm>
          <a:prstGeom prst="rect">
            <a:avLst/>
          </a:prstGeom>
        </p:spPr>
      </p:pic>
      <p:pic>
        <p:nvPicPr>
          <p:cNvPr id="9" name="Picture 8">
            <a:extLst>
              <a:ext uri="{FF2B5EF4-FFF2-40B4-BE49-F238E27FC236}">
                <a16:creationId xmlns:a16="http://schemas.microsoft.com/office/drawing/2014/main" id="{9AC69F71-4A11-9E77-1B4D-D6B7686091BF}"/>
              </a:ext>
            </a:extLst>
          </p:cNvPr>
          <p:cNvPicPr>
            <a:picLocks noChangeAspect="1"/>
          </p:cNvPicPr>
          <p:nvPr/>
        </p:nvPicPr>
        <p:blipFill>
          <a:blip r:embed="rId3"/>
          <a:stretch>
            <a:fillRect/>
          </a:stretch>
        </p:blipFill>
        <p:spPr>
          <a:xfrm>
            <a:off x="6096000" y="2232862"/>
            <a:ext cx="5273567" cy="2953627"/>
          </a:xfrm>
          <a:prstGeom prst="rect">
            <a:avLst/>
          </a:prstGeom>
        </p:spPr>
      </p:pic>
    </p:spTree>
    <p:extLst>
      <p:ext uri="{BB962C8B-B14F-4D97-AF65-F5344CB8AC3E}">
        <p14:creationId xmlns:p14="http://schemas.microsoft.com/office/powerpoint/2010/main" val="331904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p:cNvSpPr>
            <a:spLocks noGrp="1"/>
          </p:cNvSpPr>
          <p:nvPr>
            <p:ph idx="1"/>
          </p:nvPr>
        </p:nvSpPr>
        <p:spPr>
          <a:xfrm>
            <a:off x="581191" y="2074645"/>
            <a:ext cx="11029615" cy="3857231"/>
          </a:xfrm>
        </p:spPr>
        <p:txBody>
          <a:bodyPr/>
          <a:lstStyle/>
          <a:p>
            <a:r>
              <a:rPr lang="en-US" dirty="0"/>
              <a:t>https://</a:t>
            </a:r>
            <a:r>
              <a:rPr lang="en-US" dirty="0" err="1"/>
              <a:t>github.com</a:t>
            </a:r>
            <a:r>
              <a:rPr lang="en-US" dirty="0"/>
              <a:t>/</a:t>
            </a:r>
            <a:r>
              <a:rPr lang="en-US" dirty="0" err="1"/>
              <a:t>sowmyavyk</a:t>
            </a:r>
            <a:r>
              <a:rPr lang="en-US" dirty="0"/>
              <a:t>/</a:t>
            </a:r>
            <a:r>
              <a:rPr lang="en-US" dirty="0" err="1"/>
              <a:t>Feedback_Sentiment_Analysis</a:t>
            </a:r>
            <a:endParaRPr lang="en-US" dirty="0"/>
          </a:p>
        </p:txBody>
      </p:sp>
      <p:sp>
        <p:nvSpPr>
          <p:cNvPr id="4" name="TextBox 3">
            <a:extLst>
              <a:ext uri="{FF2B5EF4-FFF2-40B4-BE49-F238E27FC236}">
                <a16:creationId xmlns:a16="http://schemas.microsoft.com/office/drawing/2014/main" id="{1A15C434-EB61-A952-1E8B-1C7BDC8CFA35}"/>
              </a:ext>
            </a:extLst>
          </p:cNvPr>
          <p:cNvSpPr txBox="1"/>
          <p:nvPr/>
        </p:nvSpPr>
        <p:spPr>
          <a:xfrm>
            <a:off x="2575932" y="5229922"/>
            <a:ext cx="184731" cy="369332"/>
          </a:xfrm>
          <a:prstGeom prst="rect">
            <a:avLst/>
          </a:prstGeom>
          <a:noFill/>
        </p:spPr>
        <p:txBody>
          <a:bodyPr wrap="non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GB" dirty="0"/>
              <a:t> Sentiment Analysis of </a:t>
            </a:r>
            <a:r>
              <a:rPr lang="en-US" altLang="en-GB" dirty="0">
                <a:sym typeface="+mn-ea"/>
              </a:rPr>
              <a:t>Restaurant Reviews</a:t>
            </a:r>
            <a:endParaRPr lang="en-US" altLang="en-GB" dirty="0"/>
          </a:p>
        </p:txBody>
      </p:sp>
      <p:sp>
        <p:nvSpPr>
          <p:cNvPr id="3" name="Content Placeholder 2"/>
          <p:cNvSpPr>
            <a:spLocks noGrp="1"/>
          </p:cNvSpPr>
          <p:nvPr>
            <p:ph idx="1"/>
          </p:nvPr>
        </p:nvSpPr>
        <p:spPr/>
        <p:txBody>
          <a:bodyPr>
            <a:normAutofit/>
          </a:bodyPr>
          <a:lstStyle/>
          <a:p>
            <a:pPr marL="0" indent="0" algn="just">
              <a:buNone/>
            </a:pPr>
            <a:r>
              <a:rPr lang="en-IN" b="0" i="0" u="none" strike="noStrike" dirty="0">
                <a:solidFill>
                  <a:srgbClr val="374151"/>
                </a:solidFill>
                <a:effectLst/>
                <a:latin typeface="Roboto" panose="02000000000000000000" pitchFamily="2" charset="0"/>
              </a:rPr>
              <a:t>Analysing restaurant data for customer satisfaction allows customer insights to be unlocked. The use of machine learning techniques enables these evaluations to be grouped into positive, negative, and neutral emotions, thus facilitating data-driven decision-making.</a:t>
            </a:r>
          </a:p>
          <a:p>
            <a:pPr marL="0" indent="0" algn="just">
              <a:buNone/>
            </a:pPr>
            <a:r>
              <a:rPr lang="en-IN" b="0" i="0" u="none" strike="noStrike" dirty="0">
                <a:solidFill>
                  <a:srgbClr val="374151"/>
                </a:solidFill>
                <a:effectLst/>
                <a:latin typeface="Roboto" panose="02000000000000000000" pitchFamily="2" charset="0"/>
              </a:rPr>
              <a:t>The use of emotional analytics can feed the overall experience has been enhanced by improving food quality, service, and atmosphere. This process not only delivers informed decisions but also ensures customer-centric improvements, and provides actionable feedback that supports guests and restaurant management </a:t>
            </a:r>
          </a:p>
          <a:p>
            <a:pPr marL="0" indent="0" algn="just">
              <a:buNone/>
            </a:pPr>
            <a:r>
              <a:rPr lang="en-IN" b="0" i="0" u="none" strike="noStrike" dirty="0">
                <a:solidFill>
                  <a:srgbClr val="374151"/>
                </a:solidFill>
                <a:effectLst/>
                <a:latin typeface="Roboto" panose="02000000000000000000" pitchFamily="2" charset="0"/>
              </a:rPr>
              <a:t>This insight allows restaurants to access it improvements and adjustments are made to meet customer expectations, ultimately a more satisfying dining experience for all Helps show customer sentiment but also provides valuable feedback on specific areas of interest Improvement of the restaurant, allowing for targeted development and resource allocation.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AGENDA</a:t>
            </a:r>
          </a:p>
        </p:txBody>
      </p:sp>
      <p:sp>
        <p:nvSpPr>
          <p:cNvPr id="3" name="Content Placeholder 2"/>
          <p:cNvSpPr>
            <a:spLocks noGrp="1"/>
          </p:cNvSpPr>
          <p:nvPr>
            <p:ph idx="1"/>
          </p:nvPr>
        </p:nvSpPr>
        <p:spPr/>
        <p:txBody>
          <a:bodyPr/>
          <a:lstStyle/>
          <a:p>
            <a:r>
              <a:rPr lang="en-US"/>
              <a:t>Project Overview</a:t>
            </a:r>
          </a:p>
          <a:p>
            <a:r>
              <a:rPr lang="en-US"/>
              <a:t>Who are end Users </a:t>
            </a:r>
          </a:p>
          <a:p>
            <a:r>
              <a:rPr lang="en-US"/>
              <a:t>Solution and its valuble proposition</a:t>
            </a:r>
          </a:p>
          <a:p>
            <a:r>
              <a:rPr lang="en-US"/>
              <a:t>project Customization</a:t>
            </a:r>
          </a:p>
          <a:p>
            <a:r>
              <a:rPr lang="en-US"/>
              <a:t>Modelling</a:t>
            </a:r>
          </a:p>
          <a:p>
            <a:r>
              <a:rPr lang="en-US"/>
              <a:t>Results</a:t>
            </a:r>
          </a:p>
          <a:p>
            <a:r>
              <a:rPr lang="en-US"/>
              <a:t>Links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PROJECT  OVERVIEW</a:t>
            </a:r>
          </a:p>
        </p:txBody>
      </p:sp>
      <p:sp>
        <p:nvSpPr>
          <p:cNvPr id="3" name="Content Placeholder 2"/>
          <p:cNvSpPr>
            <a:spLocks noGrp="1"/>
          </p:cNvSpPr>
          <p:nvPr>
            <p:ph idx="1"/>
          </p:nvPr>
        </p:nvSpPr>
        <p:spPr>
          <a:xfrm>
            <a:off x="809625" y="2340610"/>
            <a:ext cx="9581515" cy="3634740"/>
          </a:xfrm>
        </p:spPr>
        <p:txBody>
          <a:bodyPr>
            <a:normAutofit fontScale="92500" lnSpcReduction="20000"/>
          </a:bodyPr>
          <a:lstStyle/>
          <a:p>
            <a:r>
              <a:rPr lang="en-IN" b="1" i="0" u="none" strike="noStrike" dirty="0">
                <a:solidFill>
                  <a:srgbClr val="374151"/>
                </a:solidFill>
                <a:effectLst/>
              </a:rPr>
              <a:t>Objective: </a:t>
            </a:r>
          </a:p>
          <a:p>
            <a:pPr marL="0" indent="0">
              <a:buNone/>
            </a:pPr>
            <a:r>
              <a:rPr lang="en-IN" b="0" i="0" u="none" strike="noStrike" dirty="0">
                <a:solidFill>
                  <a:srgbClr val="374151"/>
                </a:solidFill>
                <a:effectLst/>
              </a:rPr>
              <a:t>The main objective of this project is to analyse customer perceptions and measure customer emotions (positive or negative) associated with the restaurant experience. </a:t>
            </a:r>
            <a:endParaRPr lang="en-IN" dirty="0">
              <a:solidFill>
                <a:srgbClr val="374151"/>
              </a:solidFill>
            </a:endParaRPr>
          </a:p>
          <a:p>
            <a:r>
              <a:rPr lang="en-IN" b="1" i="0" u="none" strike="noStrike" dirty="0">
                <a:solidFill>
                  <a:srgbClr val="374151"/>
                </a:solidFill>
                <a:effectLst/>
              </a:rPr>
              <a:t>Methodology: </a:t>
            </a:r>
          </a:p>
          <a:p>
            <a:pPr marL="0" indent="0">
              <a:buNone/>
            </a:pPr>
            <a:r>
              <a:rPr lang="en-IN" b="0" i="0" u="none" strike="noStrike" dirty="0">
                <a:solidFill>
                  <a:srgbClr val="374151"/>
                </a:solidFill>
                <a:effectLst/>
              </a:rPr>
              <a:t>This project uses advanced natural language processing (NLP) techniques and machine learning models to classify consumer sentiment in a survey. </a:t>
            </a:r>
          </a:p>
          <a:p>
            <a:r>
              <a:rPr lang="en-IN" b="1" dirty="0">
                <a:solidFill>
                  <a:srgbClr val="374151"/>
                </a:solidFill>
              </a:rPr>
              <a:t>Benefits</a:t>
            </a:r>
            <a:r>
              <a:rPr lang="en-IN" b="1" i="0" u="none" strike="noStrike" dirty="0">
                <a:solidFill>
                  <a:srgbClr val="374151"/>
                </a:solidFill>
                <a:effectLst/>
              </a:rPr>
              <a:t>: </a:t>
            </a:r>
          </a:p>
          <a:p>
            <a:pPr marL="0" indent="0">
              <a:buNone/>
            </a:pPr>
            <a:r>
              <a:rPr lang="en-IN" b="0" i="0" u="none" strike="noStrike" dirty="0">
                <a:solidFill>
                  <a:srgbClr val="374151"/>
                </a:solidFill>
                <a:effectLst/>
              </a:rPr>
              <a:t>1. Increased customer satisfaction: By carefully </a:t>
            </a:r>
            <a:r>
              <a:rPr lang="en-IN" b="0" i="0" u="none" strike="noStrike" dirty="0" err="1">
                <a:solidFill>
                  <a:srgbClr val="374151"/>
                </a:solidFill>
                <a:effectLst/>
              </a:rPr>
              <a:t>analyzing</a:t>
            </a:r>
            <a:r>
              <a:rPr lang="en-IN" b="0" i="0" u="none" strike="noStrike" dirty="0">
                <a:solidFill>
                  <a:srgbClr val="374151"/>
                </a:solidFill>
                <a:effectLst/>
              </a:rPr>
              <a:t> sentiment, the project aims to identify specific areas where restaurants can improve, ultimately resulting in higher levels of customer satisfaction</a:t>
            </a:r>
          </a:p>
          <a:p>
            <a:pPr marL="0" indent="0">
              <a:buNone/>
            </a:pPr>
            <a:r>
              <a:rPr lang="en-IN" b="0" i="0" u="none" strike="noStrike" dirty="0">
                <a:solidFill>
                  <a:srgbClr val="374151"/>
                </a:solidFill>
                <a:effectLst/>
              </a:rPr>
              <a:t> </a:t>
            </a:r>
            <a:r>
              <a:rPr lang="en-IN" b="0" i="0" u="none" strike="noStrike" dirty="0">
                <a:solidFill>
                  <a:srgbClr val="343541"/>
                </a:solidFill>
                <a:effectLst/>
              </a:rPr>
              <a:t>2. Real-time Feedback: This project provides restaurant owners with the advantage of receiving immediate feedback from customer reviews, enabling them to make swift and informed decisions for enhancing their establishments.</a:t>
            </a:r>
            <a:r>
              <a:rPr lang="en-IN" b="0" i="0" u="none" strike="noStrike" dirty="0">
                <a:solidFill>
                  <a:srgbClr val="374151"/>
                </a:solidFill>
                <a:effectLst/>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a:xfrm>
            <a:off x="702945" y="1715135"/>
            <a:ext cx="11029315" cy="4296782"/>
          </a:xfrm>
        </p:spPr>
        <p:txBody>
          <a:bodyPr>
            <a:normAutofit/>
          </a:bodyPr>
          <a:lstStyle/>
          <a:p>
            <a:pPr marL="0" indent="0">
              <a:buNone/>
            </a:pPr>
            <a:r>
              <a:rPr lang="en-IN" b="0" i="0" u="none" strike="noStrike" dirty="0">
                <a:solidFill>
                  <a:srgbClr val="374151"/>
                </a:solidFill>
                <a:effectLst/>
              </a:rPr>
              <a:t>1. Investors: Potential investors in the restaurant business can use sentiment analysis to evaluate the reputation and performance of various establishments, aiding them in making informed investment decisions. </a:t>
            </a:r>
          </a:p>
          <a:p>
            <a:pPr marL="0" indent="0">
              <a:buNone/>
            </a:pPr>
            <a:r>
              <a:rPr lang="en-IN" b="0" i="0" u="none" strike="noStrike" dirty="0">
                <a:solidFill>
                  <a:srgbClr val="374151"/>
                </a:solidFill>
                <a:effectLst/>
              </a:rPr>
              <a:t>2. Data Analysts: Skilled in data analysis, this job provides a wealth of information on sentiment dynamics and detailed reporting. These analysts can dig deeper into the data, identifying nuggets of insight that can be valuable to the restaurant industry as a whole.</a:t>
            </a:r>
          </a:p>
          <a:p>
            <a:pPr marL="0" indent="0">
              <a:buNone/>
            </a:pPr>
            <a:r>
              <a:rPr lang="en-IN" b="0" i="0" u="none" strike="noStrike" dirty="0">
                <a:solidFill>
                  <a:srgbClr val="374151"/>
                </a:solidFill>
                <a:effectLst/>
              </a:rPr>
              <a:t>3. Customers: Patrons who want informed dining options can also benefit from this service. They can get a summary of emotions from previous restaurants, helping them choose a restaurant that meets their tastes and expectations.</a:t>
            </a:r>
          </a:p>
          <a:p>
            <a:pPr marL="0" indent="0">
              <a:buNone/>
            </a:pPr>
            <a:r>
              <a:rPr lang="en-IN" b="0" i="0" u="none" strike="noStrike" dirty="0">
                <a:solidFill>
                  <a:srgbClr val="374151"/>
                </a:solidFill>
                <a:effectLst/>
              </a:rPr>
              <a:t>4. Food analysts: Food analysts can increase the depth of their analysis by incorporating sensory data into their analysis. This new information enables them to provide a detailed and insightful assessment of the restaurant’s supply chain and environment. </a:t>
            </a:r>
          </a:p>
          <a:p>
            <a:pPr marL="0" indent="0">
              <a:buNone/>
            </a:pPr>
            <a:r>
              <a:rPr lang="en-IN" b="0" i="0" u="none" strike="noStrike" dirty="0">
                <a:solidFill>
                  <a:srgbClr val="374151"/>
                </a:solidFill>
                <a:effectLst/>
              </a:rPr>
              <a:t>5. Restaurant Managers &amp; Restaurant owners: The real-time feedback analysis portion of the project is particularly useful for restaurant managers. It helps them quickly analyse customer sentiment, make decisions on the spot and provide instant feedback to enhance the dining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p:cNvSpPr>
            <a:spLocks noGrp="1"/>
          </p:cNvSpPr>
          <p:nvPr>
            <p:ph idx="1"/>
          </p:nvPr>
        </p:nvSpPr>
        <p:spPr>
          <a:xfrm>
            <a:off x="581191" y="1682532"/>
            <a:ext cx="10876749" cy="4575393"/>
          </a:xfrm>
        </p:spPr>
        <p:txBody>
          <a:bodyPr>
            <a:normAutofit/>
          </a:bodyPr>
          <a:lstStyle/>
          <a:p>
            <a:pPr marL="0" indent="0">
              <a:buNone/>
            </a:pPr>
            <a:r>
              <a:rPr lang="en-US" sz="2000" b="1" dirty="0"/>
              <a:t>Solution:</a:t>
            </a:r>
          </a:p>
          <a:p>
            <a:pPr marL="0" indent="0">
              <a:buNone/>
            </a:pPr>
            <a:r>
              <a:rPr lang="en-US" dirty="0"/>
              <a:t>Our sentiment analysis for restaurant reviews leverages advanced natural language processing (NLP) techniques and machine learning models to automatically classify customer sentiments in restaurant reviews.</a:t>
            </a:r>
          </a:p>
          <a:p>
            <a:pPr marL="0" indent="0">
              <a:buNone/>
            </a:pPr>
            <a:r>
              <a:rPr lang="en-US" sz="2000" b="1" dirty="0"/>
              <a:t>Value Proposition: </a:t>
            </a:r>
          </a:p>
          <a:p>
            <a:pPr marL="0" indent="0">
              <a:buNone/>
            </a:pPr>
            <a:r>
              <a:rPr lang="en-US" dirty="0"/>
              <a:t>Heightened Customer Satisfaction : In the end, our solution makes customers happier and dining experiences better.</a:t>
            </a:r>
          </a:p>
          <a:p>
            <a:pPr marL="0" indent="0">
              <a:buNone/>
            </a:pPr>
            <a:r>
              <a:rPr lang="en-US" dirty="0"/>
              <a:t>Efficient Insights                               : Swiftly recognize positive, negative, and neutral sentiments in reviews.</a:t>
            </a:r>
          </a:p>
          <a:p>
            <a:pPr marL="0" indent="0">
              <a:buNone/>
            </a:pPr>
            <a:r>
              <a:rPr lang="en-US" dirty="0"/>
              <a:t>Enhanced Customer Experience.    : Empower restaurants with data-driven insights to elevate their service quality.</a:t>
            </a:r>
          </a:p>
          <a:p>
            <a:pPr marL="0" indent="0">
              <a:buNone/>
            </a:pPr>
            <a:r>
              <a:rPr lang="en-US" dirty="0"/>
              <a:t>Real-time Feedback                          : Provide instantaneous feedback to fine-tune restaurant operations on the fly.</a:t>
            </a:r>
          </a:p>
          <a:p>
            <a:pPr marL="0" indent="0">
              <a:buNone/>
            </a:pPr>
            <a:r>
              <a:rPr lang="en-US" dirty="0"/>
              <a:t>Competitive Advantage                    : Gain a competitive edge by comprehending customer sentiments more deeply.</a:t>
            </a:r>
          </a:p>
          <a:p>
            <a:pPr marL="0" indent="0">
              <a:buNone/>
            </a:pPr>
            <a:r>
              <a:rPr lang="en-US" dirty="0"/>
              <a:t>Informed Decision-making               : Enable stakeholders to make well-informed choices that drive business growth.</a:t>
            </a: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p:cNvSpPr>
            <a:spLocks noGrp="1"/>
          </p:cNvSpPr>
          <p:nvPr>
            <p:ph idx="1"/>
          </p:nvPr>
        </p:nvSpPr>
        <p:spPr>
          <a:xfrm>
            <a:off x="581191" y="2074646"/>
            <a:ext cx="11029615" cy="3634486"/>
          </a:xfrm>
        </p:spPr>
        <p:txBody>
          <a:bodyPr/>
          <a:lstStyle/>
          <a:p>
            <a:r>
              <a:rPr lang="en-US" dirty="0"/>
              <a:t>While the core sentiment analysis project may not have undergone significant changes, the implementation of a Flask web application adds a layer of interactivity and usability.</a:t>
            </a:r>
          </a:p>
          <a:p>
            <a:r>
              <a:rPr lang="en-US" dirty="0"/>
              <a:t>By adding a Flask web application, the project becomes more interactive, user-centric, and accessible, ultimately enhancing its utility and user engagement.</a:t>
            </a:r>
          </a:p>
          <a:p>
            <a:r>
              <a:rPr lang="en-US" dirty="0"/>
              <a:t>Deployment of this Flask app using Heroku or AWS will be very helpful for easier access.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p:cNvSpPr>
            <a:spLocks noGrp="1"/>
          </p:cNvSpPr>
          <p:nvPr>
            <p:ph idx="1"/>
          </p:nvPr>
        </p:nvSpPr>
        <p:spPr>
          <a:xfrm>
            <a:off x="712636" y="1380591"/>
            <a:ext cx="11029615" cy="3634486"/>
          </a:xfrm>
        </p:spPr>
        <p:txBody>
          <a:bodyPr>
            <a:normAutofit lnSpcReduction="10000"/>
          </a:bodyPr>
          <a:lstStyle/>
          <a:p>
            <a:pPr marL="0" indent="0">
              <a:buNone/>
            </a:pPr>
            <a:endParaRPr lang="en-US" dirty="0"/>
          </a:p>
          <a:p>
            <a:r>
              <a:rPr lang="en-US" dirty="0"/>
              <a:t>1. Data Preprocessing</a:t>
            </a:r>
          </a:p>
          <a:p>
            <a:r>
              <a:rPr lang="en-US" dirty="0"/>
              <a:t>2. Feature Extraction</a:t>
            </a:r>
          </a:p>
          <a:p>
            <a:r>
              <a:rPr lang="en-US" dirty="0"/>
              <a:t>3. Model Selection</a:t>
            </a:r>
          </a:p>
          <a:p>
            <a:r>
              <a:rPr lang="en-US" dirty="0"/>
              <a:t>4. Training and Validation</a:t>
            </a:r>
          </a:p>
          <a:p>
            <a:r>
              <a:rPr lang="en-US" dirty="0"/>
              <a:t>5. Hyperparameter Tuning</a:t>
            </a:r>
          </a:p>
          <a:p>
            <a:r>
              <a:rPr lang="en-US" dirty="0"/>
              <a:t>6. Model Evaluation</a:t>
            </a:r>
          </a:p>
          <a:p>
            <a:r>
              <a:rPr lang="en-US" dirty="0"/>
              <a:t>7. Deployment</a:t>
            </a:r>
          </a:p>
          <a:p>
            <a:r>
              <a:rPr lang="en-US" dirty="0"/>
              <a:t>8. Monitoring and Maintenance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p:cNvSpPr>
            <a:spLocks noGrp="1"/>
          </p:cNvSpPr>
          <p:nvPr>
            <p:ph idx="1"/>
          </p:nvPr>
        </p:nvSpPr>
        <p:spPr>
          <a:xfrm>
            <a:off x="581025" y="1682115"/>
            <a:ext cx="11029315" cy="4027170"/>
          </a:xfrm>
        </p:spPr>
        <p:txBody>
          <a:bodyPr/>
          <a:lstStyle/>
          <a:p>
            <a:r>
              <a:rPr lang="en-US"/>
              <a:t>Sentiment Analysis: 70% accuracy.</a:t>
            </a:r>
          </a:p>
          <a:p>
            <a:r>
              <a:rPr lang="en-US"/>
              <a:t>Web Platform: Implemented for user-friendly access.</a:t>
            </a:r>
          </a:p>
          <a:p>
            <a:r>
              <a:rPr lang="en-US"/>
              <a:t>Key Insights: Majority of reviews are positive.</a:t>
            </a:r>
          </a:p>
          <a:p>
            <a:r>
              <a:rPr lang="en-US"/>
              <a:t>User Feedback: Positive and aligns with sentiment analysis.</a:t>
            </a:r>
          </a:p>
          <a:p>
            <a:r>
              <a:rPr lang="en-US"/>
              <a:t>Future Plans: Enhance accuracy and expand web platform features.</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818</TotalTime>
  <Words>843</Words>
  <Application>Microsoft Macintosh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Franklin Gothic Book</vt:lpstr>
      <vt:lpstr>Franklin Gothic Demi</vt:lpstr>
      <vt:lpstr>Roboto</vt:lpstr>
      <vt:lpstr>Wingdings 2</vt:lpstr>
      <vt:lpstr>DividendVTI</vt:lpstr>
      <vt:lpstr>Student Details</vt:lpstr>
      <vt:lpstr> Sentiment Analysis of Restaurant Reviews</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Output photos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vyakaranamsowmya2103@gmail.com</cp:lastModifiedBy>
  <cp:revision>7</cp:revision>
  <dcterms:created xsi:type="dcterms:W3CDTF">2021-05-26T16:50:00Z</dcterms:created>
  <dcterms:modified xsi:type="dcterms:W3CDTF">2023-09-24T14:58:56Z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2504824836CC4CE59D0FDBF378D844EE_13</vt:lpwstr>
  </property>
  <property fmtid="{D5CDD505-2E9C-101B-9397-08002B2CF9AE}" pid="4" name="KSOProductBuildVer">
    <vt:lpwstr>1033-12.2.0.13201</vt:lpwstr>
  </property>
</Properties>
</file>