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2" r:id="rId5"/>
    <p:sldId id="263" r:id="rId6"/>
    <p:sldId id="264" r:id="rId7"/>
    <p:sldId id="266" r:id="rId8"/>
    <p:sldId id="267" r:id="rId9"/>
    <p:sldId id="268"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6B0168-3BFC-460F-B020-DEF72D1613AE}" type="datetimeFigureOut">
              <a:rPr lang="en-US" smtClean="0"/>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8F9C8-2048-4F0E-A316-58D89F24FD3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5A613-6799-4984-A399-BFB78F35A1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5A613-6799-4984-A399-BFB78F35A1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5A613-6799-4984-A399-BFB78F35A1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5A613-6799-4984-A399-BFB78F35A1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5A613-6799-4984-A399-BFB78F35A130}"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5A613-6799-4984-A399-BFB78F35A130}"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5A613-6799-4984-A399-BFB78F35A130}"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5A613-6799-4984-A399-BFB78F35A130}"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5A613-6799-4984-A399-BFB78F35A130}"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5A613-6799-4984-A399-BFB78F35A130}"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5A613-6799-4984-A399-BFB78F35A130}"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AF52D-B64B-470D-A045-4808DD46F1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5A613-6799-4984-A399-BFB78F35A130}" type="datetimeFigureOut">
              <a:rPr lang="en-US" smtClean="0"/>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AF52D-B64B-470D-A045-4808DD46F1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19331" y="1821635"/>
            <a:ext cx="6858000" cy="9777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ts val="3600"/>
              <a:buFont typeface="Arial"/>
              <a:buNone/>
            </a:pPr>
            <a:r>
              <a:rPr lang="en-US" b="1" dirty="0">
                <a:solidFill>
                  <a:schemeClr val="accent1"/>
                </a:solidFill>
                <a:latin typeface="Arial"/>
                <a:ea typeface="Arial"/>
                <a:cs typeface="Arial"/>
                <a:sym typeface="Arial"/>
              </a:rPr>
              <a:t>KEYLOGGER AND SECURITY</a:t>
            </a:r>
            <a:endParaRPr/>
          </a:p>
        </p:txBody>
      </p:sp>
      <p:sp>
        <p:nvSpPr>
          <p:cNvPr id="110" name="Google Shape;110;p13"/>
          <p:cNvSpPr txBox="1"/>
          <p:nvPr/>
        </p:nvSpPr>
        <p:spPr>
          <a:xfrm>
            <a:off x="-247337" y="1034321"/>
            <a:ext cx="954495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200" b="1" i="0" u="none" strike="noStrike" cap="none">
              <a:solidFill>
                <a:srgbClr val="1482AB"/>
              </a:solidFill>
              <a:latin typeface="Arial"/>
              <a:ea typeface="Arial"/>
              <a:cs typeface="Arial"/>
              <a:sym typeface="Arial"/>
            </a:endParaRPr>
          </a:p>
        </p:txBody>
      </p:sp>
      <p:sp>
        <p:nvSpPr>
          <p:cNvPr id="111" name="Google Shape;111;p13"/>
          <p:cNvSpPr txBox="1"/>
          <p:nvPr/>
        </p:nvSpPr>
        <p:spPr>
          <a:xfrm>
            <a:off x="762000" y="3505200"/>
            <a:ext cx="7388400" cy="25237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a:t>
            </a:r>
            <a:r>
              <a:rPr lang="en-US" sz="2000" b="1" i="0" u="none" strike="noStrike" cap="none" dirty="0" smtClean="0">
                <a:solidFill>
                  <a:srgbClr val="1482AB"/>
                </a:solidFill>
                <a:latin typeface="Arial"/>
                <a:ea typeface="Arial"/>
                <a:cs typeface="Arial"/>
                <a:sym typeface="Arial"/>
              </a:rPr>
              <a:t>By:</a:t>
            </a:r>
            <a:endParaRPr smtClean="0"/>
          </a:p>
          <a:p>
            <a:pPr marL="457200" marR="0" lvl="0" indent="-457200" algn="l" rtl="0">
              <a:spcBef>
                <a:spcPts val="0"/>
              </a:spcBef>
              <a:spcAft>
                <a:spcPts val="0"/>
              </a:spcAft>
              <a:buAutoNum type="arabicPeriod"/>
            </a:pPr>
            <a:r>
              <a:rPr lang="en-US" sz="2000" b="1" dirty="0" smtClean="0">
                <a:solidFill>
                  <a:srgbClr val="1482AB"/>
                </a:solidFill>
                <a:latin typeface="Arial"/>
                <a:ea typeface="Arial"/>
                <a:cs typeface="Arial"/>
                <a:sym typeface="Arial"/>
              </a:rPr>
              <a:t>SOWNTHARYA S</a:t>
            </a:r>
            <a:endParaRPr lang="en-US" sz="2000" b="1" dirty="0" smtClean="0">
              <a:solidFill>
                <a:srgbClr val="1482AB"/>
              </a:solidFill>
              <a:latin typeface="Arial"/>
              <a:ea typeface="Arial"/>
              <a:cs typeface="Arial"/>
              <a:sym typeface="Arial"/>
            </a:endParaRPr>
          </a:p>
          <a:p>
            <a:pPr marL="342900" marR="0" lvl="0" indent="-342900" algn="l" rtl="0">
              <a:spcBef>
                <a:spcPts val="0"/>
              </a:spcBef>
              <a:spcAft>
                <a:spcPts val="0"/>
              </a:spcAft>
              <a:buAutoNum type="arabicPeriod"/>
            </a:pPr>
            <a:r>
              <a:rPr lang="en-US" sz="2000" b="1" dirty="0" smtClean="0">
                <a:solidFill>
                  <a:srgbClr val="1482AB"/>
                </a:solidFill>
                <a:latin typeface="Arial"/>
                <a:cs typeface="Arial"/>
                <a:sym typeface="Arial"/>
              </a:rPr>
              <a:t>  NIVETHITHA K</a:t>
            </a:r>
          </a:p>
          <a:p>
            <a:pPr marL="342900" marR="0" lvl="0" indent="-342900" algn="l" rtl="0">
              <a:spcBef>
                <a:spcPts val="0"/>
              </a:spcBef>
              <a:spcAft>
                <a:spcPts val="0"/>
              </a:spcAft>
              <a:buAutoNum type="arabicPeriod"/>
            </a:pPr>
            <a:r>
              <a:rPr lang="en-US" sz="2000" b="1" dirty="0" smtClean="0">
                <a:solidFill>
                  <a:srgbClr val="1482AB"/>
                </a:solidFill>
                <a:latin typeface="Arial"/>
                <a:cs typeface="Arial"/>
                <a:sym typeface="Arial"/>
              </a:rPr>
              <a:t>  SATHYA M</a:t>
            </a:r>
          </a:p>
          <a:p>
            <a:pPr marL="342900" marR="0" lvl="0" indent="-342900" algn="l" rtl="0">
              <a:spcBef>
                <a:spcPts val="0"/>
              </a:spcBef>
              <a:spcAft>
                <a:spcPts val="0"/>
              </a:spcAft>
              <a:buAutoNum type="arabicPeriod"/>
            </a:pPr>
            <a:r>
              <a:rPr lang="en-US" sz="2000" b="1" dirty="0" smtClean="0">
                <a:solidFill>
                  <a:srgbClr val="1482AB"/>
                </a:solidFill>
                <a:latin typeface="Arial"/>
                <a:cs typeface="Arial"/>
                <a:sym typeface="Arial"/>
              </a:rPr>
              <a:t>  LOKESHWARAN M</a:t>
            </a:r>
          </a:p>
          <a:p>
            <a:pPr marL="342900" marR="0" lvl="0" indent="-342900" algn="l" rtl="0">
              <a:spcBef>
                <a:spcPts val="0"/>
              </a:spcBef>
              <a:spcAft>
                <a:spcPts val="0"/>
              </a:spcAft>
            </a:pPr>
            <a:r>
              <a:rPr lang="en-US" sz="2000" b="1" dirty="0" smtClean="0">
                <a:solidFill>
                  <a:srgbClr val="1482AB"/>
                </a:solidFill>
                <a:latin typeface="Arial"/>
                <a:cs typeface="Arial"/>
                <a:sym typeface="Arial"/>
              </a:rPr>
              <a:t>DEPARTMENT: COMPUTER SCIENCE AND ENGINEERING</a:t>
            </a:r>
          </a:p>
          <a:p>
            <a:pPr marL="342900" marR="0" lvl="0" indent="-342900" algn="l" rtl="0">
              <a:spcBef>
                <a:spcPts val="0"/>
              </a:spcBef>
              <a:spcAft>
                <a:spcPts val="0"/>
              </a:spcAft>
            </a:pPr>
            <a:r>
              <a:rPr lang="en-US" sz="2000" b="1" smtClean="0">
                <a:solidFill>
                  <a:srgbClr val="1482AB"/>
                </a:solidFill>
                <a:latin typeface="Arial"/>
                <a:cs typeface="Arial"/>
                <a:sym typeface="Arial"/>
              </a:rPr>
              <a:t>COLLEGE       :SASURIE COLLEGE OF ENGINEERING</a:t>
            </a:r>
            <a:endParaRPr lang="en-US" sz="2000" b="1" dirty="0" smtClean="0">
              <a:solidFill>
                <a:srgbClr val="1482AB"/>
              </a:solidFill>
              <a:latin typeface="Arial"/>
              <a:cs typeface="Arial"/>
              <a:sym typeface="Arial"/>
            </a:endParaRPr>
          </a:p>
          <a:p>
            <a:pPr marL="342900" marR="0" lvl="0" indent="-342900" algn="l" rtl="0">
              <a:spcBef>
                <a:spcPts val="0"/>
              </a:spcBef>
              <a:spcAft>
                <a:spcPts val="0"/>
              </a:spcAft>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8" name="Google Shape;168;p22"/>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2208"/>
              <a:buFont typeface="Arial"/>
              <a:buChar char="•"/>
            </a:pPr>
            <a:r>
              <a:rPr lang="en-US" sz="2400" b="0" i="0">
                <a:solidFill>
                  <a:srgbClr val="0D0D0D"/>
                </a:solidFill>
                <a:latin typeface="Arial"/>
                <a:ea typeface="Arial"/>
                <a:cs typeface="Arial"/>
                <a:sym typeface="Arial"/>
              </a:rPr>
              <a:t>Websites like SecurityFocus, SANS Institute, and Krebs on Security often cover security-related topics, including keyloggers and ways to protect against them.</a:t>
            </a:r>
            <a:endParaRPr/>
          </a:p>
          <a:p>
            <a:pPr marL="306000" lvl="0" indent="-306000" algn="l" rtl="0">
              <a:lnSpc>
                <a:spcPct val="110000"/>
              </a:lnSpc>
              <a:spcBef>
                <a:spcPts val="1080"/>
              </a:spcBef>
              <a:spcAft>
                <a:spcPts val="0"/>
              </a:spcAft>
              <a:buSzPts val="2208"/>
              <a:buFont typeface="Arial"/>
              <a:buChar char="•"/>
            </a:pPr>
            <a:r>
              <a:rPr lang="en-US" sz="2400" b="0" i="0">
                <a:solidFill>
                  <a:srgbClr val="0D0D0D"/>
                </a:solidFill>
                <a:latin typeface="Arial"/>
                <a:ea typeface="Arial"/>
                <a:cs typeface="Arial"/>
                <a:sym typeface="Arial"/>
              </a:rPr>
              <a:t>Blogs and forums dedicated to cybersecurity, such as Reddit's r/netsec, often have discussions and resources on keyloggers and security best practices.</a:t>
            </a:r>
            <a:endParaRPr/>
          </a:p>
          <a:p>
            <a:pPr marL="306000" lvl="0" indent="-306000" algn="l" rtl="0">
              <a:lnSpc>
                <a:spcPct val="110000"/>
              </a:lnSpc>
              <a:spcBef>
                <a:spcPts val="1080"/>
              </a:spcBef>
              <a:spcAft>
                <a:spcPts val="0"/>
              </a:spcAft>
              <a:buSzPts val="2208"/>
              <a:buFont typeface="Arial"/>
              <a:buChar char="•"/>
            </a:pPr>
            <a:r>
              <a:rPr lang="en-US" sz="2400" b="0" i="0">
                <a:solidFill>
                  <a:srgbClr val="0D0D0D"/>
                </a:solidFill>
                <a:latin typeface="Arial"/>
                <a:ea typeface="Arial"/>
                <a:cs typeface="Arial"/>
                <a:sym typeface="Arial"/>
              </a:rPr>
              <a:t>Look into reputable anti-keylogger software solutions such as SpyShelter, Zemana AntiLogger, and KeyScrambler. These tools can help prevent keyloggers from capturing sensitive information.</a:t>
            </a:r>
            <a:r>
              <a:rPr lang="en-US" sz="2400">
                <a:solidFill>
                  <a:srgbClr val="0F0F0F"/>
                </a:solidFill>
              </a:rPr>
              <a: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097281" y="2766218"/>
            <a:ext cx="69741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637180" y="558468"/>
            <a:ext cx="78867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628650" y="1618938"/>
            <a:ext cx="826425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339302" y="1237632"/>
            <a:ext cx="8272125" cy="4673400"/>
          </a:xfrm>
          <a:prstGeom prst="rect">
            <a:avLst/>
          </a:prstGeom>
          <a:noFill/>
          <a:ln>
            <a:noFill/>
          </a:ln>
        </p:spPr>
        <p:txBody>
          <a:bodyPr spcFirstLastPara="1" wrap="square" lIns="91425" tIns="45700" rIns="91425" bIns="45700" anchor="ctr" anchorCtr="0">
            <a:normAutofit fontScale="47500" lnSpcReduction="20000"/>
          </a:bodyPr>
          <a:lstStyle/>
          <a:p>
            <a:pPr marL="306000" lvl="0" indent="-306000" algn="l" rtl="0">
              <a:lnSpc>
                <a:spcPct val="110000"/>
              </a:lnSpc>
              <a:spcBef>
                <a:spcPts val="0"/>
              </a:spcBef>
              <a:spcAft>
                <a:spcPts val="0"/>
              </a:spcAft>
              <a:buSzPts val="1564"/>
              <a:buChar char="◼"/>
            </a:pPr>
            <a:r>
              <a:rPr lang="en-US" b="0" i="0">
                <a:solidFill>
                  <a:srgbClr val="0D0D0D"/>
                </a:solidFill>
                <a:latin typeface="Arial"/>
                <a:ea typeface="Arial"/>
                <a:cs typeface="Arial"/>
                <a:sym typeface="Arial"/>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endParaRPr/>
          </a:p>
          <a:p>
            <a:pPr marL="306000" lvl="0" indent="-306000" algn="l" rtl="0">
              <a:lnSpc>
                <a:spcPct val="110000"/>
              </a:lnSpc>
              <a:spcBef>
                <a:spcPts val="940"/>
              </a:spcBef>
              <a:spcAft>
                <a:spcPts val="0"/>
              </a:spcAft>
              <a:buSzPts val="1564"/>
              <a:buChar char="◼"/>
            </a:pPr>
            <a:r>
              <a:rPr lang="en-US" b="0" i="0">
                <a:solidFill>
                  <a:srgbClr val="0D0D0D"/>
                </a:solidFill>
                <a:latin typeface="Arial"/>
                <a:ea typeface="Arial"/>
                <a:cs typeface="Arial"/>
                <a:sym typeface="Arial"/>
              </a:rPr>
              <a:t>The challenge is to address the threat posed by keyloggers and enhance security measures to protect against their infiltration and exploitation. This problem statement encompasses several key aspects: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rgbClr val="0D0D0D"/>
                </a:solidFill>
                <a:latin typeface="Arial"/>
                <a:ea typeface="Arial"/>
                <a:cs typeface="Arial"/>
                <a:sym typeface="Arial"/>
              </a:rPr>
              <a:t>Detection and Prevention:</a:t>
            </a:r>
            <a:endParaRPr b="0" i="0">
              <a:solidFill>
                <a:srgbClr val="0D0D0D"/>
              </a:solidFill>
              <a:latin typeface="Arial"/>
              <a:ea typeface="Arial"/>
              <a:cs typeface="Arial"/>
              <a:sym typeface="Arial"/>
            </a:endParaRPr>
          </a:p>
          <a:p>
            <a:pPr marL="742950" lvl="1" indent="-285750" algn="l" rtl="0">
              <a:spcBef>
                <a:spcPts val="880"/>
              </a:spcBef>
              <a:spcAft>
                <a:spcPts val="0"/>
              </a:spcAft>
              <a:buSzPts val="1288"/>
              <a:buFont typeface="Franklin Gothic"/>
              <a:buAutoNum type="arabicPeriod"/>
            </a:pPr>
            <a:r>
              <a:rPr lang="en-US" b="0" i="0">
                <a:solidFill>
                  <a:srgbClr val="0D0D0D"/>
                </a:solidFill>
                <a:latin typeface="Arial"/>
                <a:ea typeface="Arial"/>
                <a:cs typeface="Arial"/>
                <a:sym typeface="Arial"/>
              </a:rPr>
              <a:t>Develop robust methods for detecting the presence of keyloggers on various platforms, including computers, smartphones, and other connected devices.</a:t>
            </a:r>
            <a:endParaRPr/>
          </a:p>
          <a:p>
            <a:pPr marL="742950" lvl="1" indent="-285750" algn="l" rtl="0">
              <a:spcBef>
                <a:spcPts val="880"/>
              </a:spcBef>
              <a:spcAft>
                <a:spcPts val="0"/>
              </a:spcAft>
              <a:buSzPts val="1288"/>
              <a:buFont typeface="Franklin Gothic"/>
              <a:buAutoNum type="arabicPeriod"/>
            </a:pPr>
            <a:r>
              <a:rPr lang="en-US" b="0" i="0">
                <a:solidFill>
                  <a:srgbClr val="0D0D0D"/>
                </a:solidFill>
                <a:latin typeface="Arial"/>
                <a:ea typeface="Arial"/>
                <a:cs typeface="Arial"/>
                <a:sym typeface="Arial"/>
              </a:rPr>
              <a:t>Implement preventive measures to stop keyloggers from installing or executing on systems.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rgbClr val="0D0D0D"/>
                </a:solidFill>
                <a:latin typeface="Arial"/>
                <a:ea typeface="Arial"/>
                <a:cs typeface="Arial"/>
                <a:sym typeface="Arial"/>
              </a:rPr>
              <a:t>User Education and Awareness:</a:t>
            </a:r>
            <a:endParaRPr b="0" i="0">
              <a:solidFill>
                <a:srgbClr val="0D0D0D"/>
              </a:solidFill>
              <a:latin typeface="Arial"/>
              <a:ea typeface="Arial"/>
              <a:cs typeface="Arial"/>
              <a:sym typeface="Arial"/>
            </a:endParaRPr>
          </a:p>
          <a:p>
            <a:pPr marL="742950" lvl="1" indent="-285750" algn="l" rtl="0">
              <a:spcBef>
                <a:spcPts val="880"/>
              </a:spcBef>
              <a:spcAft>
                <a:spcPts val="0"/>
              </a:spcAft>
              <a:buSzPts val="1288"/>
              <a:buFont typeface="Franklin Gothic"/>
              <a:buAutoNum type="arabicPeriod"/>
            </a:pPr>
            <a:r>
              <a:rPr lang="en-US" b="0" i="0">
                <a:solidFill>
                  <a:srgbClr val="0D0D0D"/>
                </a:solidFill>
                <a:latin typeface="Arial"/>
                <a:ea typeface="Arial"/>
                <a:cs typeface="Arial"/>
                <a:sym typeface="Arial"/>
              </a:rPr>
              <a:t>Educate users about the risks associated with keyloggers and how they can inadvertently install them.</a:t>
            </a:r>
            <a:endParaRPr/>
          </a:p>
          <a:p>
            <a:pPr marL="742950" lvl="1" indent="-285750" algn="l" rtl="0">
              <a:spcBef>
                <a:spcPts val="880"/>
              </a:spcBef>
              <a:spcAft>
                <a:spcPts val="0"/>
              </a:spcAft>
              <a:buSzPts val="1288"/>
              <a:buFont typeface="Franklin Gothic"/>
              <a:buAutoNum type="arabicPeriod"/>
            </a:pPr>
            <a:r>
              <a:rPr lang="en-US" b="0" i="0">
                <a:solidFill>
                  <a:srgbClr val="0D0D0D"/>
                </a:solidFill>
                <a:latin typeface="Arial"/>
                <a:ea typeface="Arial"/>
                <a:cs typeface="Arial"/>
                <a:sym typeface="Arial"/>
              </a:rPr>
              <a:t>Raise awareness about safe computing practices to minimize the likelihood of falling victim to keylogger attacks.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331253" y="1087378"/>
            <a:ext cx="8710200" cy="55641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104"/>
              <a:buNone/>
            </a:pPr>
            <a:endParaRPr sz="1200" b="1">
              <a:latin typeface="Calibri"/>
              <a:ea typeface="Calibri"/>
              <a:cs typeface="Calibri"/>
              <a:sym typeface="Calibri"/>
            </a:endParaRPr>
          </a:p>
          <a:p>
            <a:pPr marL="306000" lvl="0" indent="-306000" algn="l" rtl="0">
              <a:lnSpc>
                <a:spcPct val="110000"/>
              </a:lnSpc>
              <a:spcBef>
                <a:spcPts val="840"/>
              </a:spcBef>
              <a:spcAft>
                <a:spcPts val="0"/>
              </a:spcAft>
              <a:buSzPts val="1104"/>
              <a:buChar char="◼"/>
            </a:pPr>
            <a:r>
              <a:rPr lang="en-US" sz="1200" b="0" i="0">
                <a:solidFill>
                  <a:srgbClr val="0D0D0D"/>
                </a:solidFill>
                <a:latin typeface="Arial"/>
                <a:ea typeface="Arial"/>
                <a:cs typeface="Arial"/>
                <a:sym typeface="Arial"/>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endParaRPr/>
          </a:p>
          <a:p>
            <a:pPr marL="306000" lvl="0" indent="-306000" algn="l" rtl="0">
              <a:lnSpc>
                <a:spcPct val="110000"/>
              </a:lnSpc>
              <a:spcBef>
                <a:spcPts val="840"/>
              </a:spcBef>
              <a:spcAft>
                <a:spcPts val="0"/>
              </a:spcAft>
              <a:buSzPts val="1104"/>
              <a:buFont typeface="Franklin Gothic"/>
              <a:buAutoNum type="arabicPeriod"/>
            </a:pPr>
            <a:r>
              <a:rPr lang="en-US" sz="1200" b="1" i="0">
                <a:solidFill>
                  <a:srgbClr val="0D0D0D"/>
                </a:solidFill>
                <a:latin typeface="Arial"/>
                <a:ea typeface="Arial"/>
                <a:cs typeface="Arial"/>
                <a:sym typeface="Arial"/>
              </a:rPr>
              <a:t>Endpoint Security Software</a:t>
            </a:r>
            <a:r>
              <a:rPr lang="en-US" sz="1200" b="0" i="0">
                <a:solidFill>
                  <a:srgbClr val="0D0D0D"/>
                </a:solidFill>
                <a:latin typeface="Arial"/>
                <a:ea typeface="Arial"/>
                <a:cs typeface="Arial"/>
                <a:sym typeface="Arial"/>
              </a:rPr>
              <a:t>: Invest in reputable endpoint security solutions that offer features like anti-malware, intrusion detection, and data loss prevention. These tools can help protect against various threats, including keyloggers, without compromising user privacy.</a:t>
            </a:r>
            <a:endParaRPr/>
          </a:p>
          <a:p>
            <a:pPr marL="306000" lvl="0" indent="-306000" algn="l" rtl="0">
              <a:lnSpc>
                <a:spcPct val="110000"/>
              </a:lnSpc>
              <a:spcBef>
                <a:spcPts val="840"/>
              </a:spcBef>
              <a:spcAft>
                <a:spcPts val="0"/>
              </a:spcAft>
              <a:buSzPts val="1104"/>
              <a:buFont typeface="Franklin Gothic"/>
              <a:buAutoNum type="arabicPeriod"/>
            </a:pPr>
            <a:r>
              <a:rPr lang="en-US" sz="1200" b="1" i="0">
                <a:solidFill>
                  <a:srgbClr val="0D0D0D"/>
                </a:solidFill>
                <a:latin typeface="Arial"/>
                <a:ea typeface="Arial"/>
                <a:cs typeface="Arial"/>
                <a:sym typeface="Arial"/>
              </a:rPr>
              <a:t>User Education and Awareness</a:t>
            </a:r>
            <a:r>
              <a:rPr lang="en-US" sz="1200" b="0" i="0">
                <a:solidFill>
                  <a:srgbClr val="0D0D0D"/>
                </a:solidFill>
                <a:latin typeface="Arial"/>
                <a:ea typeface="Arial"/>
                <a:cs typeface="Arial"/>
                <a:sym typeface="Arial"/>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endParaRPr/>
          </a:p>
          <a:p>
            <a:pPr marL="306000" lvl="0" indent="-306000" algn="l" rtl="0">
              <a:lnSpc>
                <a:spcPct val="110000"/>
              </a:lnSpc>
              <a:spcBef>
                <a:spcPts val="840"/>
              </a:spcBef>
              <a:spcAft>
                <a:spcPts val="0"/>
              </a:spcAft>
              <a:buSzPts val="1104"/>
              <a:buFont typeface="Franklin Gothic"/>
              <a:buAutoNum type="arabicPeriod"/>
            </a:pPr>
            <a:r>
              <a:rPr lang="en-US" sz="1200" b="1" i="0">
                <a:solidFill>
                  <a:srgbClr val="0D0D0D"/>
                </a:solidFill>
                <a:latin typeface="Arial"/>
                <a:ea typeface="Arial"/>
                <a:cs typeface="Arial"/>
                <a:sym typeface="Arial"/>
              </a:rPr>
              <a:t>Implement Multi-factor Authentication (MFA)</a:t>
            </a:r>
            <a:r>
              <a:rPr lang="en-US" sz="1200" b="0" i="0">
                <a:solidFill>
                  <a:srgbClr val="0D0D0D"/>
                </a:solidFill>
                <a:latin typeface="Arial"/>
                <a:ea typeface="Arial"/>
                <a:cs typeface="Arial"/>
                <a:sym typeface="Arial"/>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endParaRPr/>
          </a:p>
          <a:p>
            <a:pPr marL="306000" lvl="0" indent="-306000" algn="l" rtl="0">
              <a:lnSpc>
                <a:spcPct val="110000"/>
              </a:lnSpc>
              <a:spcBef>
                <a:spcPts val="840"/>
              </a:spcBef>
              <a:spcAft>
                <a:spcPts val="0"/>
              </a:spcAft>
              <a:buSzPts val="1104"/>
              <a:buFont typeface="Franklin Gothic"/>
              <a:buAutoNum type="arabicPeriod"/>
            </a:pPr>
            <a:r>
              <a:rPr lang="en-US" sz="1200" b="1" i="0">
                <a:solidFill>
                  <a:srgbClr val="0D0D0D"/>
                </a:solidFill>
                <a:latin typeface="Arial"/>
                <a:ea typeface="Arial"/>
                <a:cs typeface="Arial"/>
                <a:sym typeface="Arial"/>
              </a:rPr>
              <a:t>Regular Software Updates and Patch Management</a:t>
            </a:r>
            <a:r>
              <a:rPr lang="en-US" sz="1200" b="0" i="0">
                <a:solidFill>
                  <a:srgbClr val="0D0D0D"/>
                </a:solidFill>
                <a:latin typeface="Arial"/>
                <a:ea typeface="Arial"/>
                <a:cs typeface="Arial"/>
                <a:sym typeface="Arial"/>
              </a:rPr>
              <a:t>: Keep all software, including operating systems, web browsers, and security software, up to date with the latest security patches and updates. Vulnerabilities in software can be exploited by attackers to install keyloggers and other malware.</a:t>
            </a:r>
            <a:endParaRPr/>
          </a:p>
          <a:p>
            <a:pPr marL="306000" lvl="0" indent="-306000" algn="l" rtl="0">
              <a:lnSpc>
                <a:spcPct val="110000"/>
              </a:lnSpc>
              <a:spcBef>
                <a:spcPts val="840"/>
              </a:spcBef>
              <a:spcAft>
                <a:spcPts val="0"/>
              </a:spcAft>
              <a:buSzPts val="1104"/>
              <a:buFont typeface="Franklin Gothic"/>
              <a:buAutoNum type="arabicPeriod"/>
            </a:pPr>
            <a:r>
              <a:rPr lang="en-US" sz="1200" b="1" i="0">
                <a:solidFill>
                  <a:srgbClr val="0D0D0D"/>
                </a:solidFill>
                <a:latin typeface="Arial"/>
                <a:ea typeface="Arial"/>
                <a:cs typeface="Arial"/>
                <a:sym typeface="Arial"/>
              </a:rPr>
              <a:t>Network Monitoring and Intrusion Detection Systems (IDS)</a:t>
            </a:r>
            <a:r>
              <a:rPr lang="en-US" sz="1200" b="0" i="0">
                <a:solidFill>
                  <a:srgbClr val="0D0D0D"/>
                </a:solidFill>
                <a:latin typeface="Arial"/>
                <a:ea typeface="Arial"/>
                <a:cs typeface="Arial"/>
                <a:sym typeface="Arial"/>
              </a:rPr>
              <a:t>: Deploy network monitoring tools and IDS to detect suspicious activities, such as unusual network traffic or unauthorized access attempts. These systems can help identify potential security threats before they cause significant harm.</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435894" y="662572"/>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fontScale="92500" lnSpcReduction="20000"/>
          </a:bodyPr>
          <a:lstStyle/>
          <a:p>
            <a:pPr marL="306000" lvl="0" indent="-306000" algn="l" rtl="0">
              <a:lnSpc>
                <a:spcPct val="110000"/>
              </a:lnSpc>
              <a:spcBef>
                <a:spcPts val="0"/>
              </a:spcBef>
              <a:spcAft>
                <a:spcPts val="0"/>
              </a:spcAft>
              <a:buSzPts val="1840"/>
              <a:buChar char="◼"/>
            </a:pPr>
            <a:r>
              <a:rPr lang="en-US" sz="2000" b="0" i="0">
                <a:solidFill>
                  <a:srgbClr val="0D0D0D"/>
                </a:solidFill>
                <a:latin typeface="Arial"/>
                <a:ea typeface="Arial"/>
                <a:cs typeface="Arial"/>
                <a:sym typeface="Arial"/>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endParaRPr/>
          </a:p>
          <a:p>
            <a:pPr marL="306000" lvl="0" indent="-306000" algn="l" rtl="0">
              <a:lnSpc>
                <a:spcPct val="110000"/>
              </a:lnSpc>
              <a:spcBef>
                <a:spcPts val="1000"/>
              </a:spcBef>
              <a:spcAft>
                <a:spcPts val="0"/>
              </a:spcAft>
              <a:buSzPts val="1840"/>
              <a:buFont typeface="Franklin Gothic"/>
              <a:buAutoNum type="arabicPeriod"/>
            </a:pPr>
            <a:r>
              <a:rPr lang="en-US" sz="2000" b="1" i="0">
                <a:solidFill>
                  <a:srgbClr val="0D0D0D"/>
                </a:solidFill>
                <a:latin typeface="Arial"/>
                <a:ea typeface="Arial"/>
                <a:cs typeface="Arial"/>
                <a:sym typeface="Arial"/>
              </a:rPr>
              <a:t>Define the Purpose</a:t>
            </a:r>
            <a:r>
              <a:rPr lang="en-US" sz="2000" b="0" i="0">
                <a:solidFill>
                  <a:srgbClr val="0D0D0D"/>
                </a:solidFill>
                <a:latin typeface="Arial"/>
                <a:ea typeface="Arial"/>
                <a:cs typeface="Arial"/>
                <a:sym typeface="Arial"/>
              </a:rPr>
              <a:t>: Determine the specific reasons for integrating a keylogger into the security system. Common purposes include monitoring employee activity, detecting unauthorized access, or investigating security breaches.</a:t>
            </a:r>
            <a:endParaRPr/>
          </a:p>
          <a:p>
            <a:pPr marL="306000" lvl="0" indent="-306000" algn="l" rtl="0">
              <a:lnSpc>
                <a:spcPct val="110000"/>
              </a:lnSpc>
              <a:spcBef>
                <a:spcPts val="1000"/>
              </a:spcBef>
              <a:spcAft>
                <a:spcPts val="0"/>
              </a:spcAft>
              <a:buSzPts val="1840"/>
              <a:buFont typeface="Franklin Gothic"/>
              <a:buAutoNum type="arabicPeriod"/>
            </a:pPr>
            <a:r>
              <a:rPr lang="en-US" sz="2000" b="1" i="0">
                <a:solidFill>
                  <a:srgbClr val="0D0D0D"/>
                </a:solidFill>
                <a:latin typeface="Arial"/>
                <a:ea typeface="Arial"/>
                <a:cs typeface="Arial"/>
                <a:sym typeface="Arial"/>
              </a:rPr>
              <a:t>Legal and Ethical Considerations</a:t>
            </a:r>
            <a:r>
              <a:rPr lang="en-US" sz="2000" b="0" i="0">
                <a:solidFill>
                  <a:srgbClr val="0D0D0D"/>
                </a:solidFill>
                <a:latin typeface="Arial"/>
                <a:ea typeface="Arial"/>
                <a:cs typeface="Arial"/>
                <a:sym typeface="Arial"/>
              </a:rPr>
              <a:t>: Ensure compliance with relevant laws and regulations regarding privacy and data monitoring. Obtain necessary consent from users if required by law and establish clear policies regarding acceptable use of the keylogger.</a:t>
            </a:r>
            <a:endParaRPr/>
          </a:p>
          <a:p>
            <a:pPr marL="306000" lvl="0" indent="-306000" algn="l" rtl="0">
              <a:lnSpc>
                <a:spcPct val="110000"/>
              </a:lnSpc>
              <a:spcBef>
                <a:spcPts val="1000"/>
              </a:spcBef>
              <a:spcAft>
                <a:spcPts val="0"/>
              </a:spcAft>
              <a:buSzPts val="1840"/>
              <a:buFont typeface="Franklin Gothic"/>
              <a:buAutoNum type="arabicPeriod"/>
            </a:pPr>
            <a:r>
              <a:rPr lang="en-US" sz="2000" b="1" i="0">
                <a:solidFill>
                  <a:srgbClr val="0D0D0D"/>
                </a:solidFill>
                <a:latin typeface="Arial"/>
                <a:ea typeface="Arial"/>
                <a:cs typeface="Arial"/>
                <a:sym typeface="Arial"/>
              </a:rPr>
              <a:t>Selecting the Right Keylogger</a:t>
            </a:r>
            <a:r>
              <a:rPr lang="en-US" sz="2000" b="0" i="0">
                <a:solidFill>
                  <a:srgbClr val="0D0D0D"/>
                </a:solidFill>
                <a:latin typeface="Arial"/>
                <a:ea typeface="Arial"/>
                <a:cs typeface="Arial"/>
                <a:sym typeface="Arial"/>
              </a:rPr>
              <a:t>: Choose a keylogger tool or develop one that meets the requirements of the security system. Consider factors such as compatibility with the target system, stealth capabilities, logging features, and encryption of logged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41" name="Google Shape;141;p18"/>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fontScale="40000" lnSpcReduction="20000"/>
          </a:bodyPr>
          <a:lstStyle/>
          <a:p>
            <a:pPr marL="305435" lvl="0" indent="-305435" algn="l" rtl="0">
              <a:lnSpc>
                <a:spcPct val="110000"/>
              </a:lnSpc>
              <a:spcBef>
                <a:spcPts val="0"/>
              </a:spcBef>
              <a:spcAft>
                <a:spcPts val="0"/>
              </a:spcAft>
              <a:buSzPct val="92000"/>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38"/>
              </a:spcBef>
              <a:spcAft>
                <a:spcPts val="0"/>
              </a:spcAft>
              <a:buSzPct val="92000"/>
              <a:buChar char="◼"/>
            </a:pPr>
            <a:r>
              <a:rPr lang="en-US" sz="1400" b="1"/>
              <a:t>Algorithm Selection:</a:t>
            </a:r>
            <a:endParaRPr sz="1400"/>
          </a:p>
          <a:p>
            <a:pPr marL="306000" lvl="0" indent="-306000" algn="l" rtl="0">
              <a:lnSpc>
                <a:spcPct val="110000"/>
              </a:lnSpc>
              <a:spcBef>
                <a:spcPts val="889"/>
              </a:spcBef>
              <a:spcAft>
                <a:spcPts val="0"/>
              </a:spcAft>
              <a:buSzPct val="92000"/>
              <a:buChar char="◼"/>
            </a:pPr>
            <a:r>
              <a:rPr lang="en-US" i="0">
                <a:solidFill>
                  <a:srgbClr val="0D0D0D"/>
                </a:solidFill>
                <a:latin typeface="Arial"/>
                <a:ea typeface="Arial"/>
                <a:cs typeface="Arial"/>
                <a:sym typeface="Arial"/>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endParaRPr/>
          </a:p>
          <a:p>
            <a:pPr marL="305435" lvl="0" indent="-305435" algn="l" rtl="0">
              <a:lnSpc>
                <a:spcPct val="110000"/>
              </a:lnSpc>
              <a:spcBef>
                <a:spcPts val="838"/>
              </a:spcBef>
              <a:spcAft>
                <a:spcPts val="0"/>
              </a:spcAft>
              <a:buSzPct val="92000"/>
              <a:buChar char="◼"/>
            </a:pPr>
            <a:r>
              <a:rPr lang="en-US" sz="1400" b="1"/>
              <a:t>Data Input:</a:t>
            </a:r>
            <a:endParaRPr sz="1400"/>
          </a:p>
          <a:p>
            <a:pPr marL="306000" lvl="0" indent="-306000" algn="l" rtl="0">
              <a:lnSpc>
                <a:spcPct val="110000"/>
              </a:lnSpc>
              <a:spcBef>
                <a:spcPts val="889"/>
              </a:spcBef>
              <a:spcAft>
                <a:spcPts val="0"/>
              </a:spcAft>
              <a:buSzPct val="92000"/>
              <a:buFont typeface="Arial"/>
              <a:buChar char="•"/>
            </a:pPr>
            <a:r>
              <a:rPr lang="en-US" b="0" i="0">
                <a:solidFill>
                  <a:srgbClr val="0D0D0D"/>
                </a:solidFill>
                <a:latin typeface="Arial"/>
                <a:ea typeface="Arial"/>
                <a:cs typeface="Arial"/>
                <a:sym typeface="Arial"/>
              </a:rPr>
              <a:t>When deploying systems that handle sensitive data input, it's essential to implement robust security measures to protect the confidentiality, integrity, and availability of the data.</a:t>
            </a:r>
            <a:endParaRPr/>
          </a:p>
          <a:p>
            <a:pPr marL="306000" lvl="0" indent="-306000" algn="l" rtl="0">
              <a:lnSpc>
                <a:spcPct val="110000"/>
              </a:lnSpc>
              <a:spcBef>
                <a:spcPts val="889"/>
              </a:spcBef>
              <a:spcAft>
                <a:spcPts val="0"/>
              </a:spcAft>
              <a:buSzPct val="92000"/>
              <a:buFont typeface="Arial"/>
              <a:buChar char="•"/>
            </a:pPr>
            <a:r>
              <a:rPr lang="en-US" b="0" i="0">
                <a:solidFill>
                  <a:srgbClr val="0D0D0D"/>
                </a:solidFill>
                <a:latin typeface="Arial"/>
                <a:ea typeface="Arial"/>
                <a:cs typeface="Arial"/>
                <a:sym typeface="Arial"/>
              </a:rPr>
              <a:t>Secure data input mechanisms should include features such as input validation, authentication, authorization, encryption of data in transit and at rest, and logging and monitoring of access and activities.</a:t>
            </a:r>
            <a:endParaRPr/>
          </a:p>
          <a:p>
            <a:pPr marL="306000" lvl="0" indent="-306000" algn="l" rtl="0">
              <a:lnSpc>
                <a:spcPct val="110000"/>
              </a:lnSpc>
              <a:spcBef>
                <a:spcPts val="889"/>
              </a:spcBef>
              <a:spcAft>
                <a:spcPts val="0"/>
              </a:spcAft>
              <a:buSzPct val="92000"/>
              <a:buFont typeface="Arial"/>
              <a:buChar char="•"/>
            </a:pPr>
            <a:r>
              <a:rPr lang="en-US" b="0" i="0">
                <a:solidFill>
                  <a:srgbClr val="0D0D0D"/>
                </a:solidFill>
                <a:latin typeface="Arial"/>
                <a:ea typeface="Arial"/>
                <a:cs typeface="Arial"/>
                <a:sym typeface="Arial"/>
              </a:rPr>
              <a:t>Deployment strategies should consider factors such as network architecture, data flow, user access controls, compliance requirements (e.g., GDPR, HIPAA), and threat modeling to identify potential risks and vulnerabilities</a:t>
            </a:r>
            <a:r>
              <a:rPr lang="en-US"/>
              <a:t>.</a:t>
            </a:r>
            <a:endParaRPr/>
          </a:p>
          <a:p>
            <a:pPr marL="0" lvl="0" indent="0" algn="l" rtl="0">
              <a:lnSpc>
                <a:spcPct val="110000"/>
              </a:lnSpc>
              <a:spcBef>
                <a:spcPts val="838"/>
              </a:spcBef>
              <a:spcAft>
                <a:spcPts val="0"/>
              </a:spcAft>
              <a:buSzPct val="92000"/>
              <a:buNone/>
            </a:pPr>
            <a:r>
              <a:rPr lang="en-US" sz="1400" b="1"/>
              <a:t>	Training Process:</a:t>
            </a:r>
            <a:endParaRPr sz="1400"/>
          </a:p>
          <a:p>
            <a:pPr marL="629920" lvl="1" indent="-305435" algn="l" rtl="0">
              <a:spcBef>
                <a:spcPts val="838"/>
              </a:spcBef>
              <a:spcAft>
                <a:spcPts val="0"/>
              </a:spcAft>
              <a:buSzPct val="92000"/>
              <a:buChar char="◼"/>
            </a:pPr>
            <a:r>
              <a:rPr lang="en-US" b="0" i="0">
                <a:solidFill>
                  <a:srgbClr val="0D0D0D"/>
                </a:solidFill>
                <a:latin typeface="Arial"/>
                <a:ea typeface="Arial"/>
                <a:cs typeface="Arial"/>
                <a:sym typeface="Arial"/>
              </a:rPr>
              <a:t> Learn about different types of keyloggers, including software-based, hardware-based, and kernel-based keyloggers.</a:t>
            </a:r>
            <a:endParaRPr/>
          </a:p>
          <a:p>
            <a:pPr marL="324485" lvl="1" indent="0" algn="l" rtl="0">
              <a:spcBef>
                <a:spcPts val="838"/>
              </a:spcBef>
              <a:spcAft>
                <a:spcPts val="0"/>
              </a:spcAft>
              <a:buSzPct val="92000"/>
              <a:buNone/>
            </a:pPr>
            <a:r>
              <a:rPr lang="en-US" sz="1400" b="1"/>
              <a:t>Prediction Process:</a:t>
            </a:r>
            <a:endParaRPr sz="1400"/>
          </a:p>
          <a:p>
            <a:pPr marL="629920" lvl="1" indent="-305435" algn="l" rtl="0">
              <a:spcBef>
                <a:spcPts val="838"/>
              </a:spcBef>
              <a:spcAft>
                <a:spcPts val="0"/>
              </a:spcAft>
              <a:buSzPct val="92000"/>
              <a:buChar char="◼"/>
            </a:pPr>
            <a:r>
              <a:rPr lang="en-US" b="0" i="0">
                <a:solidFill>
                  <a:srgbClr val="0D0D0D"/>
                </a:solidFill>
                <a:latin typeface="Arial"/>
                <a:ea typeface="Arial"/>
                <a:cs typeface="Arial"/>
                <a:sym typeface="Arial"/>
              </a:rPr>
              <a:t>Predicting the deployment of keyloggers and security algorithms involves considering various factors such as technological advancements, cybersecurity trends, regulatory requirements, and threat landscapes.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pic>
        <p:nvPicPr>
          <p:cNvPr id="147" name="Google Shape;147;p19"/>
          <p:cNvPicPr preferRelativeResize="0">
            <a:picLocks noGrp="1"/>
          </p:cNvPicPr>
          <p:nvPr>
            <p:ph type="body" idx="1"/>
          </p:nvPr>
        </p:nvPicPr>
        <p:blipFill rotWithShape="1">
          <a:blip r:embed="rId3">
            <a:alphaModFix/>
          </a:blip>
          <a:srcRect l="26158" t="1497" r="1899"/>
          <a:stretch/>
        </p:blipFill>
        <p:spPr>
          <a:xfrm>
            <a:off x="1416049" y="1416628"/>
            <a:ext cx="4483125" cy="460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435894" y="702156"/>
            <a:ext cx="8272125"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3" name="Google Shape;153;p20"/>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US" sz="2000">
                <a:solidFill>
                  <a:srgbClr val="0D0D0D"/>
                </a:solidFill>
                <a:latin typeface="Arial"/>
                <a:ea typeface="Arial"/>
                <a:cs typeface="Arial"/>
                <a:sym typeface="Arial"/>
              </a:rPr>
              <a:t>	</a:t>
            </a:r>
            <a:r>
              <a:rPr lang="en-US" sz="2000" b="0" i="0">
                <a:solidFill>
                  <a:srgbClr val="0D0D0D"/>
                </a:solidFill>
                <a:latin typeface="Arial"/>
                <a:ea typeface="Arial"/>
                <a:cs typeface="Arial"/>
                <a:sym typeface="Arial"/>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sz="2000"/>
          </a:p>
        </p:txBody>
      </p:sp>
      <p:sp>
        <p:nvSpPr>
          <p:cNvPr id="154" name="Google Shape;154;p20"/>
          <p:cNvSpPr/>
          <p:nvPr/>
        </p:nvSpPr>
        <p:spPr>
          <a:xfrm>
            <a:off x="0" y="0"/>
            <a:ext cx="2747925" cy="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
            </a:r>
            <a:br>
              <a:rPr lang="en-US" sz="10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55" name="Google Shape;155;p20"/>
          <p:cNvSpPr/>
          <p:nvPr/>
        </p:nvSpPr>
        <p:spPr>
          <a:xfrm>
            <a:off x="114301" y="196334"/>
            <a:ext cx="8915400" cy="3693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p:txBody>
      </p:sp>
      <p:sp>
        <p:nvSpPr>
          <p:cNvPr id="156" name="Google Shape;156;p20"/>
          <p:cNvSpPr/>
          <p:nvPr/>
        </p:nvSpPr>
        <p:spPr>
          <a:xfrm>
            <a:off x="114300" y="152400"/>
            <a:ext cx="2747925" cy="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
            </a:r>
            <a:br>
              <a:rPr lang="en-US" sz="10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body" idx="1"/>
          </p:nvPr>
        </p:nvSpPr>
        <p:spPr>
          <a:xfrm>
            <a:off x="435894" y="1302026"/>
            <a:ext cx="8272125"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960"/>
              </a:spcBef>
              <a:spcAft>
                <a:spcPts val="0"/>
              </a:spcAft>
              <a:buSzPts val="1656"/>
              <a:buChar char="◼"/>
            </a:pPr>
            <a:r>
              <a:rPr lang="en-US" sz="1800" b="0" i="0">
                <a:solidFill>
                  <a:srgbClr val="0D0D0D"/>
                </a:solidFill>
                <a:latin typeface="Georgia"/>
                <a:ea typeface="Georgia"/>
                <a:cs typeface="Georgia"/>
                <a:sym typeface="Georgia"/>
              </a:rPr>
              <a:t>Keyloggers, both benign and malicious, have been a topic of interest in both cybersecurity and privacy discussions</a:t>
            </a:r>
            <a:endParaRPr/>
          </a:p>
          <a:p>
            <a:pPr marL="305435" lvl="0" indent="-305435" algn="l" rtl="0">
              <a:lnSpc>
                <a:spcPct val="110000"/>
              </a:lnSpc>
              <a:spcBef>
                <a:spcPts val="960"/>
              </a:spcBef>
              <a:spcAft>
                <a:spcPts val="0"/>
              </a:spcAft>
              <a:buSzPts val="1656"/>
              <a:buChar char="◼"/>
            </a:pPr>
            <a:r>
              <a:rPr lang="en-US" sz="1800">
                <a:solidFill>
                  <a:srgbClr val="0D0D0D"/>
                </a:solidFill>
                <a:latin typeface="Georgia"/>
                <a:ea typeface="Georgia"/>
                <a:cs typeface="Georgia"/>
                <a:sym typeface="Georgia"/>
              </a:rPr>
              <a:t>T</a:t>
            </a:r>
            <a:r>
              <a:rPr lang="en-US" sz="1800" b="0" i="0">
                <a:solidFill>
                  <a:srgbClr val="0D0D0D"/>
                </a:solidFill>
                <a:latin typeface="Georgia"/>
                <a:ea typeface="Georgia"/>
                <a:cs typeface="Georgia"/>
                <a:sym typeface="Georgia"/>
              </a:rPr>
              <a:t>he future of keyloggers and security will likely involve a combination of technological advancements, regulatory measures, and user education efforts to effectively mitigate the risks posed by these threats.</a:t>
            </a:r>
            <a:endParaRPr sz="1800">
              <a:latin typeface="Georgia"/>
              <a:ea typeface="Georgia"/>
              <a:cs typeface="Georgia"/>
              <a:sym typeface="Georgia"/>
            </a:endParaRPr>
          </a:p>
        </p:txBody>
      </p:sp>
      <p:sp>
        <p:nvSpPr>
          <p:cNvPr id="162" name="Google Shape;162;p21"/>
          <p:cNvSpPr txBox="1"/>
          <p:nvPr/>
        </p:nvSpPr>
        <p:spPr>
          <a:xfrm>
            <a:off x="401753" y="844659"/>
            <a:ext cx="8272125"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999</Words>
  <Application>Microsoft Office PowerPoint</Application>
  <PresentationFormat>On-screen Show (4:3)</PresentationFormat>
  <Paragraphs>66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CC10 Student login</dc:creator>
  <cp:lastModifiedBy>CC10 Student login</cp:lastModifiedBy>
  <cp:revision>2</cp:revision>
  <dcterms:created xsi:type="dcterms:W3CDTF">2024-04-24T05:42:52Z</dcterms:created>
  <dcterms:modified xsi:type="dcterms:W3CDTF">2024-04-24T05:55:21Z</dcterms:modified>
</cp:coreProperties>
</file>