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2.png" ContentType="image/png"/>
  <Override PartName="/ppt/media/image7.png" ContentType="image/png"/>
  <Override PartName="/ppt/media/image11.jpeg" ContentType="image/jpeg"/>
  <Override PartName="/ppt/media/image8.png" ContentType="image/png"/>
  <Override PartName="/ppt/media/image6.jpeg" ContentType="image/jpeg"/>
  <Override PartName="/ppt/media/image10.png" ContentType="image/png"/>
  <Override PartName="/ppt/media/image5.png" ContentType="image/png"/>
  <Override PartName="/ppt/media/image13.jpeg" ContentType="image/jpeg"/>
  <Override PartName="/ppt/media/image23.png" ContentType="image/png"/>
  <Override PartName="/ppt/media/image4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5.jpeg" ContentType="image/jpeg"/>
  <Override PartName="/ppt/media/image17.png" ContentType="image/png"/>
  <Override PartName="/ppt/media/image16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1"/>
          <p:cNvGrpSpPr/>
          <p:nvPr/>
        </p:nvGrpSpPr>
        <p:grpSpPr>
          <a:xfrm>
            <a:off x="743040" y="1104840"/>
            <a:ext cx="1742040" cy="1332720"/>
            <a:chOff x="743040" y="1104840"/>
            <a:chExt cx="1742040" cy="1332720"/>
          </a:xfrm>
        </p:grpSpPr>
        <p:sp>
          <p:nvSpPr>
            <p:cNvPr id="97" name="CustomShape 2"/>
            <p:cNvSpPr/>
            <p:nvPr/>
          </p:nvSpPr>
          <p:spPr>
            <a:xfrm>
              <a:off x="743040" y="1380960"/>
              <a:ext cx="1227960" cy="1056600"/>
            </a:xfrm>
            <a:custGeom>
              <a:avLst/>
              <a:gd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CustomShape 3"/>
            <p:cNvSpPr/>
            <p:nvPr/>
          </p:nvSpPr>
          <p:spPr>
            <a:xfrm>
              <a:off x="1838160" y="1104840"/>
              <a:ext cx="646920" cy="561240"/>
            </a:xfrm>
            <a:custGeom>
              <a:avLst/>
              <a:gd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9" name="CustomShape 4"/>
          <p:cNvSpPr/>
          <p:nvPr/>
        </p:nvSpPr>
        <p:spPr>
          <a:xfrm>
            <a:off x="3528000" y="794520"/>
            <a:ext cx="1666080" cy="1437480"/>
          </a:xfrm>
          <a:custGeom>
            <a:avLst/>
            <a:gd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5"/>
          <p:cNvSpPr/>
          <p:nvPr/>
        </p:nvSpPr>
        <p:spPr>
          <a:xfrm>
            <a:off x="3800520" y="5229360"/>
            <a:ext cx="723240" cy="618480"/>
          </a:xfrm>
          <a:custGeom>
            <a:avLst/>
            <a:gd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6"/>
          <p:cNvSpPr/>
          <p:nvPr/>
        </p:nvSpPr>
        <p:spPr>
          <a:xfrm>
            <a:off x="3384000" y="4695840"/>
            <a:ext cx="9300960" cy="21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US" sz="4250" spc="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4250" spc="1" strike="noStrike">
                <a:solidFill>
                  <a:srgbClr val="000000"/>
                </a:solidFill>
                <a:latin typeface="Trebuchet MS"/>
              </a:rPr>
              <a:t>s190774@rguktsklm.ac.in</a:t>
            </a:r>
            <a:endParaRPr b="0" lang="en-IN" sz="4250" spc="-1" strike="noStrike">
              <a:latin typeface="Lohit Gujarati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1872360" y="2783520"/>
            <a:ext cx="9215640" cy="81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4400" spc="7" strike="noStrike" cap="all">
                <a:solidFill>
                  <a:srgbClr val="2d936b"/>
                </a:solidFill>
                <a:latin typeface="Trebuchet MS"/>
                <a:ea typeface="DejaVu Sans"/>
              </a:rPr>
              <a:t>Koribilli sownya</a:t>
            </a:r>
            <a:endParaRPr b="0" lang="en-IN" sz="4400" spc="-1" strike="noStrike">
              <a:latin typeface="Lohit Gujarati"/>
            </a:endParaRPr>
          </a:p>
        </p:txBody>
      </p:sp>
      <p:pic>
        <p:nvPicPr>
          <p:cNvPr id="103" name="object 9" descr=""/>
          <p:cNvPicPr/>
          <p:nvPr/>
        </p:nvPicPr>
        <p:blipFill>
          <a:blip r:embed="rId1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104" name="CustomShape 8"/>
          <p:cNvSpPr/>
          <p:nvPr/>
        </p:nvSpPr>
        <p:spPr>
          <a:xfrm>
            <a:off x="11353320" y="6473160"/>
            <a:ext cx="150480" cy="39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E03EEAB1-3D89-4FF1-A84E-0109497711BF}" type="slidenum">
              <a:rPr b="0" lang="en-US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Lohit Gujarat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5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196" name="CustomShape 4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5C53F308-C499-4FB0-9516-4D262D4ECCE8}" type="slidenum">
              <a:rPr b="0" lang="en-US" sz="1100" spc="7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Lohit Gujarati"/>
            </a:endParaRPr>
          </a:p>
        </p:txBody>
      </p:sp>
      <p:sp>
        <p:nvSpPr>
          <p:cNvPr id="197" name="CustomShape 5"/>
          <p:cNvSpPr/>
          <p:nvPr/>
        </p:nvSpPr>
        <p:spPr>
          <a:xfrm>
            <a:off x="144000" y="-24840"/>
            <a:ext cx="4463640" cy="7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4800" spc="9" strike="noStrike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b="1" lang="en-US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US" sz="4800" spc="-15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US" sz="4800" spc="-3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US" sz="4800" spc="-32" strike="noStrike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b="1" lang="en-US" sz="4800" spc="-7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US" sz="4800" spc="26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US" sz="4800" spc="1" strike="noStrike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b="0" lang="en-IN" sz="4800" spc="-1" strike="noStrike">
              <a:latin typeface="Lohit Gujarati"/>
            </a:endParaRPr>
          </a:p>
        </p:txBody>
      </p:sp>
      <p:sp>
        <p:nvSpPr>
          <p:cNvPr id="198" name="CustomShape 6"/>
          <p:cNvSpPr/>
          <p:nvPr/>
        </p:nvSpPr>
        <p:spPr>
          <a:xfrm>
            <a:off x="144000" y="683640"/>
            <a:ext cx="11145240" cy="435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Architecture Overview:</a:t>
            </a:r>
            <a:endParaRPr b="0" lang="en-IN" sz="2800" spc="-1" strike="noStrike">
              <a:latin typeface="Lohit Gujarati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Lohit Gujarati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Modular Design: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keylogger code is structured into modular functions for better readability and maintenance.</a:t>
            </a:r>
            <a:endParaRPr b="0" lang="en-IN" sz="2800" spc="-1" strike="noStrike">
              <a:latin typeface="Lohit Gujarati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Lohit Gujarati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Event Handling: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Utilizes the pynput library to capture and handle keyboard events.</a:t>
            </a:r>
            <a:endParaRPr b="0" lang="en-IN" sz="2800" spc="-1" strike="noStrike">
              <a:latin typeface="Lohit Gujarati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Lohit Gujarati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Data Logging: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Implements functions to log captured data into text and JSON files.</a:t>
            </a:r>
            <a:endParaRPr b="0" lang="en-IN" sz="2800" spc="-1" strike="noStrike">
              <a:latin typeface="Lohit Gujarat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2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203" name="CustomShape 4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41CFA13E-5C59-49E3-A19C-BC32367367A3}" type="slidenum">
              <a:rPr b="0" lang="en-US" sz="1100" spc="7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Lohit Gujarati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235800" y="144000"/>
            <a:ext cx="5163840" cy="7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4800" spc="9" strike="noStrike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b="1" lang="en-US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US" sz="4800" spc="-15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US" sz="4800" spc="-3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US" sz="4800" spc="-32" strike="noStrike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b="1" lang="en-US" sz="4800" spc="-7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US" sz="4800" spc="26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US" sz="4800" spc="1" strike="noStrike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b="0" lang="en-IN" sz="4800" spc="-1" strike="noStrike">
              <a:latin typeface="Lohit Gujarati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228600" y="966240"/>
            <a:ext cx="12132720" cy="557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Components:</a:t>
            </a:r>
            <a:endParaRPr b="0" lang="en-IN" sz="2400" spc="-1" strike="noStrike">
              <a:latin typeface="Lohit Gujarati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Key Press Handling: Function: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on_press(key)</a:t>
            </a:r>
            <a:endParaRPr b="0" lang="en-IN" sz="2400" spc="-1" strike="noStrike">
              <a:latin typeface="Lohit Gujarati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Description: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Captures and logs the pressed keys.</a:t>
            </a:r>
            <a:endParaRPr b="0" lang="en-IN" sz="2400" spc="-1" strike="noStrike">
              <a:latin typeface="Lohit Gujarati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Details: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Appends key press events to a list and updates the JSON log file.</a:t>
            </a:r>
            <a:endParaRPr b="0" lang="en-IN" sz="2400" spc="-1" strike="noStrike">
              <a:latin typeface="Lohit Gujarati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Lohit Gujarati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Key Release Handling: Function: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on_release(key)</a:t>
            </a:r>
            <a:endParaRPr b="0" lang="en-IN" sz="2400" spc="-1" strike="noStrike">
              <a:latin typeface="Lohit Gujarati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Description: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Captures and logs the released keys.</a:t>
            </a:r>
            <a:endParaRPr b="0" lang="en-IN" sz="2400" spc="-1" strike="noStrike">
              <a:latin typeface="Lohit Gujarati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Details: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Appends key release events to a list, updates the JSON log file,          and accumulates keys for the text log.</a:t>
            </a:r>
            <a:endParaRPr b="0" lang="en-IN" sz="2400" spc="-1" strike="noStrike">
              <a:latin typeface="Lohit Gujarati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Lohit Gujarati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Logging Functions:</a:t>
            </a:r>
            <a:endParaRPr b="0" lang="en-IN" sz="2400" spc="-1" strike="noStrike">
              <a:latin typeface="Lohit Gujarati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Text Logging: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generate_text_log(key)</a:t>
            </a:r>
            <a:endParaRPr b="0" lang="en-IN" sz="2400" spc="-1" strike="noStrike">
              <a:latin typeface="Lohit Gujarati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Description: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Writes the recorded keys to key_log.txt.</a:t>
            </a:r>
            <a:endParaRPr b="0" lang="en-IN" sz="2400" spc="-1" strike="noStrike">
              <a:latin typeface="Lohit Gujarati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JSON Logging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generate_json_file(keys_used)</a:t>
            </a:r>
            <a:endParaRPr b="0" lang="en-IN" sz="2400" spc="-1" strike="noStrike">
              <a:latin typeface="Lohit Gujarati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Description: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Dumps the list of key events to key_log.json.</a:t>
            </a:r>
            <a:endParaRPr b="0" lang="en-IN" sz="2400" spc="-1" strike="noStrike">
              <a:latin typeface="Lohit Gujarat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9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210" name="CustomShape 4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BCA6F81F-49C6-44E5-BD88-F970CCDF2266}" type="slidenum">
              <a:rPr b="0" lang="en-US" sz="1100" spc="7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Lohit Gujarati"/>
            </a:endParaRPr>
          </a:p>
        </p:txBody>
      </p:sp>
      <p:sp>
        <p:nvSpPr>
          <p:cNvPr id="211" name="CustomShape 5"/>
          <p:cNvSpPr/>
          <p:nvPr/>
        </p:nvSpPr>
        <p:spPr>
          <a:xfrm>
            <a:off x="739800" y="291240"/>
            <a:ext cx="5307840" cy="7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4800" spc="9" strike="noStrike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b="1" lang="en-US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US" sz="4800" spc="-15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US" sz="4800" spc="-3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US" sz="4800" spc="-32" strike="noStrike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b="1" lang="en-US" sz="4800" spc="-7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US" sz="4800" spc="26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US" sz="4800" spc="1" strike="noStrike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b="0" lang="en-IN" sz="4800" spc="-1" strike="noStrike">
              <a:latin typeface="Lohit Gujarati"/>
            </a:endParaRPr>
          </a:p>
        </p:txBody>
      </p:sp>
      <p:sp>
        <p:nvSpPr>
          <p:cNvPr id="212" name="CustomShape 6"/>
          <p:cNvSpPr/>
          <p:nvPr/>
        </p:nvSpPr>
        <p:spPr>
          <a:xfrm>
            <a:off x="272880" y="1325520"/>
            <a:ext cx="11918520" cy="40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1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GUI Integration:</a:t>
            </a:r>
            <a:endParaRPr b="0" lang="en-IN" sz="3200" spc="-1" strike="noStrike">
              <a:latin typeface="Lohit Gujarati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Lohit Gujarati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Tkinter Framework: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Utilizes tkinter for creating a graphical user interface.</a:t>
            </a:r>
            <a:endParaRPr b="0" lang="en-IN" sz="2800" spc="-1" strike="noStrike">
              <a:latin typeface="Lohit Gujarati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User Interaction:</a:t>
            </a:r>
            <a:endParaRPr b="0" lang="en-IN" sz="2800" spc="-1" strike="noStrike">
              <a:latin typeface="Lohit Gujarati"/>
            </a:endParaRPr>
          </a:p>
          <a:p>
            <a:pPr marL="457200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Start Button: Initiates the keylogger.</a:t>
            </a:r>
            <a:endParaRPr b="0" lang="en-IN" sz="2800" spc="-1" strike="noStrike">
              <a:latin typeface="Lohit Gujarati"/>
            </a:endParaRPr>
          </a:p>
          <a:p>
            <a:pPr marL="457200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Stop Button: Stops the keylogger.</a:t>
            </a:r>
            <a:endParaRPr b="0" lang="en-IN" sz="2800" spc="-1" strike="noStrike">
              <a:latin typeface="Lohit Gujarati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Status Updates: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Provides real-time feedback on the status </a:t>
            </a:r>
            <a:endParaRPr b="0" lang="en-IN" sz="2800" spc="-1" strike="noStrike">
              <a:latin typeface="Lohit Gujarati"/>
            </a:endParaRPr>
          </a:p>
          <a:p>
            <a:pPr marL="457200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of the keylogger (running/stopped).</a:t>
            </a:r>
            <a:endParaRPr b="0" lang="en-IN" sz="2800" spc="-1" strike="noStrike">
              <a:latin typeface="Lohit Gujarat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6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217" name="CustomShape 4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435C53AC-927F-4873-A7A9-F63A72000CF8}" type="slidenum">
              <a:rPr b="0" lang="en-US" sz="1100" spc="7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Lohit Gujarati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288000" y="204480"/>
            <a:ext cx="4527360" cy="7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4800" spc="9" strike="noStrike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b="1" lang="en-US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US" sz="4800" spc="-15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US" sz="4800" spc="-3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US" sz="4800" spc="-32" strike="noStrike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b="1" lang="en-US" sz="4800" spc="-7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US" sz="4800" spc="26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US" sz="4800" spc="1" strike="noStrike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b="0" lang="en-IN" sz="4800" spc="-1" strike="noStrike">
              <a:latin typeface="Lohit Gujarati"/>
            </a:endParaRPr>
          </a:p>
        </p:txBody>
      </p:sp>
      <p:sp>
        <p:nvSpPr>
          <p:cNvPr id="219" name="CustomShape 6"/>
          <p:cNvSpPr/>
          <p:nvPr/>
        </p:nvSpPr>
        <p:spPr>
          <a:xfrm>
            <a:off x="177120" y="792000"/>
            <a:ext cx="11918520" cy="65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Flow Diagram:</a:t>
            </a:r>
            <a:endParaRPr b="0" lang="en-IN" sz="3200" spc="-1" strike="noStrike">
              <a:latin typeface="Lohit Gujarati"/>
            </a:endParaRPr>
          </a:p>
          <a:p>
            <a:pPr lvl="1" marL="4572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Initialization: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Set up the main GUI window.Initialize global variables for key logging.</a:t>
            </a:r>
            <a:endParaRPr b="0" lang="en-IN" sz="2800" spc="-1" strike="noStrike">
              <a:latin typeface="Lohit Gujarati"/>
            </a:endParaRPr>
          </a:p>
          <a:p>
            <a:pPr lvl="1" marL="4572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Event Capture:</a:t>
            </a:r>
            <a:endParaRPr b="0" lang="en-IN" sz="2800" spc="-1" strike="noStrike">
              <a:latin typeface="Lohit Gujarati"/>
            </a:endParaRPr>
          </a:p>
          <a:p>
            <a:pPr lvl="2" marL="12002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Start capturing key events when the "Start" button is pressed.Log key press and release events.</a:t>
            </a:r>
            <a:endParaRPr b="0" lang="en-IN" sz="2800" spc="-1" strike="noStrike">
              <a:latin typeface="Lohit Gujarati"/>
            </a:endParaRPr>
          </a:p>
          <a:p>
            <a:pPr lvl="1" marL="4572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Data Logging:</a:t>
            </a:r>
            <a:endParaRPr b="0" lang="en-IN" sz="2800" spc="-1" strike="noStrike">
              <a:latin typeface="Lohit Gujarati"/>
            </a:endParaRPr>
          </a:p>
          <a:p>
            <a:pPr lvl="2" marL="12002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Continuously update text and JSON log files with captured key events.</a:t>
            </a:r>
            <a:endParaRPr b="0" lang="en-IN" sz="2800" spc="-1" strike="noStrike">
              <a:latin typeface="Lohit Gujarati"/>
            </a:endParaRPr>
          </a:p>
          <a:p>
            <a:pPr lvl="1" marL="4572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Stop Logging:</a:t>
            </a:r>
            <a:endParaRPr b="0" lang="en-IN" sz="2800" spc="-1" strike="noStrike">
              <a:latin typeface="Lohit Gujarati"/>
            </a:endParaRPr>
          </a:p>
          <a:p>
            <a:pPr lvl="2" marL="12002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Stop capturing key events when the "Stop" button is pressed.</a:t>
            </a:r>
            <a:endParaRPr b="0" lang="en-IN" sz="2800" spc="-1" strike="noStrike">
              <a:latin typeface="Lohit Gujarati"/>
            </a:endParaRPr>
          </a:p>
          <a:p>
            <a:pPr lvl="2" marL="12002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Update the GUI status to indicate the keylogger is stopped.</a:t>
            </a:r>
            <a:endParaRPr b="0" lang="en-IN" sz="2800" spc="-1" strike="noStrike">
              <a:latin typeface="Lohit Gujarati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Lohit Gujarat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3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224" name="CustomShape 4"/>
          <p:cNvSpPr/>
          <p:nvPr/>
        </p:nvSpPr>
        <p:spPr>
          <a:xfrm>
            <a:off x="486360" y="205560"/>
            <a:ext cx="3113280" cy="14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4800" spc="-1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US" sz="4800" spc="-4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4800" spc="9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US" sz="4800" spc="-32" strike="noStrike">
                <a:solidFill>
                  <a:srgbClr val="000000"/>
                </a:solidFill>
                <a:latin typeface="Trebuchet MS"/>
              </a:rPr>
              <a:t>U</a:t>
            </a:r>
            <a:r>
              <a:rPr b="1" lang="en-US" sz="4800" spc="-406" strike="noStrike">
                <a:solidFill>
                  <a:srgbClr val="000000"/>
                </a:solidFill>
                <a:latin typeface="Trebuchet MS"/>
              </a:rPr>
              <a:t>L</a:t>
            </a:r>
            <a:r>
              <a:rPr b="1" lang="en-US" sz="4800" spc="-1" strike="noStrike">
                <a:solidFill>
                  <a:srgbClr val="000000"/>
                </a:solidFill>
                <a:latin typeface="Trebuchet MS"/>
              </a:rPr>
              <a:t>TS</a:t>
            </a:r>
            <a:endParaRPr b="0" lang="en-IN" sz="4800" spc="-1" strike="noStrike">
              <a:latin typeface="Lohit Gujarati"/>
            </a:endParaRPr>
          </a:p>
        </p:txBody>
      </p:sp>
      <p:sp>
        <p:nvSpPr>
          <p:cNvPr id="225" name="CustomShape 5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37D7F5F9-05F9-4238-95DC-9CFEE6923797}" type="slidenum">
              <a:rPr b="0" lang="en-US" sz="1100" spc="7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Lohit Gujarati"/>
            </a:endParaRPr>
          </a:p>
        </p:txBody>
      </p:sp>
      <p:pic>
        <p:nvPicPr>
          <p:cNvPr id="226" name="Picture 9" descr=""/>
          <p:cNvPicPr/>
          <p:nvPr/>
        </p:nvPicPr>
        <p:blipFill>
          <a:blip r:embed="rId2"/>
          <a:stretch/>
        </p:blipFill>
        <p:spPr>
          <a:xfrm>
            <a:off x="576000" y="1058400"/>
            <a:ext cx="4488120" cy="2639160"/>
          </a:xfrm>
          <a:prstGeom prst="rect">
            <a:avLst/>
          </a:prstGeom>
          <a:ln>
            <a:noFill/>
          </a:ln>
        </p:spPr>
      </p:pic>
      <p:pic>
        <p:nvPicPr>
          <p:cNvPr id="227" name="Picture 11" descr=""/>
          <p:cNvPicPr/>
          <p:nvPr/>
        </p:nvPicPr>
        <p:blipFill>
          <a:blip r:embed="rId3"/>
          <a:stretch/>
        </p:blipFill>
        <p:spPr>
          <a:xfrm>
            <a:off x="5176800" y="1045800"/>
            <a:ext cx="4633200" cy="2639160"/>
          </a:xfrm>
          <a:prstGeom prst="rect">
            <a:avLst/>
          </a:prstGeom>
          <a:ln>
            <a:noFill/>
          </a:ln>
        </p:spPr>
      </p:pic>
      <p:pic>
        <p:nvPicPr>
          <p:cNvPr id="228" name="Picture 15" descr=""/>
          <p:cNvPicPr/>
          <p:nvPr/>
        </p:nvPicPr>
        <p:blipFill>
          <a:blip r:embed="rId4"/>
          <a:stretch/>
        </p:blipFill>
        <p:spPr>
          <a:xfrm>
            <a:off x="1440000" y="4032000"/>
            <a:ext cx="7106760" cy="1070280"/>
          </a:xfrm>
          <a:prstGeom prst="rect">
            <a:avLst/>
          </a:prstGeom>
          <a:ln>
            <a:noFill/>
          </a:ln>
        </p:spPr>
      </p:pic>
      <p:sp>
        <p:nvSpPr>
          <p:cNvPr id="229" name="CustomShape 6"/>
          <p:cNvSpPr/>
          <p:nvPr/>
        </p:nvSpPr>
        <p:spPr>
          <a:xfrm>
            <a:off x="510120" y="5364000"/>
            <a:ext cx="102801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Screenshots of the GUI: Display the user interface, including the start and stop buttons,</a:t>
            </a:r>
            <a:endParaRPr b="0" lang="en-IN" sz="1800" spc="-1" strike="noStrike">
              <a:latin typeface="Lohit Gujarati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 the status label.</a:t>
            </a:r>
            <a:endParaRPr b="0" lang="en-IN" sz="1800" spc="-1" strike="noStrike">
              <a:latin typeface="Lohit Gujarati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Sample Logs: Show examples of the </a:t>
            </a: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key_log.txt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key_log.json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files to illustrate</a:t>
            </a:r>
            <a:endParaRPr b="0" lang="en-IN" sz="1800" spc="-1" strike="noStrike">
              <a:latin typeface="Lohit Gujarati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how the keystrokes are recorded.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1800" spc="-1" strike="noStrike">
              <a:latin typeface="Lohit Gujarat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2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2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233" name="CustomShape 3"/>
          <p:cNvSpPr/>
          <p:nvPr/>
        </p:nvSpPr>
        <p:spPr>
          <a:xfrm>
            <a:off x="304920" y="266400"/>
            <a:ext cx="3366720" cy="14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4800" spc="-1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US" sz="4800" spc="-4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4800" spc="9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US" sz="4800" spc="-32" strike="noStrike">
                <a:solidFill>
                  <a:srgbClr val="000000"/>
                </a:solidFill>
                <a:latin typeface="Trebuchet MS"/>
              </a:rPr>
              <a:t>U</a:t>
            </a:r>
            <a:r>
              <a:rPr b="1" lang="en-US" sz="4800" spc="-406" strike="noStrike">
                <a:solidFill>
                  <a:srgbClr val="000000"/>
                </a:solidFill>
                <a:latin typeface="Trebuchet MS"/>
              </a:rPr>
              <a:t>L</a:t>
            </a:r>
            <a:r>
              <a:rPr b="1" lang="en-US" sz="4800" spc="-1" strike="noStrike">
                <a:solidFill>
                  <a:srgbClr val="000000"/>
                </a:solidFill>
                <a:latin typeface="Trebuchet MS"/>
              </a:rPr>
              <a:t>TS</a:t>
            </a:r>
            <a:endParaRPr b="0" lang="en-IN" sz="4800" spc="-1" strike="noStrike">
              <a:latin typeface="Lohit Gujarati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617EBBD8-635E-4C02-98A4-1F6EE4CBED08}" type="slidenum">
              <a:rPr b="0" lang="en-US" sz="1100" spc="7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Lohit Gujarati"/>
            </a:endParaRPr>
          </a:p>
        </p:txBody>
      </p:sp>
      <p:sp>
        <p:nvSpPr>
          <p:cNvPr id="235" name="CustomShape 5"/>
          <p:cNvSpPr/>
          <p:nvPr/>
        </p:nvSpPr>
        <p:spPr>
          <a:xfrm>
            <a:off x="1740600" y="1228320"/>
            <a:ext cx="6100560" cy="52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6"/>
          <p:cNvSpPr/>
          <p:nvPr/>
        </p:nvSpPr>
        <p:spPr>
          <a:xfrm>
            <a:off x="0" y="2185560"/>
            <a:ext cx="11251800" cy="33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Lohit Gujarati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3.The GUI provided a user-friendly way to control the keylogger, making it accessible and easy to use.</a:t>
            </a:r>
            <a:endParaRPr b="0" lang="en-IN" sz="2800" spc="-1" strike="noStrike">
              <a:latin typeface="Lohit Gujarati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4.The keylogger project demonstrated the capability to effectively capture and log keystrokes in real-time.</a:t>
            </a:r>
            <a:endParaRPr b="0" lang="en-IN" sz="2800" spc="-1" strike="noStrike">
              <a:latin typeface="Lohit Gujarati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5.Emphasized the ethical use of keyloggers and the importance of implementing security measures to protect against malicious use.</a:t>
            </a:r>
            <a:endParaRPr b="0" lang="en-IN" sz="2800" spc="-1" strike="noStrike">
              <a:latin typeface="Lohit Gujarati"/>
            </a:endParaRPr>
          </a:p>
        </p:txBody>
      </p:sp>
      <p:sp>
        <p:nvSpPr>
          <p:cNvPr id="237" name="CustomShape 7"/>
          <p:cNvSpPr/>
          <p:nvPr/>
        </p:nvSpPr>
        <p:spPr>
          <a:xfrm>
            <a:off x="308880" y="549720"/>
            <a:ext cx="15904440" cy="20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Lohit Gujarati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1.Successfully implemented a keylogger that captures keystrokes </a:t>
            </a:r>
            <a:endParaRPr b="0" lang="en-IN" sz="2800" spc="-1" strike="noStrike">
              <a:latin typeface="Lohit Gujarati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and records them into both text and JSON files.</a:t>
            </a:r>
            <a:endParaRPr b="0" lang="en-IN" sz="2800" spc="-1" strike="noStrike">
              <a:latin typeface="Lohit Gujarati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2.Real-time keylogging with start and stop functionality </a:t>
            </a:r>
            <a:endParaRPr b="0" lang="en-IN" sz="2800" spc="-1" strike="noStrike">
              <a:latin typeface="Lohit Gujarati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controlled via a simple GUI. </a:t>
            </a:r>
            <a:endParaRPr b="0" lang="en-IN" sz="2800" spc="-1" strike="noStrike">
              <a:latin typeface="Lohit Gujarat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106" name="CustomShape 2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CustomShape 3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CustomShape 4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CustomShape 5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CustomShape 6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CustomShape 7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CustomShape 8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CustomShape 9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0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5" name="CustomShape 11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2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13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4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15"/>
          <p:cNvSpPr/>
          <p:nvPr/>
        </p:nvSpPr>
        <p:spPr>
          <a:xfrm>
            <a:off x="833040" y="2592000"/>
            <a:ext cx="9102600" cy="13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US" sz="4250" spc="1" strike="noStrike">
                <a:solidFill>
                  <a:srgbClr val="000000"/>
                </a:solidFill>
                <a:latin typeface="Trebuchet MS"/>
              </a:rPr>
              <a:t>KEY LOGGER AND SECURITY</a:t>
            </a:r>
            <a:endParaRPr b="0" lang="en-IN" sz="4250" spc="-1" strike="noStrike">
              <a:latin typeface="Lohit Gujarati"/>
            </a:endParaRPr>
          </a:p>
        </p:txBody>
      </p:sp>
      <p:grpSp>
        <p:nvGrpSpPr>
          <p:cNvPr id="120" name="Group 16"/>
          <p:cNvGrpSpPr/>
          <p:nvPr/>
        </p:nvGrpSpPr>
        <p:grpSpPr>
          <a:xfrm>
            <a:off x="466560" y="6410160"/>
            <a:ext cx="3704400" cy="294480"/>
            <a:chOff x="466560" y="6410160"/>
            <a:chExt cx="3704400" cy="294480"/>
          </a:xfrm>
        </p:grpSpPr>
        <p:pic>
          <p:nvPicPr>
            <p:cNvPr id="121" name="object 19" descr=""/>
            <p:cNvPicPr/>
            <p:nvPr/>
          </p:nvPicPr>
          <p:blipFill>
            <a:blip r:embed="rId1"/>
            <a:stretch/>
          </p:blipFill>
          <p:spPr>
            <a:xfrm>
              <a:off x="676440" y="6467400"/>
              <a:ext cx="2142360" cy="199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2" name="object 20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3" name="CustomShape 17"/>
          <p:cNvSpPr/>
          <p:nvPr/>
        </p:nvSpPr>
        <p:spPr>
          <a:xfrm>
            <a:off x="11353320" y="6473160"/>
            <a:ext cx="150480" cy="39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ACDB94FD-0D2C-4512-8CC4-37B07CCD1E33}" type="slidenum">
              <a:rPr b="0" lang="en-US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Lohit Gujarat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656000" y="1190880"/>
            <a:ext cx="10362600" cy="550476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Lohit Gujarati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Lohit Gujarati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Problem Statement</a:t>
            </a:r>
            <a:endParaRPr b="0" lang="en-IN" sz="2800" spc="-1" strike="noStrike">
              <a:latin typeface="Lohit Gujarati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Project Overview</a:t>
            </a:r>
            <a:endParaRPr b="0" lang="en-IN" sz="2800" spc="-1" strike="noStrike">
              <a:latin typeface="Lohit Gujarati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End Users</a:t>
            </a:r>
            <a:endParaRPr b="0" lang="en-IN" sz="2800" spc="-1" strike="noStrike">
              <a:latin typeface="Lohit Gujarati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Solution and Value Proposition</a:t>
            </a:r>
            <a:endParaRPr b="0" lang="en-IN" sz="2800" spc="-1" strike="noStrike">
              <a:latin typeface="Lohit Gujarati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"Wow" Factor in Our Solution</a:t>
            </a:r>
            <a:endParaRPr b="0" lang="en-IN" sz="2800" spc="-1" strike="noStrike">
              <a:latin typeface="Lohit Gujarati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Modelling</a:t>
            </a:r>
            <a:endParaRPr b="0" lang="en-IN" sz="2800" spc="-1" strike="noStrike">
              <a:latin typeface="Lohit Gujarati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</a:t>
            </a:r>
            <a:endParaRPr b="0" lang="en-IN" sz="2800" spc="-1" strike="noStrike">
              <a:latin typeface="Lohit Gujarati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Lohit Gujarati"/>
            </a:endParaRPr>
          </a:p>
        </p:txBody>
      </p:sp>
      <p:grpSp>
        <p:nvGrpSpPr>
          <p:cNvPr id="125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126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5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3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276"/>
              </a:lnSpc>
            </a:pPr>
            <a:r>
              <a:rPr b="0" lang="en-US" sz="1100" spc="15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US" sz="1100" spc="126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46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US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86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US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Lohit Gujarati"/>
            </a:endParaRPr>
          </a:p>
        </p:txBody>
      </p:sp>
      <p:sp>
        <p:nvSpPr>
          <p:cNvPr id="137" name="CustomShape 14"/>
          <p:cNvSpPr/>
          <p:nvPr/>
        </p:nvSpPr>
        <p:spPr>
          <a:xfrm>
            <a:off x="7362720" y="447840"/>
            <a:ext cx="361080" cy="361080"/>
          </a:xfrm>
          <a:custGeom>
            <a:avLst/>
            <a:gd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5"/>
          <p:cNvSpPr/>
          <p:nvPr/>
        </p:nvSpPr>
        <p:spPr>
          <a:xfrm>
            <a:off x="11010960" y="5610240"/>
            <a:ext cx="646920" cy="646920"/>
          </a:xfrm>
          <a:custGeom>
            <a:avLst/>
            <a:gd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9" name="object 17" descr=""/>
          <p:cNvPicPr/>
          <p:nvPr/>
        </p:nvPicPr>
        <p:blipFill>
          <a:blip r:embed="rId1"/>
          <a:stretch/>
        </p:blipFill>
        <p:spPr>
          <a:xfrm>
            <a:off x="10686960" y="6134040"/>
            <a:ext cx="246960" cy="246960"/>
          </a:xfrm>
          <a:prstGeom prst="rect">
            <a:avLst/>
          </a:prstGeom>
          <a:ln>
            <a:noFill/>
          </a:ln>
        </p:spPr>
      </p:pic>
      <p:grpSp>
        <p:nvGrpSpPr>
          <p:cNvPr id="140" name="Group 16"/>
          <p:cNvGrpSpPr/>
          <p:nvPr/>
        </p:nvGrpSpPr>
        <p:grpSpPr>
          <a:xfrm>
            <a:off x="47520" y="3819600"/>
            <a:ext cx="4123440" cy="3009240"/>
            <a:chOff x="47520" y="3819600"/>
            <a:chExt cx="4123440" cy="3009240"/>
          </a:xfrm>
        </p:grpSpPr>
        <p:pic>
          <p:nvPicPr>
            <p:cNvPr id="141" name="object 19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2" name="object 20" descr=""/>
            <p:cNvPicPr/>
            <p:nvPr/>
          </p:nvPicPr>
          <p:blipFill>
            <a:blip r:embed="rId3"/>
            <a:stretch/>
          </p:blipFill>
          <p:spPr>
            <a:xfrm>
              <a:off x="47520" y="3819600"/>
              <a:ext cx="1732680" cy="3009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3" name="CustomShape 17"/>
          <p:cNvSpPr/>
          <p:nvPr/>
        </p:nvSpPr>
        <p:spPr>
          <a:xfrm>
            <a:off x="1728000" y="504000"/>
            <a:ext cx="3815640" cy="16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4800" spc="21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US" sz="4800" spc="-7" strike="noStrike">
                <a:solidFill>
                  <a:srgbClr val="000000"/>
                </a:solidFill>
                <a:latin typeface="Trebuchet MS"/>
              </a:rPr>
              <a:t>G</a:t>
            </a:r>
            <a:r>
              <a:rPr b="1" lang="en-US" sz="4800" spc="-35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4800" spc="9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US" sz="4800" spc="-1" strike="noStrike">
                <a:solidFill>
                  <a:srgbClr val="000000"/>
                </a:solidFill>
                <a:latin typeface="Trebuchet MS"/>
              </a:rPr>
              <a:t>DA</a:t>
            </a:r>
            <a:endParaRPr b="0" lang="en-IN" sz="4800" spc="-1" strike="noStrike">
              <a:latin typeface="Lohit Gujarati"/>
            </a:endParaRPr>
          </a:p>
        </p:txBody>
      </p:sp>
      <p:sp>
        <p:nvSpPr>
          <p:cNvPr id="144" name="CustomShape 18"/>
          <p:cNvSpPr/>
          <p:nvPr/>
        </p:nvSpPr>
        <p:spPr>
          <a:xfrm>
            <a:off x="11353320" y="6473160"/>
            <a:ext cx="150480" cy="39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A59EF8AC-B88F-4E31-BBD3-38652ECB7CDA}" type="slidenum">
              <a:rPr b="0" lang="en-US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Lohit Gujarat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"/>
          <p:cNvGrpSpPr/>
          <p:nvPr/>
        </p:nvGrpSpPr>
        <p:grpSpPr>
          <a:xfrm>
            <a:off x="9262080" y="3294720"/>
            <a:ext cx="2761560" cy="3256920"/>
            <a:chOff x="9262080" y="3294720"/>
            <a:chExt cx="2761560" cy="3256920"/>
          </a:xfrm>
        </p:grpSpPr>
        <p:sp>
          <p:nvSpPr>
            <p:cNvPr id="146" name="CustomShape 2"/>
            <p:cNvSpPr/>
            <p:nvPr/>
          </p:nvSpPr>
          <p:spPr>
            <a:xfrm>
              <a:off x="10623960" y="5723640"/>
              <a:ext cx="456480" cy="45648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3"/>
            <p:cNvSpPr/>
            <p:nvPr/>
          </p:nvSpPr>
          <p:spPr>
            <a:xfrm>
              <a:off x="10623960" y="6257160"/>
              <a:ext cx="180360" cy="18036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48" name="object 5" descr=""/>
            <p:cNvPicPr/>
            <p:nvPr/>
          </p:nvPicPr>
          <p:blipFill>
            <a:blip r:embed="rId1"/>
            <a:stretch/>
          </p:blipFill>
          <p:spPr>
            <a:xfrm>
              <a:off x="9262080" y="3294720"/>
              <a:ext cx="2761560" cy="3256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9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5"/>
          <p:cNvSpPr/>
          <p:nvPr/>
        </p:nvSpPr>
        <p:spPr>
          <a:xfrm>
            <a:off x="360000" y="488520"/>
            <a:ext cx="8567640" cy="13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tabLst>
                <a:tab algn="l" pos="2728080"/>
              </a:tabLst>
            </a:pPr>
            <a:r>
              <a:rPr b="1" lang="en-US" sz="4250" spc="-21" strike="noStrike">
                <a:solidFill>
                  <a:srgbClr val="000000"/>
                </a:solidFill>
                <a:latin typeface="Trebuchet MS"/>
              </a:rPr>
              <a:t>P</a:t>
            </a:r>
            <a:r>
              <a:rPr b="1" lang="en-US" sz="4250" spc="9" strike="noStrike">
                <a:solidFill>
                  <a:srgbClr val="000000"/>
                </a:solidFill>
                <a:latin typeface="Trebuchet MS"/>
              </a:rPr>
              <a:t>ROB</a:t>
            </a:r>
            <a:r>
              <a:rPr b="1" lang="en-US" sz="4250" spc="49" strike="noStrike">
                <a:solidFill>
                  <a:srgbClr val="000000"/>
                </a:solidFill>
                <a:latin typeface="Trebuchet MS"/>
              </a:rPr>
              <a:t>L</a:t>
            </a:r>
            <a:r>
              <a:rPr b="1" lang="en-US" sz="4250" spc="-2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4250" spc="15" strike="noStrike">
                <a:solidFill>
                  <a:srgbClr val="000000"/>
                </a:solidFill>
                <a:latin typeface="Trebuchet MS"/>
              </a:rPr>
              <a:t>M</a:t>
            </a:r>
            <a:r>
              <a:rPr b="1" lang="en-US" sz="425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1" lang="en-US" sz="4250" spc="7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US" sz="4250" spc="-372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US" sz="4250" spc="-375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US" sz="4250" spc="9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US" sz="4250" spc="-12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4250" spc="-21" strike="noStrike">
                <a:solidFill>
                  <a:srgbClr val="000000"/>
                </a:solidFill>
                <a:latin typeface="Trebuchet MS"/>
              </a:rPr>
              <a:t>ME</a:t>
            </a:r>
            <a:r>
              <a:rPr b="1" lang="en-US" sz="4250" spc="7" strike="noStrike">
                <a:solidFill>
                  <a:srgbClr val="000000"/>
                </a:solidFill>
                <a:latin typeface="Trebuchet MS"/>
              </a:rPr>
              <a:t>NT</a:t>
            </a:r>
            <a:endParaRPr b="0" lang="en-IN" sz="4250" spc="-1" strike="noStrike">
              <a:latin typeface="Lohit Gujarati"/>
            </a:endParaRPr>
          </a:p>
        </p:txBody>
      </p:sp>
      <p:sp>
        <p:nvSpPr>
          <p:cNvPr id="151" name="CustomShape 6"/>
          <p:cNvSpPr/>
          <p:nvPr/>
        </p:nvSpPr>
        <p:spPr>
          <a:xfrm>
            <a:off x="11353320" y="6473160"/>
            <a:ext cx="150480" cy="39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F86DBA65-20E1-43E9-8843-1F920CB05FBB}" type="slidenum">
              <a:rPr b="0" lang="en-US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Lohit Gujarati"/>
            </a:endParaRPr>
          </a:p>
        </p:txBody>
      </p:sp>
      <p:sp>
        <p:nvSpPr>
          <p:cNvPr id="152" name="CustomShape 7"/>
          <p:cNvSpPr/>
          <p:nvPr/>
        </p:nvSpPr>
        <p:spPr>
          <a:xfrm>
            <a:off x="288000" y="1175400"/>
            <a:ext cx="12413880" cy="350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Problem:</a:t>
            </a:r>
            <a:endParaRPr b="0" lang="en-IN" sz="2800" spc="-1" strike="noStrike">
              <a:latin typeface="Lohit Gujarat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Keyloggers are a significant threat to cyber security, </a:t>
            </a:r>
            <a:endParaRPr b="0" lang="en-IN" sz="2800" spc="-1" strike="noStrike">
              <a:latin typeface="Lohit Gujarat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leading to unauthorized access to sensitive information,</a:t>
            </a:r>
            <a:endParaRPr b="0" lang="en-IN" sz="2800" spc="-1" strike="noStrike">
              <a:latin typeface="Lohit Gujarat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identity theft, and financial fraud.</a:t>
            </a:r>
            <a:endParaRPr b="0" lang="en-IN" sz="2800" spc="-1" strike="noStrike">
              <a:latin typeface="Lohit Gujarat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800" spc="-1" strike="noStrike">
              <a:latin typeface="Lohit Gujarati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Impact: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800" spc="-1" strike="noStrike">
              <a:latin typeface="Lohit Gujarat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Affects individuals, businesses, and organizations by</a:t>
            </a:r>
            <a:endParaRPr b="0" lang="en-IN" sz="2800" spc="-1" strike="noStrike">
              <a:latin typeface="Lohit Gujarat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compromising data privacy and security. </a:t>
            </a:r>
            <a:endParaRPr b="0" lang="en-IN" sz="2800" spc="-1" strike="noStrike">
              <a:latin typeface="Lohit Gujarat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"/>
          <p:cNvGrpSpPr/>
          <p:nvPr/>
        </p:nvGrpSpPr>
        <p:grpSpPr>
          <a:xfrm>
            <a:off x="9000000" y="3240000"/>
            <a:ext cx="3533040" cy="3809160"/>
            <a:chOff x="9000000" y="3240000"/>
            <a:chExt cx="3533040" cy="3809160"/>
          </a:xfrm>
        </p:grpSpPr>
        <p:sp>
          <p:nvSpPr>
            <p:cNvPr id="154" name="CustomShape 2"/>
            <p:cNvSpPr/>
            <p:nvPr/>
          </p:nvSpPr>
          <p:spPr>
            <a:xfrm>
              <a:off x="9695160" y="5954760"/>
              <a:ext cx="456480" cy="45648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3"/>
            <p:cNvSpPr/>
            <p:nvPr/>
          </p:nvSpPr>
          <p:spPr>
            <a:xfrm>
              <a:off x="9695160" y="6488280"/>
              <a:ext cx="180360" cy="18036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6" name="object 5" descr=""/>
            <p:cNvPicPr/>
            <p:nvPr/>
          </p:nvPicPr>
          <p:blipFill>
            <a:blip r:embed="rId1"/>
            <a:stretch/>
          </p:blipFill>
          <p:spPr>
            <a:xfrm>
              <a:off x="9000000" y="3240000"/>
              <a:ext cx="3533040" cy="3809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7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5"/>
          <p:cNvSpPr/>
          <p:nvPr/>
        </p:nvSpPr>
        <p:spPr>
          <a:xfrm>
            <a:off x="307800" y="56520"/>
            <a:ext cx="8043840" cy="13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tabLst>
                <a:tab algn="l" pos="2642760"/>
              </a:tabLst>
            </a:pPr>
            <a:r>
              <a:rPr b="1" lang="en-US" sz="4250" spc="1" strike="noStrike">
                <a:solidFill>
                  <a:srgbClr val="000000"/>
                </a:solidFill>
                <a:latin typeface="Trebuchet MS"/>
              </a:rPr>
              <a:t>PROJECT</a:t>
            </a:r>
            <a:r>
              <a:rPr b="1" lang="en-US" sz="4250" spc="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1" lang="en-US" sz="4250" spc="-21" strike="noStrike">
                <a:solidFill>
                  <a:srgbClr val="000000"/>
                </a:solidFill>
                <a:latin typeface="Trebuchet MS"/>
              </a:rPr>
              <a:t>OVERVIEW</a:t>
            </a:r>
            <a:endParaRPr b="0" lang="en-IN" sz="4250" spc="-1" strike="noStrike">
              <a:latin typeface="Lohit Gujarati"/>
            </a:endParaRPr>
          </a:p>
        </p:txBody>
      </p:sp>
      <p:pic>
        <p:nvPicPr>
          <p:cNvPr id="159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160" name="CustomShape 6"/>
          <p:cNvSpPr/>
          <p:nvPr/>
        </p:nvSpPr>
        <p:spPr>
          <a:xfrm>
            <a:off x="11353320" y="6473160"/>
            <a:ext cx="150480" cy="39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A99D704D-9B72-4B23-BD09-46C5A14E4475}" type="slidenum">
              <a:rPr b="0" lang="en-US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Lohit Gujarati"/>
            </a:endParaRPr>
          </a:p>
        </p:txBody>
      </p:sp>
      <p:sp>
        <p:nvSpPr>
          <p:cNvPr id="161" name="CustomShape 7"/>
          <p:cNvSpPr/>
          <p:nvPr/>
        </p:nvSpPr>
        <p:spPr>
          <a:xfrm>
            <a:off x="217080" y="677880"/>
            <a:ext cx="10975680" cy="39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Objective: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800" spc="-1" strike="noStrike">
              <a:latin typeface="Lohit Gujarat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Develop a comprehensive understanding of keyloggers,</a:t>
            </a:r>
            <a:endParaRPr b="0" lang="en-IN" sz="2800" spc="-1" strike="noStrike">
              <a:latin typeface="Lohit Gujarat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their types, how they work, and effective security measures </a:t>
            </a:r>
            <a:endParaRPr b="0" lang="en-IN" sz="2800" spc="-1" strike="noStrike">
              <a:latin typeface="Lohit Gujarat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to prevent keylogging attacks.</a:t>
            </a:r>
            <a:endParaRPr b="0" lang="en-IN" sz="2800" spc="-1" strike="noStrike">
              <a:latin typeface="Lohit Gujarat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800" spc="-1" strike="noStrike">
              <a:latin typeface="Lohit Gujarati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Scope:</a:t>
            </a:r>
            <a:endParaRPr b="0" lang="en-IN" sz="2800" spc="-1" strike="noStrike">
              <a:latin typeface="Lohit Gujarat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Includes an analysis of hardware and software keyloggers,</a:t>
            </a:r>
            <a:endParaRPr b="0" lang="en-IN" sz="2800" spc="-1" strike="noStrike">
              <a:latin typeface="Lohit Gujarat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legal and ethical implications, security measures, and</a:t>
            </a:r>
            <a:endParaRPr b="0" lang="en-IN" sz="2800" spc="-1" strike="noStrike">
              <a:latin typeface="Lohit Gujarat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best practices. </a:t>
            </a:r>
            <a:endParaRPr b="0" lang="en-IN" sz="2800" spc="-1" strike="noStrike">
              <a:latin typeface="Lohit Gujarat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4"/>
          <p:cNvSpPr/>
          <p:nvPr/>
        </p:nvSpPr>
        <p:spPr>
          <a:xfrm>
            <a:off x="432000" y="134280"/>
            <a:ext cx="710172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US" sz="3200" spc="21" strike="noStrike">
                <a:solidFill>
                  <a:srgbClr val="000000"/>
                </a:solidFill>
                <a:latin typeface="Trebuchet MS"/>
              </a:rPr>
              <a:t>W</a:t>
            </a:r>
            <a:r>
              <a:rPr b="1" lang="en-US" sz="3200" spc="-21" strike="noStrike">
                <a:solidFill>
                  <a:srgbClr val="000000"/>
                </a:solidFill>
                <a:latin typeface="Trebuchet MS"/>
              </a:rPr>
              <a:t>H</a:t>
            </a:r>
            <a:r>
              <a:rPr b="1" lang="en-US" sz="3200" spc="15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200" spc="-23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200" spc="-12" strike="noStrike">
                <a:solidFill>
                  <a:srgbClr val="000000"/>
                </a:solidFill>
                <a:latin typeface="Trebuchet MS"/>
              </a:rPr>
              <a:t>AR</a:t>
            </a:r>
            <a:r>
              <a:rPr b="1" lang="en-US" sz="3200" spc="9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3200" spc="-3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200" spc="-12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US" sz="3200" spc="-15" strike="noStrike">
                <a:solidFill>
                  <a:srgbClr val="000000"/>
                </a:solidFill>
                <a:latin typeface="Trebuchet MS"/>
              </a:rPr>
              <a:t>H</a:t>
            </a:r>
            <a:r>
              <a:rPr b="1" lang="en-US" sz="3200" spc="9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3200" spc="-3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200" spc="-2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3200" spc="26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US" sz="3200" spc="9" strike="noStrike">
                <a:solidFill>
                  <a:srgbClr val="000000"/>
                </a:solidFill>
                <a:latin typeface="Trebuchet MS"/>
              </a:rPr>
              <a:t>D</a:t>
            </a:r>
            <a:r>
              <a:rPr b="1" lang="en-US" sz="3200" spc="-4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Trebuchet MS"/>
              </a:rPr>
              <a:t>U</a:t>
            </a:r>
            <a:r>
              <a:rPr b="1" lang="en-US" sz="3200" spc="7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US" sz="3200" spc="-26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3200" spc="-12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US" sz="3200" spc="1" strike="noStrike">
                <a:solidFill>
                  <a:srgbClr val="000000"/>
                </a:solidFill>
                <a:latin typeface="Trebuchet MS"/>
              </a:rPr>
              <a:t>S?</a:t>
            </a:r>
            <a:endParaRPr b="0" lang="en-IN" sz="3200" spc="-1" strike="noStrike">
              <a:latin typeface="Lohit Gujarati"/>
            </a:endParaRPr>
          </a:p>
        </p:txBody>
      </p:sp>
      <p:pic>
        <p:nvPicPr>
          <p:cNvPr id="166" name="object 6" descr=""/>
          <p:cNvPicPr/>
          <p:nvPr/>
        </p:nvPicPr>
        <p:blipFill>
          <a:blip r:embed="rId1"/>
          <a:stretch/>
        </p:blipFill>
        <p:spPr>
          <a:xfrm>
            <a:off x="723960" y="6172200"/>
            <a:ext cx="2180520" cy="484920"/>
          </a:xfrm>
          <a:prstGeom prst="rect">
            <a:avLst/>
          </a:prstGeom>
          <a:ln>
            <a:noFill/>
          </a:ln>
        </p:spPr>
      </p:pic>
      <p:sp>
        <p:nvSpPr>
          <p:cNvPr id="167" name="CustomShape 5"/>
          <p:cNvSpPr/>
          <p:nvPr/>
        </p:nvSpPr>
        <p:spPr>
          <a:xfrm>
            <a:off x="11353320" y="6473160"/>
            <a:ext cx="150480" cy="39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5B6911F0-DEFC-402B-9856-B3FC74D27EB5}" type="slidenum">
              <a:rPr b="0" lang="en-US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Lohit Gujarati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344520" y="961560"/>
            <a:ext cx="11741040" cy="47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Individuals: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Concerned about personal data security and privacy.</a:t>
            </a:r>
            <a:endParaRPr b="0" lang="en-IN" sz="2800" spc="-1" strike="noStrike">
              <a:latin typeface="Lohit Gujarat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800" spc="-1" strike="noStrike">
              <a:latin typeface="Lohit Gujarati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Businesses: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Need to protect corporate data and ensure compliance with security standards.</a:t>
            </a:r>
            <a:endParaRPr b="0" lang="en-IN" sz="2800" spc="-1" strike="noStrike">
              <a:latin typeface="Lohit Gujarat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800" spc="-1" strike="noStrike">
              <a:latin typeface="Lohit Gujarati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Organizations: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Require robust security measures to </a:t>
            </a:r>
            <a:endParaRPr b="0" lang="en-IN" sz="2800" spc="-1" strike="noStrike">
              <a:latin typeface="Lohit Gujarati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safeguard sensitive information.</a:t>
            </a:r>
            <a:endParaRPr b="0" lang="en-IN" sz="2800" spc="-1" strike="noStrike">
              <a:latin typeface="Lohit Gujarat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800" spc="-1" strike="noStrike">
              <a:latin typeface="Lohit Gujarati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Security Professionals: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Aim to understand and mitigate keylogging threats. </a:t>
            </a:r>
            <a:endParaRPr b="0" lang="en-IN" sz="2800" spc="-1" strike="noStrike">
              <a:latin typeface="Lohit Gujarat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object 2" descr=""/>
          <p:cNvPicPr/>
          <p:nvPr/>
        </p:nvPicPr>
        <p:blipFill>
          <a:blip r:embed="rId1"/>
          <a:stretch/>
        </p:blipFill>
        <p:spPr>
          <a:xfrm>
            <a:off x="96840" y="1546560"/>
            <a:ext cx="2694960" cy="3247200"/>
          </a:xfrm>
          <a:prstGeom prst="rect">
            <a:avLst/>
          </a:prstGeom>
          <a:ln>
            <a:noFill/>
          </a:ln>
        </p:spPr>
      </p:pic>
      <p:sp>
        <p:nvSpPr>
          <p:cNvPr id="170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4"/>
          <p:cNvSpPr/>
          <p:nvPr/>
        </p:nvSpPr>
        <p:spPr>
          <a:xfrm>
            <a:off x="1944000" y="209520"/>
            <a:ext cx="9762480" cy="11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3600" spc="-41" strike="noStrike">
                <a:solidFill>
                  <a:srgbClr val="000000"/>
                </a:solidFill>
                <a:latin typeface="Trebuchet MS"/>
              </a:rPr>
              <a:t>Y</a:t>
            </a:r>
            <a:r>
              <a:rPr b="1" lang="en-US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600" spc="21" strike="noStrike">
                <a:solidFill>
                  <a:srgbClr val="000000"/>
                </a:solidFill>
                <a:latin typeface="Trebuchet MS"/>
              </a:rPr>
              <a:t>U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US" sz="3600" spc="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600" spc="21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US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600" spc="21" strike="noStrike">
                <a:solidFill>
                  <a:srgbClr val="000000"/>
                </a:solidFill>
                <a:latin typeface="Trebuchet MS"/>
              </a:rPr>
              <a:t>LU</a:t>
            </a:r>
            <a:r>
              <a:rPr b="1" lang="en-US" sz="3600" spc="-35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US" sz="3600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US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US" sz="3600" spc="-34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600" spc="-35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US" sz="3600" spc="-7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</a:rPr>
              <a:t>D</a:t>
            </a:r>
            <a:r>
              <a:rPr b="1" lang="en-US" sz="3600" spc="29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600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US" sz="3600" spc="-35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US" sz="3600" spc="5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600" spc="-296" strike="noStrike">
                <a:solidFill>
                  <a:srgbClr val="000000"/>
                </a:solidFill>
                <a:latin typeface="Trebuchet MS"/>
              </a:rPr>
              <a:t>V</a:t>
            </a:r>
            <a:r>
              <a:rPr b="1" lang="en-US" sz="3600" spc="-35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US" sz="3600" spc="21" strike="noStrike">
                <a:solidFill>
                  <a:srgbClr val="000000"/>
                </a:solidFill>
                <a:latin typeface="Trebuchet MS"/>
              </a:rPr>
              <a:t>LU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3600" spc="-6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3600" spc="-15" strike="noStrike">
                <a:solidFill>
                  <a:srgbClr val="000000"/>
                </a:solidFill>
                <a:latin typeface="Trebuchet MS"/>
              </a:rPr>
              <a:t>P</a:t>
            </a:r>
            <a:r>
              <a:rPr b="1" lang="en-US" sz="3600" spc="-32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US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600" spc="-15" strike="noStrike">
                <a:solidFill>
                  <a:srgbClr val="000000"/>
                </a:solidFill>
                <a:latin typeface="Trebuchet MS"/>
              </a:rPr>
              <a:t>P</a:t>
            </a:r>
            <a:r>
              <a:rPr b="1" lang="en-US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600" spc="21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US" sz="3600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US" sz="3600" spc="-35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US" sz="3600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US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</a:rPr>
              <a:t>N</a:t>
            </a:r>
            <a:endParaRPr b="0" lang="en-IN" sz="3600" spc="-1" strike="noStrike">
              <a:latin typeface="Lohit Gujarati"/>
            </a:endParaRPr>
          </a:p>
        </p:txBody>
      </p:sp>
      <p:pic>
        <p:nvPicPr>
          <p:cNvPr id="174" name="object 7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175" name="CustomShape 5"/>
          <p:cNvSpPr/>
          <p:nvPr/>
        </p:nvSpPr>
        <p:spPr>
          <a:xfrm>
            <a:off x="11353320" y="6473160"/>
            <a:ext cx="150480" cy="39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97A6D013-6B04-46DD-B91C-33D168EC7E02}" type="slidenum">
              <a:rPr b="0" lang="en-US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Lohit Gujarati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2173680" y="1656000"/>
            <a:ext cx="7830000" cy="478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To avoid keyloggers </a:t>
            </a:r>
            <a:endParaRPr b="0" lang="en-IN" sz="2800" spc="-1" strike="noStrike">
              <a:latin typeface="Lohit Gujarati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 anti virus program</a:t>
            </a:r>
            <a:endParaRPr b="0" lang="en-IN" sz="2800" spc="-1" strike="noStrike">
              <a:latin typeface="Lohit Gujarati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 password manager</a:t>
            </a:r>
            <a:endParaRPr b="0" lang="en-IN" sz="2800" spc="-1" strike="noStrike">
              <a:latin typeface="Lohit Gujarati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 multi factor authentication</a:t>
            </a:r>
            <a:endParaRPr b="0" lang="en-IN" sz="2800" spc="-1" strike="noStrike">
              <a:latin typeface="Lohit Gujarati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 a firewall</a:t>
            </a:r>
            <a:endParaRPr b="0" lang="en-IN" sz="2800" spc="-1" strike="noStrike">
              <a:latin typeface="Lohit Gujarati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Avoid suspicious links and downloads </a:t>
            </a:r>
            <a:endParaRPr b="0" lang="en-IN" sz="2800" spc="-1" strike="noStrike">
              <a:latin typeface="Lohit Gujarati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Change password periodically</a:t>
            </a:r>
            <a:endParaRPr b="0" lang="en-IN" sz="2800" spc="-1" strike="noStrike">
              <a:latin typeface="Lohit Gujarati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Update your system</a:t>
            </a:r>
            <a:endParaRPr b="0" lang="en-IN" sz="2800" spc="-1" strike="noStrike">
              <a:latin typeface="Lohit Gujarati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 Virtual Keyboard to type passwords </a:t>
            </a:r>
            <a:endParaRPr b="0" lang="en-IN" sz="2800" spc="-1" strike="noStrike">
              <a:latin typeface="Lohit Gujarati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and sensitive information </a:t>
            </a:r>
            <a:endParaRPr b="0" lang="en-IN" sz="2800" spc="-1" strike="noStrike">
              <a:latin typeface="Lohit Gujarat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800" spc="-1" strike="noStrike">
              <a:latin typeface="Lohit Gujarat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object 2" descr=""/>
          <p:cNvPicPr/>
          <p:nvPr/>
        </p:nvPicPr>
        <p:blipFill>
          <a:blip r:embed="rId1"/>
          <a:stretch/>
        </p:blipFill>
        <p:spPr>
          <a:xfrm>
            <a:off x="17280" y="1479960"/>
            <a:ext cx="2694960" cy="3247200"/>
          </a:xfrm>
          <a:prstGeom prst="rect">
            <a:avLst/>
          </a:prstGeom>
          <a:ln>
            <a:noFill/>
          </a:ln>
        </p:spPr>
      </p:pic>
      <p:sp>
        <p:nvSpPr>
          <p:cNvPr id="178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1" name="object 7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182" name="CustomShape 4"/>
          <p:cNvSpPr/>
          <p:nvPr/>
        </p:nvSpPr>
        <p:spPr>
          <a:xfrm>
            <a:off x="11353320" y="6473160"/>
            <a:ext cx="150480" cy="39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5052B165-771F-4486-845C-FC94AB90396F}" type="slidenum">
              <a:rPr b="0" lang="en-US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Lohit Gujarati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1910520" y="72360"/>
            <a:ext cx="10111680" cy="56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Solution: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800" spc="-1" strike="noStrike">
              <a:latin typeface="Lohit Gujarati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Implement a multi-layered security strategy that </a:t>
            </a:r>
            <a:endParaRPr b="0" lang="en-IN" sz="2800" spc="-1" strike="noStrike">
              <a:latin typeface="Lohit Gujarati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includes anti-keylogging software, regular system </a:t>
            </a:r>
            <a:endParaRPr b="0" lang="en-IN" sz="2800" spc="-1" strike="noStrike">
              <a:latin typeface="Lohit Gujarati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scans,software updates,and user education.</a:t>
            </a:r>
            <a:endParaRPr b="0" lang="en-IN" sz="2800" spc="-1" strike="noStrike">
              <a:latin typeface="Lohit Gujarati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Lohit Gujarati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Value Proposition:</a:t>
            </a:r>
            <a:endParaRPr b="0" lang="en-IN" sz="2800" spc="-1" strike="noStrike">
              <a:latin typeface="Lohit Gujarati"/>
            </a:endParaRPr>
          </a:p>
          <a:p>
            <a:pPr lvl="1" marL="4572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Enhanced Security: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Reduces the risk of data </a:t>
            </a:r>
            <a:endParaRPr b="0" lang="en-IN" sz="2800" spc="-1" strike="noStrike">
              <a:latin typeface="Lohit Gujarati"/>
            </a:endParaRPr>
          </a:p>
          <a:p>
            <a:pPr lvl="1" marL="4572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breaches and identity theft.</a:t>
            </a:r>
            <a:endParaRPr b="0" lang="en-IN" sz="2800" spc="-1" strike="noStrike">
              <a:latin typeface="Lohit Gujarati"/>
            </a:endParaRPr>
          </a:p>
          <a:p>
            <a:pPr lvl="1" marL="4572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User Awareness: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Educates users about keylogging </a:t>
            </a:r>
            <a:endParaRPr b="0" lang="en-IN" sz="2800" spc="-1" strike="noStrike">
              <a:latin typeface="Lohit Gujarati"/>
            </a:endParaRPr>
          </a:p>
          <a:p>
            <a:pPr lvl="1" marL="4572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threats and protection methods.</a:t>
            </a:r>
            <a:endParaRPr b="0" lang="en-IN" sz="2800" spc="-1" strike="noStrike">
              <a:latin typeface="Lohit Gujarati"/>
            </a:endParaRPr>
          </a:p>
          <a:p>
            <a:pPr lvl="1" marL="4572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Compliance: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Helps businesses and organizations </a:t>
            </a:r>
            <a:endParaRPr b="0" lang="en-IN" sz="2800" spc="-1" strike="noStrike">
              <a:latin typeface="Lohit Gujarati"/>
            </a:endParaRPr>
          </a:p>
          <a:p>
            <a:pPr lvl="1" marL="4572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comply with data protection regulations.</a:t>
            </a:r>
            <a:endParaRPr b="0" lang="en-IN" sz="2800" spc="-1" strike="noStrike">
              <a:latin typeface="Lohit Gujarat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800" spc="-1" strike="noStrike">
              <a:latin typeface="Lohit Gujarat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276"/>
              </a:lnSpc>
            </a:pPr>
            <a:r>
              <a:rPr b="0" lang="en-US" sz="1100" spc="15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US" sz="1100" spc="126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46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US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86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US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Lohit Gujarati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3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4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8" name="object 6" descr=""/>
          <p:cNvPicPr/>
          <p:nvPr/>
        </p:nvPicPr>
        <p:blipFill>
          <a:blip r:embed="rId1"/>
          <a:stretch/>
        </p:blipFill>
        <p:spPr>
          <a:xfrm>
            <a:off x="0" y="3390480"/>
            <a:ext cx="2466360" cy="3418920"/>
          </a:xfrm>
          <a:prstGeom prst="rect">
            <a:avLst/>
          </a:prstGeom>
          <a:ln>
            <a:noFill/>
          </a:ln>
        </p:spPr>
      </p:pic>
      <p:sp>
        <p:nvSpPr>
          <p:cNvPr id="189" name="CustomShape 5"/>
          <p:cNvSpPr/>
          <p:nvPr/>
        </p:nvSpPr>
        <p:spPr>
          <a:xfrm>
            <a:off x="1847880" y="360000"/>
            <a:ext cx="10031760" cy="13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US" sz="4250" spc="9" strike="noStrike">
                <a:solidFill>
                  <a:srgbClr val="000000"/>
                </a:solidFill>
                <a:latin typeface="Trebuchet MS"/>
              </a:rPr>
              <a:t>THE</a:t>
            </a:r>
            <a:r>
              <a:rPr b="1" lang="en-US" sz="4250" spc="1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4250" spc="7" strike="noStrike">
                <a:solidFill>
                  <a:srgbClr val="000000"/>
                </a:solidFill>
                <a:latin typeface="Trebuchet MS"/>
              </a:rPr>
              <a:t>WOW</a:t>
            </a:r>
            <a:r>
              <a:rPr b="1" lang="en-US" sz="4250" spc="80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4250" spc="7" strike="noStrike">
                <a:solidFill>
                  <a:srgbClr val="000000"/>
                </a:solidFill>
                <a:latin typeface="Trebuchet MS"/>
              </a:rPr>
              <a:t>IN</a:t>
            </a:r>
            <a:r>
              <a:rPr b="1" lang="en-US" sz="4250" spc="-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4250" spc="9" strike="noStrike">
                <a:solidFill>
                  <a:srgbClr val="000000"/>
                </a:solidFill>
                <a:latin typeface="Trebuchet MS"/>
              </a:rPr>
              <a:t>YOUR</a:t>
            </a:r>
            <a:r>
              <a:rPr b="1" lang="en-US" sz="4250" spc="-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4250" spc="15" strike="noStrike">
                <a:solidFill>
                  <a:srgbClr val="000000"/>
                </a:solidFill>
                <a:latin typeface="Trebuchet MS"/>
              </a:rPr>
              <a:t>SOLUTION</a:t>
            </a:r>
            <a:endParaRPr b="0" lang="en-IN" sz="4250" spc="-1" strike="noStrike">
              <a:latin typeface="Lohit Gujarati"/>
            </a:endParaRPr>
          </a:p>
        </p:txBody>
      </p:sp>
      <p:sp>
        <p:nvSpPr>
          <p:cNvPr id="190" name="CustomShape 6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E7D53BF6-A1E7-4011-A158-73B4DE57439F}" type="slidenum">
              <a:rPr b="0" lang="en-US" sz="1100" spc="7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Lohit Gujarati"/>
            </a:endParaRPr>
          </a:p>
        </p:txBody>
      </p:sp>
      <p:sp>
        <p:nvSpPr>
          <p:cNvPr id="191" name="CustomShape 7"/>
          <p:cNvSpPr/>
          <p:nvPr/>
        </p:nvSpPr>
        <p:spPr>
          <a:xfrm>
            <a:off x="1899720" y="1133280"/>
            <a:ext cx="10240560" cy="43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Innovative Approach: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Combining technical </a:t>
            </a:r>
            <a:endParaRPr b="0" lang="en-IN" sz="2800" spc="-1" strike="noStrike">
              <a:latin typeface="Lohit Gujarati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measures with user education for comprehensive </a:t>
            </a:r>
            <a:endParaRPr b="0" lang="en-IN" sz="2800" spc="-1" strike="noStrike">
              <a:latin typeface="Lohit Gujarati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protection.</a:t>
            </a:r>
            <a:endParaRPr b="0" lang="en-IN" sz="2800" spc="-1" strike="noStrike">
              <a:latin typeface="Lohit Gujarat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800" spc="-1" strike="noStrike">
              <a:latin typeface="Lohit Gujarati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Demonstration: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Real-time demonstration of a simple </a:t>
            </a:r>
            <a:endParaRPr b="0" lang="en-IN" sz="2800" spc="-1" strike="noStrike">
              <a:latin typeface="Lohit Gujarati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keylogger to illustrate the threat and the effectiveness </a:t>
            </a:r>
            <a:endParaRPr b="0" lang="en-IN" sz="2800" spc="-1" strike="noStrike">
              <a:latin typeface="Lohit Gujarati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of security measures.</a:t>
            </a:r>
            <a:endParaRPr b="0" lang="en-IN" sz="2800" spc="-1" strike="noStrike">
              <a:latin typeface="Lohit Gujarati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800" spc="-1" strike="noStrike">
              <a:latin typeface="Lohit Gujarati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Impact: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Significant reduction in the likelihood of </a:t>
            </a:r>
            <a:endParaRPr b="0" lang="en-IN" sz="2800" spc="-1" strike="noStrike">
              <a:latin typeface="Lohit Gujarati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keylogging attacks through proactive measures. </a:t>
            </a:r>
            <a:endParaRPr b="0" lang="en-IN" sz="2800" spc="-1" strike="noStrike">
              <a:latin typeface="Lohit Gujarat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Application>LibreOffice/6.4.7.2$Linux_X86_64 LibreOffice_project/40$Build-2</Application>
  <Words>887</Words>
  <Paragraphs>157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2024-06-03T05:48:59Z</dcterms:created>
  <dc:creator/>
  <dc:description/>
  <dc:language>en-IN</dc:language>
  <cp:lastModifiedBy/>
  <dcterms:modified xsi:type="dcterms:W3CDTF">2024-06-21T18:23:40Z</dcterms:modified>
  <cp:revision>7</cp:revision>
  <dc:subject/>
  <dc:title>Praneeth Kumar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astSaved">
    <vt:filetime>2024-06-03T00:00:00Z</vt:filetime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Widescreen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15</vt:i4>
  </property>
</Properties>
</file>