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embeddedFontLst>
    <p:embeddedFont>
      <p:font typeface="DX경필명조B" panose="02010606000101010101" pitchFamily="2" charset="-127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2B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5fd42a599_8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solidFill>
                  <a:schemeClr val="dk1"/>
                </a:solidFill>
              </a:rPr>
              <a:t>- 기존의 시간 기반 알람 서비스와는 달리 위치 기반 알람 서비스를 제공함으로써 새로운 형태의 인터페이스 창출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solidFill>
                  <a:schemeClr val="dk1"/>
                </a:solidFill>
              </a:rPr>
              <a:t>- 오픈 소스 활용 능력 향상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solidFill>
                  <a:schemeClr val="dk1"/>
                </a:solidFill>
              </a:rPr>
              <a:t>- 실제 어플 개발 경험을 통해 다양한 지적 재산을 확보</a:t>
            </a:r>
            <a:endParaRPr/>
          </a:p>
        </p:txBody>
      </p:sp>
      <p:sp>
        <p:nvSpPr>
          <p:cNvPr id="222" name="Google Shape;222;gc5fd42a599_8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[1 문제 제기+개발 배경]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(경험 들어가며)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외출 시 업무를 보지 못하면 다시 나가거나 그 다음 외출로 미루는 등 수고스러워짐.</a:t>
            </a: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5fd42a599_8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[2 연구 개발 목표]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개발 프레임워크 사용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하이브리드 앱 구현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GPS api 활용 - 위치 서비스 기반 알림 설정</a:t>
            </a:r>
            <a:endParaRPr/>
          </a:p>
        </p:txBody>
      </p:sp>
      <p:sp>
        <p:nvSpPr>
          <p:cNvPr id="142" name="Google Shape;142;gc5fd42a599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5fd42a599_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1. 하이브리드 앱 구현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1.1 OS호환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2. 개발 프레임워크 사용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2.1 오픈 소스 크로스 플랫폼 앱 개발 프레임워크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3. GPS api 활용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 3.1 위치 서비스 기반 알림 및 메모 기능 구현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5fd42a599_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5fd42a599_8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기존의 시간 기반 알람 서비스는 고도화되고 있는 반면에 위치 기반 알람 서비스는 미비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알람에 메모 기능 추가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5fd42a599_8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5fd42a599_8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내부 자원: 학부생 3명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외부 자원: 옥수열 교수님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[위험요인]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OS 호환 과정에서의 에러 발생 가능성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GPS 오픈 소스 API 활용 과정에서의 에러 발생 가능성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c5fd42a599_8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5fd42a599_1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내부 자원: 학부생 3명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외부 자원: 옥수열 교수님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[위험요인]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OS 호환 과정에서의 에러 발생 가능성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GPS 오픈 소스 API 활용 과정에서의 에러 발생 가능성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c5fd42a599_1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5fd42a599_8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인적 구성: 팀원 3명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[추진 전략]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설계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- 구현 및 테스트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- 최종 테스트</a:t>
            </a:r>
            <a:endParaRPr/>
          </a:p>
        </p:txBody>
      </p:sp>
      <p:sp>
        <p:nvSpPr>
          <p:cNvPr id="203" name="Google Shape;203;gc5fd42a599_8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100" y="0"/>
            <a:ext cx="12191700" cy="6858000"/>
          </a:xfrm>
          <a:prstGeom prst="rect">
            <a:avLst/>
          </a:prstGeom>
          <a:solidFill>
            <a:srgbClr val="F2B19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DX경필명조B" panose="02010606000101010101" pitchFamily="2" charset="-127"/>
              <a:ea typeface="DX경필명조B" panose="02010606000101010101" pitchFamily="2" charset="-127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09777" y="352925"/>
            <a:ext cx="10601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b="1" i="0" u="none" strike="noStrike" cap="none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vered By Your Grace"/>
                <a:sym typeface="Covered By Your Grace"/>
              </a:rPr>
              <a:t>위치 기반 알람</a:t>
            </a:r>
            <a:r>
              <a:rPr lang="ko-KR" sz="6600" b="1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vered By Your Grace"/>
                <a:sym typeface="Covered By Your Grace"/>
              </a:rPr>
              <a:t> </a:t>
            </a:r>
            <a:r>
              <a:rPr lang="ko-KR" sz="6600" b="1" i="0" u="none" strike="noStrike" cap="none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cs typeface="Covered By Your Grace"/>
                <a:sym typeface="Covered By Your Grace"/>
              </a:rPr>
              <a:t>서비스</a:t>
            </a:r>
            <a:endParaRPr dirty="0">
              <a:latin typeface="DX경필명조B" panose="02010606000101010101" pitchFamily="2" charset="-127"/>
              <a:ea typeface="DX경필명조B" panose="02010606000101010101" pitchFamily="2" charset="-127"/>
              <a:cs typeface="Covered By Your Grace"/>
              <a:sym typeface="Covered By Your Grace"/>
            </a:endParaRPr>
          </a:p>
        </p:txBody>
      </p:sp>
      <p:cxnSp>
        <p:nvCxnSpPr>
          <p:cNvPr id="88" name="Google Shape;88;p13"/>
          <p:cNvCxnSpPr>
            <a:cxnSpLocks/>
          </p:cNvCxnSpPr>
          <p:nvPr/>
        </p:nvCxnSpPr>
        <p:spPr>
          <a:xfrm>
            <a:off x="368968" y="1644281"/>
            <a:ext cx="1150047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13"/>
          <p:cNvSpPr txBox="1"/>
          <p:nvPr/>
        </p:nvSpPr>
        <p:spPr>
          <a:xfrm>
            <a:off x="309777" y="1705567"/>
            <a:ext cx="1305959" cy="109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일석삼조</a:t>
            </a:r>
            <a:endParaRPr sz="16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1824287 </a:t>
            </a:r>
            <a:r>
              <a:rPr lang="ko-KR" sz="1200" dirty="0" err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최소원</a:t>
            </a:r>
            <a:endParaRPr sz="1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1824135 </a:t>
            </a:r>
            <a:r>
              <a:rPr lang="ko-KR" sz="1200" dirty="0" err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성소정</a:t>
            </a:r>
            <a:endParaRPr sz="1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1703258 방효연</a:t>
            </a:r>
            <a:endParaRPr sz="1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9934113" y="6582131"/>
            <a:ext cx="2225626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ⓒ</a:t>
            </a:r>
            <a:r>
              <a:rPr lang="ko-KR" sz="900" dirty="0" err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Saebyeol</a:t>
            </a:r>
            <a:r>
              <a:rPr lang="ko-KR" sz="9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 </a:t>
            </a:r>
            <a:r>
              <a:rPr lang="ko-KR" sz="900" dirty="0" err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Yu</a:t>
            </a:r>
            <a:r>
              <a:rPr lang="ko-KR" sz="9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. </a:t>
            </a:r>
            <a:r>
              <a:rPr lang="ko-KR" sz="900" dirty="0" err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Saebyeol’s</a:t>
            </a:r>
            <a:r>
              <a:rPr lang="ko-KR" sz="9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 PowerPoint</a:t>
            </a:r>
            <a:endParaRPr sz="9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  <a:sym typeface="Arial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13" y="1764250"/>
            <a:ext cx="3048374" cy="49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l="3343" t="3500" r="3453" b="3328"/>
          <a:stretch/>
        </p:blipFill>
        <p:spPr>
          <a:xfrm>
            <a:off x="4776186" y="2254928"/>
            <a:ext cx="2627791" cy="3968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CF834C5-7D27-4AF2-98C8-3BD5210A319D}"/>
              </a:ext>
            </a:extLst>
          </p:cNvPr>
          <p:cNvSpPr/>
          <p:nvPr/>
        </p:nvSpPr>
        <p:spPr>
          <a:xfrm>
            <a:off x="4909350" y="2391072"/>
            <a:ext cx="2361461" cy="80488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* </a:t>
            </a:r>
            <a:r>
              <a:rPr lang="ko-KR" altLang="en-US" b="1" dirty="0">
                <a:solidFill>
                  <a:schemeClr val="tx1"/>
                </a:solidFill>
              </a:rPr>
              <a:t>알림 </a:t>
            </a:r>
            <a:r>
              <a:rPr lang="en-US" altLang="ko-KR" b="1" dirty="0">
                <a:solidFill>
                  <a:schemeClr val="tx1"/>
                </a:solidFill>
              </a:rPr>
              <a:t>*</a:t>
            </a:r>
          </a:p>
          <a:p>
            <a:r>
              <a:rPr lang="ko-KR" altLang="en-US" b="1" dirty="0">
                <a:solidFill>
                  <a:schemeClr val="tx1"/>
                </a:solidFill>
              </a:rPr>
              <a:t>일정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신발 구매하기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>
                <a:solidFill>
                  <a:schemeClr val="tx1"/>
                </a:solidFill>
              </a:rPr>
              <a:t>장소 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 err="1">
                <a:solidFill>
                  <a:schemeClr val="tx1"/>
                </a:solidFill>
              </a:rPr>
              <a:t>하단동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아트몰링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1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227" name="Google Shape;227;p21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</p:grpSp>
      <p:cxnSp>
        <p:nvCxnSpPr>
          <p:cNvPr id="229" name="Google Shape;229;p21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127;p15">
            <a:extLst>
              <a:ext uri="{FF2B5EF4-FFF2-40B4-BE49-F238E27FC236}">
                <a16:creationId xmlns:a16="http://schemas.microsoft.com/office/drawing/2014/main" id="{64B8F066-DDA4-48FD-8270-944240A867EE}"/>
              </a:ext>
            </a:extLst>
          </p:cNvPr>
          <p:cNvCxnSpPr/>
          <p:nvPr/>
        </p:nvCxnSpPr>
        <p:spPr>
          <a:xfrm>
            <a:off x="128337" y="128337"/>
            <a:ext cx="1206366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28;p15">
            <a:extLst>
              <a:ext uri="{FF2B5EF4-FFF2-40B4-BE49-F238E27FC236}">
                <a16:creationId xmlns:a16="http://schemas.microsoft.com/office/drawing/2014/main" id="{FD58B55D-E71D-4FD5-8492-24E4B44AE4D0}"/>
              </a:ext>
            </a:extLst>
          </p:cNvPr>
          <p:cNvSpPr txBox="1"/>
          <p:nvPr/>
        </p:nvSpPr>
        <p:spPr>
          <a:xfrm>
            <a:off x="288900" y="289211"/>
            <a:ext cx="5807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기대 효과</a:t>
            </a:r>
            <a:endParaRPr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12" name="Google Shape;133;p15">
            <a:extLst>
              <a:ext uri="{FF2B5EF4-FFF2-40B4-BE49-F238E27FC236}">
                <a16:creationId xmlns:a16="http://schemas.microsoft.com/office/drawing/2014/main" id="{CF993B33-196B-4FAF-B739-DC46BD243E8A}"/>
              </a:ext>
            </a:extLst>
          </p:cNvPr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D197D4-B70B-4A52-B882-ADF310DDED72}"/>
              </a:ext>
            </a:extLst>
          </p:cNvPr>
          <p:cNvSpPr/>
          <p:nvPr/>
        </p:nvSpPr>
        <p:spPr>
          <a:xfrm>
            <a:off x="751786" y="1791941"/>
            <a:ext cx="10544866" cy="103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" lvl="0" algn="l" rtl="0">
              <a:spcBef>
                <a:spcPts val="0"/>
              </a:spcBef>
              <a:spcAft>
                <a:spcPts val="0"/>
              </a:spcAft>
              <a:buSzPts val="2900"/>
            </a:pPr>
            <a:r>
              <a:rPr lang="ko-KR" altLang="en-US" sz="22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기존의 시간 기반 알람 서비스와 달리 위치 기반 알람 서비스를</a:t>
            </a:r>
            <a:endParaRPr lang="en-US" altLang="ko-KR" sz="2200" dirty="0">
              <a:solidFill>
                <a:schemeClr val="tx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44450" lvl="0" algn="l" rtl="0">
              <a:spcBef>
                <a:spcPts val="0"/>
              </a:spcBef>
              <a:spcAft>
                <a:spcPts val="0"/>
              </a:spcAft>
              <a:buSzPts val="2900"/>
            </a:pPr>
            <a:r>
              <a:rPr lang="ko-KR" altLang="en-US" sz="22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제공함으로써 새로운 형태의 인터페이스 창출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350F21B-6C68-4866-8E26-CDB9F51FE5E5}"/>
              </a:ext>
            </a:extLst>
          </p:cNvPr>
          <p:cNvSpPr/>
          <p:nvPr/>
        </p:nvSpPr>
        <p:spPr>
          <a:xfrm>
            <a:off x="751784" y="3411174"/>
            <a:ext cx="10544866" cy="10381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" lvl="0" algn="l" rtl="0">
              <a:spcBef>
                <a:spcPts val="0"/>
              </a:spcBef>
              <a:spcAft>
                <a:spcPts val="0"/>
              </a:spcAft>
              <a:buSzPts val="2900"/>
            </a:pPr>
            <a:r>
              <a:rPr lang="ko-KR" altLang="en-US" sz="22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오픈 소스 활용 능력 향상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0D0A33-CD47-467F-B0E9-A869A549F948}"/>
              </a:ext>
            </a:extLst>
          </p:cNvPr>
          <p:cNvSpPr/>
          <p:nvPr/>
        </p:nvSpPr>
        <p:spPr>
          <a:xfrm>
            <a:off x="751785" y="5030408"/>
            <a:ext cx="10544866" cy="103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450" lvl="0" algn="l" rtl="0">
              <a:spcBef>
                <a:spcPts val="0"/>
              </a:spcBef>
              <a:spcAft>
                <a:spcPts val="0"/>
              </a:spcAft>
              <a:buSzPts val="2900"/>
            </a:pPr>
            <a:r>
              <a:rPr lang="ko-KR" altLang="en-US" sz="2200" dirty="0">
                <a:solidFill>
                  <a:schemeClr val="tx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실제 어플 개발 경험을 통해 다양한 지적 재산을 확보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1804446" y="466615"/>
            <a:ext cx="3801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dirty="0" err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a</a:t>
            </a:r>
            <a:r>
              <a:rPr lang="ko-KR" sz="3200" b="1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 </a:t>
            </a:r>
            <a:r>
              <a:rPr lang="ko-KR" sz="3200" b="1" dirty="0" err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table</a:t>
            </a:r>
            <a:r>
              <a:rPr lang="ko-KR" sz="3200" b="1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 of </a:t>
            </a:r>
            <a:r>
              <a:rPr lang="ko-KR" sz="3200" b="1" dirty="0" err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contents</a:t>
            </a:r>
            <a:endParaRPr sz="3200" b="1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91775" y="281950"/>
            <a:ext cx="1396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rPr>
              <a:t>목차</a:t>
            </a:r>
            <a:endParaRPr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120025" y="1204336"/>
            <a:ext cx="54855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0" name="Google Shape;100;p14"/>
          <p:cNvGrpSpPr/>
          <p:nvPr/>
        </p:nvGrpSpPr>
        <p:grpSpPr>
          <a:xfrm>
            <a:off x="1077827" y="2060232"/>
            <a:ext cx="3264477" cy="584735"/>
            <a:chOff x="7069844" y="1558845"/>
            <a:chExt cx="3264477" cy="584735"/>
          </a:xfrm>
        </p:grpSpPr>
        <p:sp>
          <p:nvSpPr>
            <p:cNvPr id="101" name="Google Shape;101;p14"/>
            <p:cNvSpPr txBox="1"/>
            <p:nvPr/>
          </p:nvSpPr>
          <p:spPr>
            <a:xfrm>
              <a:off x="7069844" y="1558845"/>
              <a:ext cx="44100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1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  <a:sym typeface="Arial"/>
                </a:rPr>
                <a:t>1</a:t>
              </a:r>
              <a:endParaRPr sz="3200" b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7780421" y="1620400"/>
              <a:ext cx="25539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rPr>
                <a:t>문제 제기</a:t>
              </a:r>
              <a:endParaRPr sz="12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1077827" y="3147902"/>
            <a:ext cx="3264477" cy="584735"/>
            <a:chOff x="7069844" y="1558845"/>
            <a:chExt cx="3264477" cy="584735"/>
          </a:xfrm>
        </p:grpSpPr>
        <p:sp>
          <p:nvSpPr>
            <p:cNvPr id="104" name="Google Shape;104;p14"/>
            <p:cNvSpPr txBox="1"/>
            <p:nvPr/>
          </p:nvSpPr>
          <p:spPr>
            <a:xfrm>
              <a:off x="7069844" y="1558845"/>
              <a:ext cx="44100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1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  <a:sym typeface="Arial"/>
                </a:rPr>
                <a:t>2</a:t>
              </a:r>
              <a:endParaRPr sz="3200" b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7780421" y="1620400"/>
              <a:ext cx="25539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연구 개발 목표</a:t>
              </a:r>
              <a:endParaRPr sz="12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1077827" y="4235572"/>
            <a:ext cx="3264477" cy="584735"/>
            <a:chOff x="7069844" y="1558845"/>
            <a:chExt cx="3264477" cy="584735"/>
          </a:xfrm>
        </p:grpSpPr>
        <p:sp>
          <p:nvSpPr>
            <p:cNvPr id="107" name="Google Shape;107;p14"/>
            <p:cNvSpPr txBox="1"/>
            <p:nvPr/>
          </p:nvSpPr>
          <p:spPr>
            <a:xfrm>
              <a:off x="7069844" y="1558845"/>
              <a:ext cx="44100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1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  <a:sym typeface="Arial"/>
                </a:rPr>
                <a:t>3</a:t>
              </a:r>
              <a:endParaRPr sz="3200" b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7780421" y="1620400"/>
              <a:ext cx="25539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연구 개발 내용</a:t>
              </a:r>
              <a:endParaRPr sz="12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1077827" y="5323239"/>
            <a:ext cx="4670571" cy="584735"/>
            <a:chOff x="7069844" y="1558845"/>
            <a:chExt cx="4670571" cy="584735"/>
          </a:xfrm>
        </p:grpSpPr>
        <p:sp>
          <p:nvSpPr>
            <p:cNvPr id="110" name="Google Shape;110;p14"/>
            <p:cNvSpPr txBox="1"/>
            <p:nvPr/>
          </p:nvSpPr>
          <p:spPr>
            <a:xfrm>
              <a:off x="7069844" y="1558845"/>
              <a:ext cx="44100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1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  <a:sym typeface="Arial"/>
                </a:rPr>
                <a:t>4</a:t>
              </a:r>
              <a:endParaRPr sz="3200" b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7780415" y="1620406"/>
              <a:ext cx="39600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연구 개발의 타당성</a:t>
              </a:r>
              <a:endParaRPr sz="120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grpSp>
        <p:nvGrpSpPr>
          <p:cNvPr id="112" name="Google Shape;112;p14"/>
          <p:cNvGrpSpPr/>
          <p:nvPr/>
        </p:nvGrpSpPr>
        <p:grpSpPr>
          <a:xfrm>
            <a:off x="7025084" y="2060232"/>
            <a:ext cx="3264477" cy="584735"/>
            <a:chOff x="7069844" y="1558845"/>
            <a:chExt cx="3264477" cy="584735"/>
          </a:xfrm>
        </p:grpSpPr>
        <p:sp>
          <p:nvSpPr>
            <p:cNvPr id="113" name="Google Shape;113;p14"/>
            <p:cNvSpPr txBox="1"/>
            <p:nvPr/>
          </p:nvSpPr>
          <p:spPr>
            <a:xfrm>
              <a:off x="7069844" y="1558845"/>
              <a:ext cx="44100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1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rPr>
                <a:t>5</a:t>
              </a:r>
              <a:endParaRPr sz="3200" b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7780421" y="1620400"/>
              <a:ext cx="25539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rPr>
                <a:t>핵심자원</a:t>
              </a:r>
              <a:endParaRPr sz="12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7027026" y="4235570"/>
            <a:ext cx="4087147" cy="584735"/>
            <a:chOff x="7069844" y="1558845"/>
            <a:chExt cx="3091171" cy="584735"/>
          </a:xfrm>
        </p:grpSpPr>
        <p:sp>
          <p:nvSpPr>
            <p:cNvPr id="116" name="Google Shape;116;p14"/>
            <p:cNvSpPr txBox="1"/>
            <p:nvPr/>
          </p:nvSpPr>
          <p:spPr>
            <a:xfrm>
              <a:off x="7069844" y="1558845"/>
              <a:ext cx="44100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3200" b="1" dirty="0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  <a:sym typeface="Arial"/>
                </a:rPr>
                <a:t>7</a:t>
              </a:r>
              <a:endParaRPr sz="3200" b="1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7607115" y="1620400"/>
              <a:ext cx="25539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추진 체계 및 전략</a:t>
              </a:r>
              <a:endParaRPr sz="12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7025084" y="5323239"/>
            <a:ext cx="3264477" cy="584735"/>
            <a:chOff x="7069844" y="1558845"/>
            <a:chExt cx="3264477" cy="584735"/>
          </a:xfrm>
        </p:grpSpPr>
        <p:sp>
          <p:nvSpPr>
            <p:cNvPr id="119" name="Google Shape;119;p14"/>
            <p:cNvSpPr txBox="1"/>
            <p:nvPr/>
          </p:nvSpPr>
          <p:spPr>
            <a:xfrm>
              <a:off x="7069844" y="1558845"/>
              <a:ext cx="44100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3200" b="1" dirty="0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  <a:sym typeface="Arial"/>
                </a:rPr>
                <a:t>8</a:t>
              </a:r>
              <a:endParaRPr sz="3200" b="1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7780421" y="1620400"/>
              <a:ext cx="25539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rPr>
                <a:t>기대 효과</a:t>
              </a:r>
              <a:endParaRPr sz="12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  <p:grpSp>
        <p:nvGrpSpPr>
          <p:cNvPr id="26" name="Google Shape;115;p14">
            <a:extLst>
              <a:ext uri="{FF2B5EF4-FFF2-40B4-BE49-F238E27FC236}">
                <a16:creationId xmlns:a16="http://schemas.microsoft.com/office/drawing/2014/main" id="{5B82D68C-A423-4164-BA61-8F13A93F7DAC}"/>
              </a:ext>
            </a:extLst>
          </p:cNvPr>
          <p:cNvGrpSpPr/>
          <p:nvPr/>
        </p:nvGrpSpPr>
        <p:grpSpPr>
          <a:xfrm>
            <a:off x="7027026" y="3147901"/>
            <a:ext cx="4087147" cy="584735"/>
            <a:chOff x="7069844" y="1558845"/>
            <a:chExt cx="3091171" cy="584735"/>
          </a:xfrm>
        </p:grpSpPr>
        <p:sp>
          <p:nvSpPr>
            <p:cNvPr id="27" name="Google Shape;116;p14">
              <a:extLst>
                <a:ext uri="{FF2B5EF4-FFF2-40B4-BE49-F238E27FC236}">
                  <a16:creationId xmlns:a16="http://schemas.microsoft.com/office/drawing/2014/main" id="{C3E185F1-DCD5-4FA8-9E6D-95A748E2D0B3}"/>
                </a:ext>
              </a:extLst>
            </p:cNvPr>
            <p:cNvSpPr txBox="1"/>
            <p:nvPr/>
          </p:nvSpPr>
          <p:spPr>
            <a:xfrm>
              <a:off x="7069844" y="1558845"/>
              <a:ext cx="44100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 b="1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rPr>
                <a:t>6</a:t>
              </a:r>
              <a:endParaRPr sz="3200" b="1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28" name="Google Shape;117;p14">
              <a:extLst>
                <a:ext uri="{FF2B5EF4-FFF2-40B4-BE49-F238E27FC236}">
                  <a16:creationId xmlns:a16="http://schemas.microsoft.com/office/drawing/2014/main" id="{70174D72-ABEF-45BD-80C6-081B511AFC2B}"/>
                </a:ext>
              </a:extLst>
            </p:cNvPr>
            <p:cNvSpPr txBox="1"/>
            <p:nvPr/>
          </p:nvSpPr>
          <p:spPr>
            <a:xfrm>
              <a:off x="7607115" y="1620400"/>
              <a:ext cx="25539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400" dirty="0">
                  <a:solidFill>
                    <a:schemeClr val="dk1"/>
                  </a:solidFill>
                  <a:latin typeface="DX경필명조B" panose="02010606000101010101" pitchFamily="2" charset="-127"/>
                  <a:ea typeface="DX경필명조B" panose="02010606000101010101" pitchFamily="2" charset="-127"/>
                </a:rPr>
                <a:t>위험 요인</a:t>
              </a:r>
              <a:endParaRPr sz="1200" dirty="0">
                <a:latin typeface="DX경필명조B" panose="02010606000101010101" pitchFamily="2" charset="-127"/>
                <a:ea typeface="DX경필명조B" panose="02010606000101010101" pitchFamily="2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3093272" y="2596389"/>
            <a:ext cx="2824800" cy="2763600"/>
          </a:xfrm>
          <a:prstGeom prst="chevron">
            <a:avLst>
              <a:gd name="adj" fmla="val 25648"/>
            </a:avLst>
          </a:prstGeom>
          <a:solidFill>
            <a:srgbClr val="F2B1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752663" y="2575364"/>
            <a:ext cx="2535000" cy="2763600"/>
          </a:xfrm>
          <a:prstGeom prst="homePlate">
            <a:avLst>
              <a:gd name="adj" fmla="val 32190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127" name="Google Shape;127;p15"/>
          <p:cNvCxnSpPr/>
          <p:nvPr/>
        </p:nvCxnSpPr>
        <p:spPr>
          <a:xfrm>
            <a:off x="128337" y="128337"/>
            <a:ext cx="1206366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15"/>
          <p:cNvSpPr txBox="1"/>
          <p:nvPr/>
        </p:nvSpPr>
        <p:spPr>
          <a:xfrm>
            <a:off x="288900" y="289211"/>
            <a:ext cx="5807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문제 제기</a:t>
            </a:r>
            <a:r>
              <a:rPr lang="ko-KR" sz="3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(개발 배경)</a:t>
            </a:r>
            <a:endParaRPr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grpSp>
        <p:nvGrpSpPr>
          <p:cNvPr id="129" name="Google Shape;129;p15"/>
          <p:cNvGrpSpPr/>
          <p:nvPr/>
        </p:nvGrpSpPr>
        <p:grpSpPr>
          <a:xfrm>
            <a:off x="0" y="0"/>
            <a:ext cx="128337" cy="2406310"/>
            <a:chOff x="0" y="0"/>
            <a:chExt cx="128337" cy="4010510"/>
          </a:xfrm>
        </p:grpSpPr>
        <p:sp>
          <p:nvSpPr>
            <p:cNvPr id="130" name="Google Shape;130;p15"/>
            <p:cNvSpPr/>
            <p:nvPr/>
          </p:nvSpPr>
          <p:spPr>
            <a:xfrm>
              <a:off x="0" y="0"/>
              <a:ext cx="128337" cy="20052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0" y="2005255"/>
              <a:ext cx="128337" cy="20052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</p:grpSp>
      <p:cxnSp>
        <p:nvCxnSpPr>
          <p:cNvPr id="132" name="Google Shape;132;p15"/>
          <p:cNvCxnSpPr/>
          <p:nvPr/>
        </p:nvCxnSpPr>
        <p:spPr>
          <a:xfrm>
            <a:off x="112294" y="6721642"/>
            <a:ext cx="988193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5"/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15"/>
          <p:cNvSpPr txBox="1"/>
          <p:nvPr/>
        </p:nvSpPr>
        <p:spPr>
          <a:xfrm>
            <a:off x="961339" y="3442270"/>
            <a:ext cx="17556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코로나로 인한 외출 빈도 감소</a:t>
            </a:r>
            <a:endParaRPr sz="2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3816758" y="3611547"/>
            <a:ext cx="1755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외출 시 업무 몰아서 처리</a:t>
            </a:r>
            <a:endParaRPr sz="2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918072" y="2596389"/>
            <a:ext cx="2824800" cy="2763600"/>
          </a:xfrm>
          <a:prstGeom prst="chevron">
            <a:avLst>
              <a:gd name="adj" fmla="val 256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6672183" y="3611547"/>
            <a:ext cx="1755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하지 못했다면?</a:t>
            </a:r>
            <a:endParaRPr sz="2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8742872" y="2596389"/>
            <a:ext cx="2824800" cy="2763600"/>
          </a:xfrm>
          <a:prstGeom prst="chevron">
            <a:avLst>
              <a:gd name="adj" fmla="val 2564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9449233" y="3103715"/>
            <a:ext cx="1755600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다시 나가기</a:t>
            </a: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OR</a:t>
            </a: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그 다음 외출로 미루기</a:t>
            </a: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6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147" name="Google Shape;147;p16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</p:grpSp>
      <p:cxnSp>
        <p:nvCxnSpPr>
          <p:cNvPr id="149" name="Google Shape;149;p16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16"/>
          <p:cNvSpPr/>
          <p:nvPr/>
        </p:nvSpPr>
        <p:spPr>
          <a:xfrm>
            <a:off x="513321" y="2865896"/>
            <a:ext cx="3449100" cy="1908900"/>
          </a:xfrm>
          <a:prstGeom prst="bracketPair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  <a:sym typeface="Arial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371450" y="2865896"/>
            <a:ext cx="3449100" cy="1908900"/>
          </a:xfrm>
          <a:prstGeom prst="bracketPair">
            <a:avLst/>
          </a:prstGeom>
          <a:noFill/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8229577" y="2865896"/>
            <a:ext cx="3449100" cy="1908900"/>
          </a:xfrm>
          <a:prstGeom prst="bracketPair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  <a:sym typeface="Arial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834162" y="4955058"/>
            <a:ext cx="2807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개발 프레임워크 사용</a:t>
            </a:r>
            <a:endParaRPr sz="2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4923492" y="4955058"/>
            <a:ext cx="247335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하이브리드 앱 구현</a:t>
            </a:r>
            <a:endParaRPr sz="2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8813372" y="4955058"/>
            <a:ext cx="228151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GPS API 활용</a:t>
            </a:r>
            <a:endParaRPr sz="2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936" y="3002388"/>
            <a:ext cx="2984125" cy="163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724" y="2966350"/>
            <a:ext cx="2524825" cy="170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9313" y="2540213"/>
            <a:ext cx="1577091" cy="1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1150" y="3286000"/>
            <a:ext cx="818088" cy="923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162" y="3286013"/>
            <a:ext cx="889267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15648" y="3876625"/>
            <a:ext cx="1044437" cy="9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127;p15">
            <a:extLst>
              <a:ext uri="{FF2B5EF4-FFF2-40B4-BE49-F238E27FC236}">
                <a16:creationId xmlns:a16="http://schemas.microsoft.com/office/drawing/2014/main" id="{E21418CB-351D-47A4-A769-5A9DE9E2F458}"/>
              </a:ext>
            </a:extLst>
          </p:cNvPr>
          <p:cNvCxnSpPr/>
          <p:nvPr/>
        </p:nvCxnSpPr>
        <p:spPr>
          <a:xfrm>
            <a:off x="128337" y="128337"/>
            <a:ext cx="1206366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128;p15">
            <a:extLst>
              <a:ext uri="{FF2B5EF4-FFF2-40B4-BE49-F238E27FC236}">
                <a16:creationId xmlns:a16="http://schemas.microsoft.com/office/drawing/2014/main" id="{98F2344F-E4E2-4EBB-86A9-5713B73EED77}"/>
              </a:ext>
            </a:extLst>
          </p:cNvPr>
          <p:cNvSpPr txBox="1"/>
          <p:nvPr/>
        </p:nvSpPr>
        <p:spPr>
          <a:xfrm>
            <a:off x="288900" y="289211"/>
            <a:ext cx="5807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연구 개발 목표</a:t>
            </a:r>
            <a:endParaRPr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23" name="Google Shape;133;p15">
            <a:extLst>
              <a:ext uri="{FF2B5EF4-FFF2-40B4-BE49-F238E27FC236}">
                <a16:creationId xmlns:a16="http://schemas.microsoft.com/office/drawing/2014/main" id="{12DA5427-0B3D-4DED-8284-7CCCAFF4AF1B}"/>
              </a:ext>
            </a:extLst>
          </p:cNvPr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7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170" name="Google Shape;170;p17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</p:grpSp>
      <p:cxnSp>
        <p:nvCxnSpPr>
          <p:cNvPr id="172" name="Google Shape;172;p17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Google Shape;127;p15">
            <a:extLst>
              <a:ext uri="{FF2B5EF4-FFF2-40B4-BE49-F238E27FC236}">
                <a16:creationId xmlns:a16="http://schemas.microsoft.com/office/drawing/2014/main" id="{0DAB8E16-4B56-44B8-A81A-1A1120EEAD8C}"/>
              </a:ext>
            </a:extLst>
          </p:cNvPr>
          <p:cNvCxnSpPr/>
          <p:nvPr/>
        </p:nvCxnSpPr>
        <p:spPr>
          <a:xfrm>
            <a:off x="128337" y="128337"/>
            <a:ext cx="1206366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128;p15">
            <a:extLst>
              <a:ext uri="{FF2B5EF4-FFF2-40B4-BE49-F238E27FC236}">
                <a16:creationId xmlns:a16="http://schemas.microsoft.com/office/drawing/2014/main" id="{80170A7E-BD35-466A-BFF4-9B72804A635F}"/>
              </a:ext>
            </a:extLst>
          </p:cNvPr>
          <p:cNvSpPr txBox="1"/>
          <p:nvPr/>
        </p:nvSpPr>
        <p:spPr>
          <a:xfrm>
            <a:off x="288900" y="289211"/>
            <a:ext cx="5807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연구 개발 내용</a:t>
            </a:r>
            <a:endParaRPr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12" name="Google Shape;133;p15">
            <a:extLst>
              <a:ext uri="{FF2B5EF4-FFF2-40B4-BE49-F238E27FC236}">
                <a16:creationId xmlns:a16="http://schemas.microsoft.com/office/drawing/2014/main" id="{67B16A0C-7106-4DCD-8B8F-5D25F780008A}"/>
              </a:ext>
            </a:extLst>
          </p:cNvPr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21243EA-05C7-47E4-ADE0-1A06CC8DE1ED}"/>
              </a:ext>
            </a:extLst>
          </p:cNvPr>
          <p:cNvSpPr/>
          <p:nvPr/>
        </p:nvSpPr>
        <p:spPr>
          <a:xfrm>
            <a:off x="751786" y="1791941"/>
            <a:ext cx="10544866" cy="103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하이브리드 앱 구현</a:t>
            </a:r>
            <a:endParaRPr lang="en-US" altLang="ko-KR"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 :  </a:t>
            </a:r>
            <a:r>
              <a:rPr lang="ko-KR" altLang="en-US" sz="20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안드로이드와 </a:t>
            </a:r>
            <a:r>
              <a:rPr lang="en-US" altLang="ko-KR" sz="20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IOS</a:t>
            </a:r>
            <a:r>
              <a:rPr lang="ko-KR" altLang="en-US" sz="20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를 호환되도록 구현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F3649F-6631-4285-882F-9040E12B7753}"/>
              </a:ext>
            </a:extLst>
          </p:cNvPr>
          <p:cNvSpPr/>
          <p:nvPr/>
        </p:nvSpPr>
        <p:spPr>
          <a:xfrm>
            <a:off x="751784" y="3411174"/>
            <a:ext cx="10544866" cy="10381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개발 프레임 워크 사용</a:t>
            </a:r>
            <a:endParaRPr lang="en-US" altLang="ko-KR"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18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 :  </a:t>
            </a:r>
            <a:r>
              <a:rPr lang="ko-KR" altLang="en-US" sz="18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오픈 소스 크로스 플랫폼 앱 개발 프레임 워크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4A4B320-DD7B-4006-8C0F-BC51B5CE6451}"/>
              </a:ext>
            </a:extLst>
          </p:cNvPr>
          <p:cNvSpPr/>
          <p:nvPr/>
        </p:nvSpPr>
        <p:spPr>
          <a:xfrm>
            <a:off x="751785" y="5030408"/>
            <a:ext cx="10544866" cy="10381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GPS API </a:t>
            </a:r>
            <a:r>
              <a:rPr lang="ko-KR" altLang="en-US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활용</a:t>
            </a:r>
            <a:endParaRPr lang="en-US" altLang="ko-KR"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  :  </a:t>
            </a:r>
            <a:r>
              <a:rPr lang="ko-KR" altLang="en-US" sz="20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위치 서비스 기반 알림 및 메모 기능 구현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182" name="Google Shape;182;p18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</p:grpSp>
      <p:cxnSp>
        <p:nvCxnSpPr>
          <p:cNvPr id="184" name="Google Shape;184;p18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18"/>
          <p:cNvSpPr/>
          <p:nvPr/>
        </p:nvSpPr>
        <p:spPr>
          <a:xfrm>
            <a:off x="1936362" y="1740725"/>
            <a:ext cx="8319300" cy="1908900"/>
          </a:xfrm>
          <a:prstGeom prst="bracketPair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기존의 시간 기반 알람 서비스는 고도화되고 있는 반면,</a:t>
            </a: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“위치 기반” 알람 서비스는 미비</a:t>
            </a: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1936362" y="4097050"/>
            <a:ext cx="8319300" cy="1908900"/>
          </a:xfrm>
          <a:prstGeom prst="bracketPair">
            <a:avLst/>
          </a:prstGeom>
          <a:noFill/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알람에 메모 등 기능 추가</a:t>
            </a: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  <a:sym typeface="Arial"/>
            </a:endParaRPr>
          </a:p>
        </p:txBody>
      </p:sp>
      <p:cxnSp>
        <p:nvCxnSpPr>
          <p:cNvPr id="11" name="Google Shape;127;p15">
            <a:extLst>
              <a:ext uri="{FF2B5EF4-FFF2-40B4-BE49-F238E27FC236}">
                <a16:creationId xmlns:a16="http://schemas.microsoft.com/office/drawing/2014/main" id="{029DF912-BA7A-49FC-BBFB-FFD3121FBACD}"/>
              </a:ext>
            </a:extLst>
          </p:cNvPr>
          <p:cNvCxnSpPr/>
          <p:nvPr/>
        </p:nvCxnSpPr>
        <p:spPr>
          <a:xfrm>
            <a:off x="128337" y="128337"/>
            <a:ext cx="1206366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28;p15">
            <a:extLst>
              <a:ext uri="{FF2B5EF4-FFF2-40B4-BE49-F238E27FC236}">
                <a16:creationId xmlns:a16="http://schemas.microsoft.com/office/drawing/2014/main" id="{DA7491C9-46F1-457F-9AEC-E5898F72B12B}"/>
              </a:ext>
            </a:extLst>
          </p:cNvPr>
          <p:cNvSpPr txBox="1"/>
          <p:nvPr/>
        </p:nvSpPr>
        <p:spPr>
          <a:xfrm>
            <a:off x="288900" y="289211"/>
            <a:ext cx="5807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연구 개발의 타당성</a:t>
            </a:r>
            <a:endParaRPr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13" name="Google Shape;133;p15">
            <a:extLst>
              <a:ext uri="{FF2B5EF4-FFF2-40B4-BE49-F238E27FC236}">
                <a16:creationId xmlns:a16="http://schemas.microsoft.com/office/drawing/2014/main" id="{126F1671-D3DE-4029-AB9F-59D99E777586}"/>
              </a:ext>
            </a:extLst>
          </p:cNvPr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9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195" name="Google Shape;195;p19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</p:grpSp>
      <p:cxnSp>
        <p:nvCxnSpPr>
          <p:cNvPr id="197" name="Google Shape;197;p19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19"/>
          <p:cNvSpPr/>
          <p:nvPr/>
        </p:nvSpPr>
        <p:spPr>
          <a:xfrm>
            <a:off x="3748600" y="2035538"/>
            <a:ext cx="4130400" cy="3675600"/>
          </a:xfrm>
          <a:prstGeom prst="pie">
            <a:avLst>
              <a:gd name="adj1" fmla="val 5384174"/>
              <a:gd name="adj2" fmla="val 16200000"/>
            </a:avLst>
          </a:prstGeom>
          <a:solidFill>
            <a:schemeClr val="lt2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내부 자원</a:t>
            </a:r>
            <a:endParaRPr sz="2200" b="1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학부생 3명</a:t>
            </a:r>
            <a:endParaRPr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3796850" y="1709587"/>
            <a:ext cx="4774800" cy="4327500"/>
          </a:xfrm>
          <a:prstGeom prst="pie">
            <a:avLst>
              <a:gd name="adj1" fmla="val 16170304"/>
              <a:gd name="adj2" fmla="val 5367844"/>
            </a:avLst>
          </a:prstGeom>
          <a:solidFill>
            <a:schemeClr val="accent1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  </a:t>
            </a:r>
            <a:r>
              <a:rPr lang="ko-KR" sz="2200" b="1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외부 자원</a:t>
            </a:r>
            <a:endParaRPr sz="2200" b="1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 </a:t>
            </a:r>
            <a:r>
              <a:rPr lang="ko-KR" sz="2000" dirty="0" err="1">
                <a:latin typeface="DX경필명조B" panose="02010606000101010101" pitchFamily="2" charset="-127"/>
                <a:ea typeface="DX경필명조B" panose="02010606000101010101" pitchFamily="2" charset="-127"/>
              </a:rPr>
              <a:t>옥수열</a:t>
            </a:r>
            <a:endParaRPr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latin typeface="DX경필명조B" panose="02010606000101010101" pitchFamily="2" charset="-127"/>
                <a:ea typeface="DX경필명조B" panose="02010606000101010101" pitchFamily="2" charset="-127"/>
              </a:rPr>
              <a:t>교수님</a:t>
            </a:r>
            <a:endParaRPr sz="20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11" name="Google Shape;127;p15">
            <a:extLst>
              <a:ext uri="{FF2B5EF4-FFF2-40B4-BE49-F238E27FC236}">
                <a16:creationId xmlns:a16="http://schemas.microsoft.com/office/drawing/2014/main" id="{7D1D26DE-B4BD-443A-81CC-F47AE3E50952}"/>
              </a:ext>
            </a:extLst>
          </p:cNvPr>
          <p:cNvCxnSpPr/>
          <p:nvPr/>
        </p:nvCxnSpPr>
        <p:spPr>
          <a:xfrm>
            <a:off x="128337" y="128337"/>
            <a:ext cx="1206366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28;p15">
            <a:extLst>
              <a:ext uri="{FF2B5EF4-FFF2-40B4-BE49-F238E27FC236}">
                <a16:creationId xmlns:a16="http://schemas.microsoft.com/office/drawing/2014/main" id="{20F35C79-DF69-4658-916D-B9D83A873BF3}"/>
              </a:ext>
            </a:extLst>
          </p:cNvPr>
          <p:cNvSpPr txBox="1"/>
          <p:nvPr/>
        </p:nvSpPr>
        <p:spPr>
          <a:xfrm>
            <a:off x="288900" y="289211"/>
            <a:ext cx="5807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핵심 자원</a:t>
            </a:r>
            <a:endParaRPr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13" name="Google Shape;133;p15">
            <a:extLst>
              <a:ext uri="{FF2B5EF4-FFF2-40B4-BE49-F238E27FC236}">
                <a16:creationId xmlns:a16="http://schemas.microsoft.com/office/drawing/2014/main" id="{DED799FD-811D-4A4F-8451-E22710E3AFD9}"/>
              </a:ext>
            </a:extLst>
          </p:cNvPr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0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208" name="Google Shape;208;p20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0" name="Google Shape;210;p20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p20"/>
          <p:cNvSpPr/>
          <p:nvPr/>
        </p:nvSpPr>
        <p:spPr>
          <a:xfrm>
            <a:off x="1936362" y="1740725"/>
            <a:ext cx="8319300" cy="1908900"/>
          </a:xfrm>
          <a:prstGeom prst="bracketPair">
            <a:avLst/>
          </a:prstGeom>
          <a:noFill/>
          <a:ln w="381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OS 호환 과정에서 에러 발생 가능</a:t>
            </a: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1936362" y="4097050"/>
            <a:ext cx="8319300" cy="1908900"/>
          </a:xfrm>
          <a:prstGeom prst="bracketPair">
            <a:avLst/>
          </a:prstGeom>
          <a:noFill/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220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GPS 오픈소스 API 활용 과정에서 에러 발생 가능</a:t>
            </a:r>
            <a:endParaRPr sz="220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  <a:sym typeface="Arial"/>
            </a:endParaRPr>
          </a:p>
        </p:txBody>
      </p:sp>
      <p:cxnSp>
        <p:nvCxnSpPr>
          <p:cNvPr id="12" name="Google Shape;127;p15">
            <a:extLst>
              <a:ext uri="{FF2B5EF4-FFF2-40B4-BE49-F238E27FC236}">
                <a16:creationId xmlns:a16="http://schemas.microsoft.com/office/drawing/2014/main" id="{061445AF-A275-4F9E-9985-D27AE33FD51E}"/>
              </a:ext>
            </a:extLst>
          </p:cNvPr>
          <p:cNvCxnSpPr/>
          <p:nvPr/>
        </p:nvCxnSpPr>
        <p:spPr>
          <a:xfrm>
            <a:off x="128337" y="128337"/>
            <a:ext cx="1206366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28;p15">
            <a:extLst>
              <a:ext uri="{FF2B5EF4-FFF2-40B4-BE49-F238E27FC236}">
                <a16:creationId xmlns:a16="http://schemas.microsoft.com/office/drawing/2014/main" id="{07D2E09B-8491-46A8-B65A-CC3D32841193}"/>
              </a:ext>
            </a:extLst>
          </p:cNvPr>
          <p:cNvSpPr txBox="1"/>
          <p:nvPr/>
        </p:nvSpPr>
        <p:spPr>
          <a:xfrm>
            <a:off x="288900" y="289211"/>
            <a:ext cx="5807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solidFill>
                  <a:schemeClr val="dk1"/>
                </a:solidFill>
                <a:latin typeface="+mn-lt"/>
                <a:ea typeface="DX경필명조B" panose="02010606000101010101" pitchFamily="2" charset="-127"/>
              </a:rPr>
              <a:t>위험 요인</a:t>
            </a:r>
            <a:endParaRPr sz="3200" dirty="0">
              <a:latin typeface="+mn-lt"/>
              <a:ea typeface="DX경필명조B" panose="02010606000101010101" pitchFamily="2" charset="-127"/>
            </a:endParaRPr>
          </a:p>
        </p:txBody>
      </p:sp>
      <p:cxnSp>
        <p:nvCxnSpPr>
          <p:cNvPr id="14" name="Google Shape;133;p15">
            <a:extLst>
              <a:ext uri="{FF2B5EF4-FFF2-40B4-BE49-F238E27FC236}">
                <a16:creationId xmlns:a16="http://schemas.microsoft.com/office/drawing/2014/main" id="{A7B99CA4-7C2B-4E2C-AF02-AE09F17512AD}"/>
              </a:ext>
            </a:extLst>
          </p:cNvPr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0"/>
          <p:cNvGrpSpPr/>
          <p:nvPr/>
        </p:nvGrpSpPr>
        <p:grpSpPr>
          <a:xfrm>
            <a:off x="0" y="0"/>
            <a:ext cx="128400" cy="2406273"/>
            <a:chOff x="0" y="0"/>
            <a:chExt cx="128400" cy="4010455"/>
          </a:xfrm>
        </p:grpSpPr>
        <p:sp>
          <p:nvSpPr>
            <p:cNvPr id="208" name="Google Shape;208;p20"/>
            <p:cNvSpPr/>
            <p:nvPr/>
          </p:nvSpPr>
          <p:spPr>
            <a:xfrm>
              <a:off x="0" y="0"/>
              <a:ext cx="128400" cy="2005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0" y="2005255"/>
              <a:ext cx="128400" cy="200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DX경필명조B" panose="02010606000101010101" pitchFamily="2" charset="-127"/>
                <a:ea typeface="DX경필명조B" panose="02010606000101010101" pitchFamily="2" charset="-127"/>
                <a:sym typeface="Arial"/>
              </a:endParaRPr>
            </a:p>
          </p:txBody>
        </p:sp>
      </p:grpSp>
      <p:cxnSp>
        <p:nvCxnSpPr>
          <p:cNvPr id="210" name="Google Shape;210;p20"/>
          <p:cNvCxnSpPr/>
          <p:nvPr/>
        </p:nvCxnSpPr>
        <p:spPr>
          <a:xfrm>
            <a:off x="112294" y="6721642"/>
            <a:ext cx="988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20"/>
          <p:cNvSpPr/>
          <p:nvPr/>
        </p:nvSpPr>
        <p:spPr>
          <a:xfrm>
            <a:off x="3726246" y="1800325"/>
            <a:ext cx="5027700" cy="1223700"/>
          </a:xfrm>
          <a:prstGeom prst="bracketPair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인적 구성: 팀원 3명</a:t>
            </a: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1121073" y="3848925"/>
            <a:ext cx="3379200" cy="2047800"/>
          </a:xfrm>
          <a:prstGeom prst="chevron">
            <a:avLst>
              <a:gd name="adj" fmla="val 256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760532" y="4485905"/>
            <a:ext cx="21003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설계</a:t>
            </a: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(6주)</a:t>
            </a:r>
            <a:endParaRPr sz="2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4500373" y="3848925"/>
            <a:ext cx="3379200" cy="2047800"/>
          </a:xfrm>
          <a:prstGeom prst="chevron">
            <a:avLst>
              <a:gd name="adj" fmla="val 2564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5236919" y="4549589"/>
            <a:ext cx="21003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구현 및 테스트</a:t>
            </a: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(6주)</a:t>
            </a:r>
            <a:endParaRPr sz="2200" dirty="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7879673" y="3848925"/>
            <a:ext cx="3379200" cy="2047800"/>
          </a:xfrm>
          <a:prstGeom prst="chevron">
            <a:avLst>
              <a:gd name="adj" fmla="val 2564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8713321" y="4549591"/>
            <a:ext cx="21003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최종 테스트</a:t>
            </a:r>
            <a:endParaRPr sz="220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(2주)</a:t>
            </a:r>
            <a:endParaRPr sz="2200">
              <a:solidFill>
                <a:schemeClr val="dk1"/>
              </a:solidFill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9897627" y="5991225"/>
            <a:ext cx="1637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(14주 기준)</a:t>
            </a:r>
            <a:endParaRPr sz="8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17" name="Google Shape;127;p15">
            <a:extLst>
              <a:ext uri="{FF2B5EF4-FFF2-40B4-BE49-F238E27FC236}">
                <a16:creationId xmlns:a16="http://schemas.microsoft.com/office/drawing/2014/main" id="{CB66C068-77D5-4B27-AEAA-AA83E6766C3E}"/>
              </a:ext>
            </a:extLst>
          </p:cNvPr>
          <p:cNvCxnSpPr/>
          <p:nvPr/>
        </p:nvCxnSpPr>
        <p:spPr>
          <a:xfrm>
            <a:off x="128337" y="128337"/>
            <a:ext cx="1206366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28;p15">
            <a:extLst>
              <a:ext uri="{FF2B5EF4-FFF2-40B4-BE49-F238E27FC236}">
                <a16:creationId xmlns:a16="http://schemas.microsoft.com/office/drawing/2014/main" id="{04532A12-B436-4BC0-B289-C361E4DF53F9}"/>
              </a:ext>
            </a:extLst>
          </p:cNvPr>
          <p:cNvSpPr txBox="1"/>
          <p:nvPr/>
        </p:nvSpPr>
        <p:spPr>
          <a:xfrm>
            <a:off x="288900" y="289211"/>
            <a:ext cx="58071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solidFill>
                  <a:schemeClr val="dk1"/>
                </a:solidFill>
                <a:latin typeface="DX경필명조B" panose="02010606000101010101" pitchFamily="2" charset="-127"/>
                <a:ea typeface="DX경필명조B" panose="02010606000101010101" pitchFamily="2" charset="-127"/>
              </a:rPr>
              <a:t>추진 체계 및 전략</a:t>
            </a:r>
            <a:endParaRPr sz="3200" dirty="0">
              <a:latin typeface="DX경필명조B" panose="02010606000101010101" pitchFamily="2" charset="-127"/>
              <a:ea typeface="DX경필명조B" panose="02010606000101010101" pitchFamily="2" charset="-127"/>
            </a:endParaRPr>
          </a:p>
        </p:txBody>
      </p:sp>
      <p:cxnSp>
        <p:nvCxnSpPr>
          <p:cNvPr id="19" name="Google Shape;133;p15">
            <a:extLst>
              <a:ext uri="{FF2B5EF4-FFF2-40B4-BE49-F238E27FC236}">
                <a16:creationId xmlns:a16="http://schemas.microsoft.com/office/drawing/2014/main" id="{ED2540D0-30B5-4398-8225-FE2C5F3A80F6}"/>
              </a:ext>
            </a:extLst>
          </p:cNvPr>
          <p:cNvCxnSpPr/>
          <p:nvPr/>
        </p:nvCxnSpPr>
        <p:spPr>
          <a:xfrm>
            <a:off x="0" y="1213701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1108_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2B194"/>
      </a:accent1>
      <a:accent2>
        <a:srgbClr val="A9BCC7"/>
      </a:accent2>
      <a:accent3>
        <a:srgbClr val="EE7849"/>
      </a:accent3>
      <a:accent4>
        <a:srgbClr val="F9DEA3"/>
      </a:accent4>
      <a:accent5>
        <a:srgbClr val="F7EFE7"/>
      </a:accent5>
      <a:accent6>
        <a:srgbClr val="CAC3BD"/>
      </a:accent6>
      <a:hlink>
        <a:srgbClr val="3F3F3F"/>
      </a:hlink>
      <a:folHlink>
        <a:srgbClr val="3F3F3F"/>
      </a:folHlink>
    </a:clrScheme>
    <a:fontScheme name="사용자 지정 11">
      <a:majorFont>
        <a:latin typeface="DX경필명조B"/>
        <a:ea typeface="DX경필명조B"/>
        <a:cs typeface=""/>
      </a:majorFont>
      <a:minorFont>
        <a:latin typeface="DX경필명조B"/>
        <a:ea typeface="DX경필명조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476</Words>
  <Application>Microsoft Office PowerPoint</Application>
  <PresentationFormat>와이드스크린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DX경필명조B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방효연</cp:lastModifiedBy>
  <cp:revision>66</cp:revision>
  <dcterms:modified xsi:type="dcterms:W3CDTF">2021-03-09T14:06:50Z</dcterms:modified>
</cp:coreProperties>
</file>