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overed By Your Grac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overedByYourGrac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[1 문제 제기+개발 배경]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(경험 들어가며)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외출 시 업무를 보지 못하면 다시 나가거나 그 다음 외출로 미루는 등 수고스러워짐.</a:t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5fd42a599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[2 연구 개발 목표]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개발 프레임워크 사용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하이브리드 앱 구현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GPS api 활용 - 위치 서비스 기반 알림 설정</a:t>
            </a:r>
            <a:endParaRPr/>
          </a:p>
        </p:txBody>
      </p:sp>
      <p:sp>
        <p:nvSpPr>
          <p:cNvPr id="142" name="Google Shape;142;gc5fd42a599_8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5fd42a599_8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1. 하이브리드 앱 구현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1.1 OS호환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2. 개발 프레임워크 사용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2.1 오픈 소스 크로스 플랫폼 앱 개발 프레임워크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3. GPS api 활용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3.1 위치 서비스 기반 알림 및 메모 기능 구현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c5fd42a599_8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5fd42a599_8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기존의 시간 기반 알람 서비스는 고도화되고 있는 반면에 위치 기반 알람 서비스는 미비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알람에 메모 기능 추가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c5fd42a599_8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5fd42a599_8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내부 자원: 학부생 3명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외부 자원: 옥수열 교수님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[위험요인]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OS 호환 과정에서의 에러 발생 가능성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GPS 오픈 소스 API 활용 과정에서의 에러 발생 가능성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c5fd42a599_8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5fd42a599_8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인적 구성: 팀원 3명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[추진 전략]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설계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구현 및 테스트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최종 테스트</a:t>
            </a:r>
            <a:endParaRPr/>
          </a:p>
        </p:txBody>
      </p:sp>
      <p:sp>
        <p:nvSpPr>
          <p:cNvPr id="203" name="Google Shape;203;gc5fd42a599_8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5fd42a599_8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>
                <a:solidFill>
                  <a:schemeClr val="dk1"/>
                </a:solidFill>
              </a:rPr>
              <a:t>- 기존의 시간 기반 알람 서비스와는 달리 위치 기반 알람 서비스를 제공함으로써 새로운 형태의 인터페이스 창출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>
                <a:solidFill>
                  <a:schemeClr val="dk1"/>
                </a:solidFill>
              </a:rPr>
              <a:t>- 오픈 소스 활용 능력 향상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>
                <a:solidFill>
                  <a:schemeClr val="dk1"/>
                </a:solidFill>
              </a:rPr>
              <a:t>- 실제 어플 개발 경험을 통해 다양한 지적 재산을 확보</a:t>
            </a:r>
            <a:endParaRPr/>
          </a:p>
        </p:txBody>
      </p:sp>
      <p:sp>
        <p:nvSpPr>
          <p:cNvPr id="222" name="Google Shape;222;gc5fd42a599_8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00" y="0"/>
            <a:ext cx="121917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09777" y="352925"/>
            <a:ext cx="1060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600" u="none" cap="none" strike="noStrike">
                <a:solidFill>
                  <a:schemeClr val="dk1"/>
                </a:solidFill>
                <a:latin typeface="Covered By Your Grace"/>
                <a:ea typeface="Covered By Your Grace"/>
                <a:cs typeface="Covered By Your Grace"/>
                <a:sym typeface="Covered By Your Grace"/>
              </a:rPr>
              <a:t>위치 기반 알람</a:t>
            </a:r>
            <a:r>
              <a:rPr b="1" lang="ko-KR" sz="6600">
                <a:solidFill>
                  <a:schemeClr val="dk1"/>
                </a:solidFill>
                <a:latin typeface="Covered By Your Grace"/>
                <a:ea typeface="Covered By Your Grace"/>
                <a:cs typeface="Covered By Your Grace"/>
                <a:sym typeface="Covered By Your Grace"/>
              </a:rPr>
              <a:t> </a:t>
            </a:r>
            <a:r>
              <a:rPr b="1" i="0" lang="ko-KR" sz="6600" u="none" cap="none" strike="noStrike">
                <a:solidFill>
                  <a:schemeClr val="dk1"/>
                </a:solidFill>
                <a:latin typeface="Covered By Your Grace"/>
                <a:ea typeface="Covered By Your Grace"/>
                <a:cs typeface="Covered By Your Grace"/>
                <a:sym typeface="Covered By Your Grace"/>
              </a:rPr>
              <a:t>서비스</a:t>
            </a:r>
            <a:endParaRPr>
              <a:latin typeface="Covered By Your Grace"/>
              <a:ea typeface="Covered By Your Grace"/>
              <a:cs typeface="Covered By Your Grace"/>
              <a:sym typeface="Covered By Your Grace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368968" y="1644281"/>
            <a:ext cx="11823032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3"/>
          <p:cNvSpPr txBox="1"/>
          <p:nvPr/>
        </p:nvSpPr>
        <p:spPr>
          <a:xfrm>
            <a:off x="368975" y="1827425"/>
            <a:ext cx="2014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000">
                <a:solidFill>
                  <a:schemeClr val="dk1"/>
                </a:solidFill>
              </a:rPr>
              <a:t>일석삼조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700">
                <a:solidFill>
                  <a:schemeClr val="dk1"/>
                </a:solidFill>
              </a:rPr>
              <a:t>1824287 최소원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</a:rPr>
              <a:t>1824135 </a:t>
            </a: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성소정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700">
                <a:solidFill>
                  <a:schemeClr val="dk1"/>
                </a:solidFill>
              </a:rPr>
              <a:t>1703258 방효연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13" y="1764250"/>
            <a:ext cx="3048374" cy="49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214" y="2249057"/>
            <a:ext cx="2695574" cy="3973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7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1804446" y="466615"/>
            <a:ext cx="3801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table of contents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91775" y="281950"/>
            <a:ext cx="1396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cxnSp>
        <p:nvCxnSpPr>
          <p:cNvPr id="99" name="Google Shape;99;p14"/>
          <p:cNvCxnSpPr/>
          <p:nvPr/>
        </p:nvCxnSpPr>
        <p:spPr>
          <a:xfrm>
            <a:off x="120025" y="1204336"/>
            <a:ext cx="54855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0" name="Google Shape;100;p14"/>
          <p:cNvGrpSpPr/>
          <p:nvPr/>
        </p:nvGrpSpPr>
        <p:grpSpPr>
          <a:xfrm>
            <a:off x="1077827" y="2060232"/>
            <a:ext cx="3264477" cy="646500"/>
            <a:chOff x="7069844" y="1558845"/>
            <a:chExt cx="3264477" cy="646500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7069844" y="1558845"/>
              <a:ext cx="441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7780421" y="1620400"/>
              <a:ext cx="2553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</a:rPr>
                <a:t>문제 제기</a:t>
              </a:r>
              <a:endParaRPr/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1077827" y="3147901"/>
            <a:ext cx="3264477" cy="646500"/>
            <a:chOff x="7069844" y="1558845"/>
            <a:chExt cx="3264477" cy="646500"/>
          </a:xfrm>
        </p:grpSpPr>
        <p:sp>
          <p:nvSpPr>
            <p:cNvPr id="104" name="Google Shape;104;p14"/>
            <p:cNvSpPr txBox="1"/>
            <p:nvPr/>
          </p:nvSpPr>
          <p:spPr>
            <a:xfrm>
              <a:off x="7069844" y="1558845"/>
              <a:ext cx="441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7780421" y="1620400"/>
              <a:ext cx="2553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</a:rPr>
                <a:t>연구 개발 목표</a:t>
              </a:r>
              <a:endParaRPr/>
            </a:p>
          </p:txBody>
        </p:sp>
      </p:grpSp>
      <p:grpSp>
        <p:nvGrpSpPr>
          <p:cNvPr id="106" name="Google Shape;106;p14"/>
          <p:cNvGrpSpPr/>
          <p:nvPr/>
        </p:nvGrpSpPr>
        <p:grpSpPr>
          <a:xfrm>
            <a:off x="1077827" y="4235570"/>
            <a:ext cx="3264477" cy="646500"/>
            <a:chOff x="7069844" y="1558845"/>
            <a:chExt cx="3264477" cy="646500"/>
          </a:xfrm>
        </p:grpSpPr>
        <p:sp>
          <p:nvSpPr>
            <p:cNvPr id="107" name="Google Shape;107;p14"/>
            <p:cNvSpPr txBox="1"/>
            <p:nvPr/>
          </p:nvSpPr>
          <p:spPr>
            <a:xfrm>
              <a:off x="7069844" y="1558845"/>
              <a:ext cx="441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7780421" y="1620400"/>
              <a:ext cx="2553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</a:rPr>
                <a:t>연구 개발 내용</a:t>
              </a:r>
              <a:endParaRPr/>
            </a:p>
          </p:txBody>
        </p:sp>
      </p:grpSp>
      <p:grpSp>
        <p:nvGrpSpPr>
          <p:cNvPr id="109" name="Google Shape;109;p14"/>
          <p:cNvGrpSpPr/>
          <p:nvPr/>
        </p:nvGrpSpPr>
        <p:grpSpPr>
          <a:xfrm>
            <a:off x="1077827" y="5323239"/>
            <a:ext cx="4670571" cy="646500"/>
            <a:chOff x="7069844" y="1558845"/>
            <a:chExt cx="4670571" cy="646500"/>
          </a:xfrm>
        </p:grpSpPr>
        <p:sp>
          <p:nvSpPr>
            <p:cNvPr id="110" name="Google Shape;110;p14"/>
            <p:cNvSpPr txBox="1"/>
            <p:nvPr/>
          </p:nvSpPr>
          <p:spPr>
            <a:xfrm>
              <a:off x="7069844" y="1558845"/>
              <a:ext cx="441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7780415" y="1620406"/>
              <a:ext cx="396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</a:rPr>
                <a:t>연구 개발의 타당성</a:t>
              </a:r>
              <a:endParaRPr/>
            </a:p>
          </p:txBody>
        </p:sp>
      </p:grpSp>
      <p:grpSp>
        <p:nvGrpSpPr>
          <p:cNvPr id="112" name="Google Shape;112;p14"/>
          <p:cNvGrpSpPr/>
          <p:nvPr/>
        </p:nvGrpSpPr>
        <p:grpSpPr>
          <a:xfrm>
            <a:off x="6561852" y="2250532"/>
            <a:ext cx="3264477" cy="646500"/>
            <a:chOff x="7069844" y="1558845"/>
            <a:chExt cx="3264477" cy="646500"/>
          </a:xfrm>
        </p:grpSpPr>
        <p:sp>
          <p:nvSpPr>
            <p:cNvPr id="113" name="Google Shape;113;p14"/>
            <p:cNvSpPr txBox="1"/>
            <p:nvPr/>
          </p:nvSpPr>
          <p:spPr>
            <a:xfrm>
              <a:off x="7069844" y="1558845"/>
              <a:ext cx="441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600">
                  <a:solidFill>
                    <a:schemeClr val="dk1"/>
                  </a:solidFill>
                </a:rPr>
                <a:t>5</a:t>
              </a:r>
              <a:endPara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7780421" y="1620400"/>
              <a:ext cx="2553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</a:rPr>
                <a:t>핵심자원</a:t>
              </a:r>
              <a:endParaRPr/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6562049" y="3338208"/>
            <a:ext cx="4088892" cy="646500"/>
            <a:chOff x="7069844" y="1558845"/>
            <a:chExt cx="3092491" cy="646500"/>
          </a:xfrm>
        </p:grpSpPr>
        <p:sp>
          <p:nvSpPr>
            <p:cNvPr id="116" name="Google Shape;116;p14"/>
            <p:cNvSpPr txBox="1"/>
            <p:nvPr/>
          </p:nvSpPr>
          <p:spPr>
            <a:xfrm>
              <a:off x="7069844" y="1558845"/>
              <a:ext cx="441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600">
                  <a:solidFill>
                    <a:schemeClr val="dk1"/>
                  </a:solidFill>
                </a:rPr>
                <a:t>6</a:t>
              </a:r>
              <a:endPara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7608435" y="1620475"/>
              <a:ext cx="2553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</a:rPr>
                <a:t>추진 체계 및 전략</a:t>
              </a:r>
              <a:endParaRPr/>
            </a:p>
          </p:txBody>
        </p:sp>
      </p:grpSp>
      <p:grpSp>
        <p:nvGrpSpPr>
          <p:cNvPr id="118" name="Google Shape;118;p14"/>
          <p:cNvGrpSpPr/>
          <p:nvPr/>
        </p:nvGrpSpPr>
        <p:grpSpPr>
          <a:xfrm>
            <a:off x="6561852" y="4425870"/>
            <a:ext cx="3264477" cy="646500"/>
            <a:chOff x="7069844" y="1558845"/>
            <a:chExt cx="3264477" cy="646500"/>
          </a:xfrm>
        </p:grpSpPr>
        <p:sp>
          <p:nvSpPr>
            <p:cNvPr id="119" name="Google Shape;119;p14"/>
            <p:cNvSpPr txBox="1"/>
            <p:nvPr/>
          </p:nvSpPr>
          <p:spPr>
            <a:xfrm>
              <a:off x="7069844" y="1558845"/>
              <a:ext cx="441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600">
                  <a:solidFill>
                    <a:schemeClr val="dk1"/>
                  </a:solidFill>
                </a:rPr>
                <a:t>7</a:t>
              </a:r>
              <a:endPara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7780421" y="1620400"/>
              <a:ext cx="2553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</a:rPr>
                <a:t>기대 효과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/>
          <p:nvPr/>
        </p:nvSpPr>
        <p:spPr>
          <a:xfrm>
            <a:off x="3093272" y="2596389"/>
            <a:ext cx="2824800" cy="2763600"/>
          </a:xfrm>
          <a:prstGeom prst="chevron">
            <a:avLst>
              <a:gd fmla="val 2564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752663" y="2575364"/>
            <a:ext cx="2535000" cy="2763600"/>
          </a:xfrm>
          <a:prstGeom prst="homePlate">
            <a:avLst>
              <a:gd fmla="val 3219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15"/>
          <p:cNvCxnSpPr/>
          <p:nvPr/>
        </p:nvCxnSpPr>
        <p:spPr>
          <a:xfrm>
            <a:off x="128337" y="128337"/>
            <a:ext cx="12063663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15"/>
          <p:cNvSpPr txBox="1"/>
          <p:nvPr/>
        </p:nvSpPr>
        <p:spPr>
          <a:xfrm>
            <a:off x="288895" y="317013"/>
            <a:ext cx="580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</a:rPr>
              <a:t>문제 제기(개발 배경)</a:t>
            </a:r>
            <a:endParaRPr/>
          </a:p>
        </p:txBody>
      </p:sp>
      <p:grpSp>
        <p:nvGrpSpPr>
          <p:cNvPr id="129" name="Google Shape;129;p15"/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130" name="Google Shape;130;p15"/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2" name="Google Shape;132;p15"/>
          <p:cNvCxnSpPr/>
          <p:nvPr/>
        </p:nvCxnSpPr>
        <p:spPr>
          <a:xfrm>
            <a:off x="112294" y="6721642"/>
            <a:ext cx="9881937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15"/>
          <p:cNvCxnSpPr/>
          <p:nvPr/>
        </p:nvCxnSpPr>
        <p:spPr>
          <a:xfrm>
            <a:off x="0" y="1213701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15"/>
          <p:cNvSpPr txBox="1"/>
          <p:nvPr/>
        </p:nvSpPr>
        <p:spPr>
          <a:xfrm>
            <a:off x="951814" y="3654943"/>
            <a:ext cx="175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코로나로 인한 외출 빈도 감소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3807233" y="3654943"/>
            <a:ext cx="175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외출 시 업무 몰아서 처리</a:t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5918072" y="2596389"/>
            <a:ext cx="2824800" cy="2763600"/>
          </a:xfrm>
          <a:prstGeom prst="chevron">
            <a:avLst>
              <a:gd fmla="val 256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6662658" y="3727743"/>
            <a:ext cx="175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하지 못했다면?</a:t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8742872" y="2596389"/>
            <a:ext cx="2824800" cy="2763600"/>
          </a:xfrm>
          <a:prstGeom prst="chevron">
            <a:avLst>
              <a:gd fmla="val 2564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9439708" y="3377893"/>
            <a:ext cx="1755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다시 나가기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OR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그 다음 외출로 미루기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16"/>
          <p:cNvCxnSpPr/>
          <p:nvPr/>
        </p:nvCxnSpPr>
        <p:spPr>
          <a:xfrm>
            <a:off x="128337" y="128337"/>
            <a:ext cx="12063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16"/>
          <p:cNvSpPr txBox="1"/>
          <p:nvPr/>
        </p:nvSpPr>
        <p:spPr>
          <a:xfrm>
            <a:off x="288895" y="317013"/>
            <a:ext cx="580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</a:rPr>
              <a:t>연구 개발 목표</a:t>
            </a:r>
            <a:endParaRPr sz="4000">
              <a:solidFill>
                <a:schemeClr val="dk1"/>
              </a:solidFill>
            </a:endParaRPr>
          </a:p>
        </p:txBody>
      </p:sp>
      <p:grpSp>
        <p:nvGrpSpPr>
          <p:cNvPr id="146" name="Google Shape;146;p16"/>
          <p:cNvGrpSpPr/>
          <p:nvPr/>
        </p:nvGrpSpPr>
        <p:grpSpPr>
          <a:xfrm>
            <a:off x="0" y="0"/>
            <a:ext cx="128400" cy="2406273"/>
            <a:chOff x="0" y="0"/>
            <a:chExt cx="128400" cy="4010455"/>
          </a:xfrm>
        </p:grpSpPr>
        <p:sp>
          <p:nvSpPr>
            <p:cNvPr id="147" name="Google Shape;147;p16"/>
            <p:cNvSpPr/>
            <p:nvPr/>
          </p:nvSpPr>
          <p:spPr>
            <a:xfrm>
              <a:off x="0" y="0"/>
              <a:ext cx="128400" cy="2005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2005255"/>
              <a:ext cx="128400" cy="200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9" name="Google Shape;149;p16"/>
          <p:cNvCxnSpPr/>
          <p:nvPr/>
        </p:nvCxnSpPr>
        <p:spPr>
          <a:xfrm>
            <a:off x="112294" y="6721642"/>
            <a:ext cx="9882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16"/>
          <p:cNvCxnSpPr/>
          <p:nvPr/>
        </p:nvCxnSpPr>
        <p:spPr>
          <a:xfrm>
            <a:off x="0" y="1213701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16"/>
          <p:cNvSpPr/>
          <p:nvPr/>
        </p:nvSpPr>
        <p:spPr>
          <a:xfrm>
            <a:off x="513321" y="2865896"/>
            <a:ext cx="3449100" cy="1908900"/>
          </a:xfrm>
          <a:prstGeom prst="bracketPair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4371450" y="2865896"/>
            <a:ext cx="3449100" cy="1908900"/>
          </a:xfrm>
          <a:prstGeom prst="bracketPair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8229577" y="2865896"/>
            <a:ext cx="3449100" cy="1908900"/>
          </a:xfrm>
          <a:prstGeom prst="bracketPair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834163" y="5025838"/>
            <a:ext cx="28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개발 프레임워크 사용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5013298" y="5025838"/>
            <a:ext cx="216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하이브리드 앱 구현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9076327" y="5025843"/>
            <a:ext cx="175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GPS API 활용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936" y="3002388"/>
            <a:ext cx="2984125" cy="1635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724" y="2966350"/>
            <a:ext cx="2524825" cy="170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9313" y="2540213"/>
            <a:ext cx="1577091" cy="11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1150" y="3286000"/>
            <a:ext cx="818088" cy="923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4162" y="3286013"/>
            <a:ext cx="889267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15648" y="3876625"/>
            <a:ext cx="1044437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17"/>
          <p:cNvCxnSpPr/>
          <p:nvPr/>
        </p:nvCxnSpPr>
        <p:spPr>
          <a:xfrm>
            <a:off x="128337" y="128337"/>
            <a:ext cx="12063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17"/>
          <p:cNvSpPr txBox="1"/>
          <p:nvPr/>
        </p:nvSpPr>
        <p:spPr>
          <a:xfrm>
            <a:off x="288895" y="317000"/>
            <a:ext cx="580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</a:rPr>
              <a:t>연구 개발 내용</a:t>
            </a:r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>
            <a:off x="0" y="0"/>
            <a:ext cx="128400" cy="2406273"/>
            <a:chOff x="0" y="0"/>
            <a:chExt cx="128400" cy="4010455"/>
          </a:xfrm>
        </p:grpSpPr>
        <p:sp>
          <p:nvSpPr>
            <p:cNvPr id="170" name="Google Shape;170;p17"/>
            <p:cNvSpPr/>
            <p:nvPr/>
          </p:nvSpPr>
          <p:spPr>
            <a:xfrm>
              <a:off x="0" y="0"/>
              <a:ext cx="128400" cy="2005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0" y="2005255"/>
              <a:ext cx="128400" cy="200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2" name="Google Shape;172;p17"/>
          <p:cNvCxnSpPr/>
          <p:nvPr/>
        </p:nvCxnSpPr>
        <p:spPr>
          <a:xfrm>
            <a:off x="112294" y="6721642"/>
            <a:ext cx="9882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17"/>
          <p:cNvCxnSpPr/>
          <p:nvPr/>
        </p:nvCxnSpPr>
        <p:spPr>
          <a:xfrm>
            <a:off x="0" y="1213701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17"/>
          <p:cNvSpPr txBox="1"/>
          <p:nvPr/>
        </p:nvSpPr>
        <p:spPr>
          <a:xfrm>
            <a:off x="937516" y="1937969"/>
            <a:ext cx="9501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ko-KR" sz="2200">
                <a:solidFill>
                  <a:schemeClr val="dk1"/>
                </a:solidFill>
              </a:rPr>
              <a:t>하이브리드 앱 구현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ko-KR" sz="2200">
                <a:solidFill>
                  <a:schemeClr val="dk1"/>
                </a:solidFill>
              </a:rPr>
              <a:t>안드로이드와 IOS를 호환되도록 구현</a:t>
            </a:r>
            <a:endParaRPr sz="22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ko-KR" sz="2200">
                <a:solidFill>
                  <a:schemeClr val="dk1"/>
                </a:solidFill>
              </a:rPr>
              <a:t>개발 프레임 워크 사용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ko-KR" sz="2200">
                <a:solidFill>
                  <a:schemeClr val="dk1"/>
                </a:solidFill>
              </a:rPr>
              <a:t>오픈 소스 크로스 플랫폼 앱 개발 프레임 워크</a:t>
            </a:r>
            <a:endParaRPr sz="22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ko-KR" sz="2200">
                <a:solidFill>
                  <a:schemeClr val="dk1"/>
                </a:solidFill>
              </a:rPr>
              <a:t>GPS API 활용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ko-KR" sz="2200">
                <a:solidFill>
                  <a:schemeClr val="dk1"/>
                </a:solidFill>
              </a:rPr>
              <a:t>위치 서비스 기반 알림 및 메모 기능 구현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Google Shape;179;p18"/>
          <p:cNvCxnSpPr/>
          <p:nvPr/>
        </p:nvCxnSpPr>
        <p:spPr>
          <a:xfrm>
            <a:off x="128337" y="128337"/>
            <a:ext cx="12063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18"/>
          <p:cNvSpPr txBox="1"/>
          <p:nvPr/>
        </p:nvSpPr>
        <p:spPr>
          <a:xfrm>
            <a:off x="288895" y="317013"/>
            <a:ext cx="580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</a:rPr>
              <a:t>연구 개발의 타당성</a:t>
            </a:r>
            <a:endParaRPr/>
          </a:p>
        </p:txBody>
      </p:sp>
      <p:grpSp>
        <p:nvGrpSpPr>
          <p:cNvPr id="181" name="Google Shape;181;p18"/>
          <p:cNvGrpSpPr/>
          <p:nvPr/>
        </p:nvGrpSpPr>
        <p:grpSpPr>
          <a:xfrm>
            <a:off x="0" y="0"/>
            <a:ext cx="128400" cy="2406273"/>
            <a:chOff x="0" y="0"/>
            <a:chExt cx="128400" cy="4010455"/>
          </a:xfrm>
        </p:grpSpPr>
        <p:sp>
          <p:nvSpPr>
            <p:cNvPr id="182" name="Google Shape;182;p18"/>
            <p:cNvSpPr/>
            <p:nvPr/>
          </p:nvSpPr>
          <p:spPr>
            <a:xfrm>
              <a:off x="0" y="0"/>
              <a:ext cx="128400" cy="2005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0" y="2005255"/>
              <a:ext cx="128400" cy="200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4" name="Google Shape;184;p18"/>
          <p:cNvCxnSpPr/>
          <p:nvPr/>
        </p:nvCxnSpPr>
        <p:spPr>
          <a:xfrm>
            <a:off x="112294" y="6721642"/>
            <a:ext cx="9882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18"/>
          <p:cNvCxnSpPr/>
          <p:nvPr/>
        </p:nvCxnSpPr>
        <p:spPr>
          <a:xfrm>
            <a:off x="0" y="1213701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18"/>
          <p:cNvSpPr/>
          <p:nvPr/>
        </p:nvSpPr>
        <p:spPr>
          <a:xfrm>
            <a:off x="1936362" y="1740725"/>
            <a:ext cx="8319300" cy="1908900"/>
          </a:xfrm>
          <a:prstGeom prst="bracketPair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chemeClr val="dk1"/>
                </a:solidFill>
              </a:rPr>
              <a:t>기존의 시간 기반 알람 서비스는 고도화되고 있는 반면,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chemeClr val="dk1"/>
                </a:solidFill>
              </a:rPr>
              <a:t>“위치 기반” 알람 서비스는 미비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1936362" y="4097050"/>
            <a:ext cx="8319300" cy="1908900"/>
          </a:xfrm>
          <a:prstGeom prst="bracketPair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알람에 메모 등 기능 추가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19"/>
          <p:cNvCxnSpPr/>
          <p:nvPr/>
        </p:nvCxnSpPr>
        <p:spPr>
          <a:xfrm>
            <a:off x="128337" y="128337"/>
            <a:ext cx="12063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9"/>
          <p:cNvSpPr txBox="1"/>
          <p:nvPr/>
        </p:nvSpPr>
        <p:spPr>
          <a:xfrm>
            <a:off x="288895" y="317013"/>
            <a:ext cx="580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</a:rPr>
              <a:t>핵심자원</a:t>
            </a:r>
            <a:endParaRPr/>
          </a:p>
        </p:txBody>
      </p:sp>
      <p:grpSp>
        <p:nvGrpSpPr>
          <p:cNvPr id="194" name="Google Shape;194;p19"/>
          <p:cNvGrpSpPr/>
          <p:nvPr/>
        </p:nvGrpSpPr>
        <p:grpSpPr>
          <a:xfrm>
            <a:off x="0" y="0"/>
            <a:ext cx="128400" cy="2406273"/>
            <a:chOff x="0" y="0"/>
            <a:chExt cx="128400" cy="4010455"/>
          </a:xfrm>
        </p:grpSpPr>
        <p:sp>
          <p:nvSpPr>
            <p:cNvPr id="195" name="Google Shape;195;p19"/>
            <p:cNvSpPr/>
            <p:nvPr/>
          </p:nvSpPr>
          <p:spPr>
            <a:xfrm>
              <a:off x="0" y="0"/>
              <a:ext cx="128400" cy="2005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0" y="2005255"/>
              <a:ext cx="128400" cy="200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7" name="Google Shape;197;p19"/>
          <p:cNvCxnSpPr/>
          <p:nvPr/>
        </p:nvCxnSpPr>
        <p:spPr>
          <a:xfrm>
            <a:off x="112294" y="6721642"/>
            <a:ext cx="9882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19"/>
          <p:cNvCxnSpPr/>
          <p:nvPr/>
        </p:nvCxnSpPr>
        <p:spPr>
          <a:xfrm>
            <a:off x="0" y="1213701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19"/>
          <p:cNvSpPr/>
          <p:nvPr/>
        </p:nvSpPr>
        <p:spPr>
          <a:xfrm>
            <a:off x="3748600" y="2035538"/>
            <a:ext cx="4130400" cy="3675600"/>
          </a:xfrm>
          <a:prstGeom prst="pie">
            <a:avLst>
              <a:gd fmla="val 5384174" name="adj1"/>
              <a:gd fmla="val 16200000" name="adj2"/>
            </a:avLst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내부 자원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학부생 3명</a:t>
            </a:r>
            <a:endParaRPr sz="2000"/>
          </a:p>
        </p:txBody>
      </p:sp>
      <p:sp>
        <p:nvSpPr>
          <p:cNvPr id="200" name="Google Shape;200;p19"/>
          <p:cNvSpPr/>
          <p:nvPr/>
        </p:nvSpPr>
        <p:spPr>
          <a:xfrm>
            <a:off x="3796850" y="1709587"/>
            <a:ext cx="4774800" cy="4327500"/>
          </a:xfrm>
          <a:prstGeom prst="pie">
            <a:avLst>
              <a:gd fmla="val 16170304" name="adj1"/>
              <a:gd fmla="val 5367844" name="adj2"/>
            </a:avLst>
          </a:prstGeom>
          <a:solidFill>
            <a:schemeClr val="accen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/>
              <a:t>   </a:t>
            </a:r>
            <a:r>
              <a:rPr b="1" lang="ko-KR" sz="2100"/>
              <a:t>외부 자원</a:t>
            </a:r>
            <a:endParaRPr b="1"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/>
              <a:t> 옥수열</a:t>
            </a:r>
            <a:endParaRPr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/>
              <a:t>교수님</a:t>
            </a:r>
            <a:endParaRPr sz="2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20"/>
          <p:cNvCxnSpPr/>
          <p:nvPr/>
        </p:nvCxnSpPr>
        <p:spPr>
          <a:xfrm>
            <a:off x="128337" y="128337"/>
            <a:ext cx="12063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6" name="Google Shape;206;p20"/>
          <p:cNvSpPr txBox="1"/>
          <p:nvPr/>
        </p:nvSpPr>
        <p:spPr>
          <a:xfrm>
            <a:off x="288895" y="317000"/>
            <a:ext cx="580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</a:rPr>
              <a:t>추진 체계 및 전략</a:t>
            </a:r>
            <a:endParaRPr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0" y="0"/>
            <a:ext cx="128400" cy="2406273"/>
            <a:chOff x="0" y="0"/>
            <a:chExt cx="128400" cy="4010455"/>
          </a:xfrm>
        </p:grpSpPr>
        <p:sp>
          <p:nvSpPr>
            <p:cNvPr id="208" name="Google Shape;208;p20"/>
            <p:cNvSpPr/>
            <p:nvPr/>
          </p:nvSpPr>
          <p:spPr>
            <a:xfrm>
              <a:off x="0" y="0"/>
              <a:ext cx="128400" cy="2005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0" y="2005255"/>
              <a:ext cx="128400" cy="200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0" name="Google Shape;210;p20"/>
          <p:cNvCxnSpPr/>
          <p:nvPr/>
        </p:nvCxnSpPr>
        <p:spPr>
          <a:xfrm>
            <a:off x="112294" y="6721642"/>
            <a:ext cx="9882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" name="Google Shape;211;p20"/>
          <p:cNvCxnSpPr/>
          <p:nvPr/>
        </p:nvCxnSpPr>
        <p:spPr>
          <a:xfrm>
            <a:off x="0" y="1213701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20"/>
          <p:cNvSpPr/>
          <p:nvPr/>
        </p:nvSpPr>
        <p:spPr>
          <a:xfrm>
            <a:off x="3726246" y="1800325"/>
            <a:ext cx="5027700" cy="1223700"/>
          </a:xfrm>
          <a:prstGeom prst="bracketPair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인적 구성: 팀원 3명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1121073" y="3848925"/>
            <a:ext cx="3379200" cy="2047800"/>
          </a:xfrm>
          <a:prstGeom prst="chevron">
            <a:avLst>
              <a:gd fmla="val 256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1760532" y="4485905"/>
            <a:ext cx="21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설계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(6주)</a:t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4500373" y="3848925"/>
            <a:ext cx="3379200" cy="2047800"/>
          </a:xfrm>
          <a:prstGeom prst="chevron">
            <a:avLst>
              <a:gd fmla="val 2564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5236919" y="4549589"/>
            <a:ext cx="21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구현 및 테스트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(6주)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7879673" y="3848925"/>
            <a:ext cx="3379200" cy="2047800"/>
          </a:xfrm>
          <a:prstGeom prst="chevron">
            <a:avLst>
              <a:gd fmla="val 256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 txBox="1"/>
          <p:nvPr/>
        </p:nvSpPr>
        <p:spPr>
          <a:xfrm>
            <a:off x="8713321" y="4549591"/>
            <a:ext cx="21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최종 테스트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(2주)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9897627" y="5991225"/>
            <a:ext cx="1637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(14주 기준)</a:t>
            </a:r>
            <a:endParaRPr sz="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21"/>
          <p:cNvCxnSpPr/>
          <p:nvPr/>
        </p:nvCxnSpPr>
        <p:spPr>
          <a:xfrm>
            <a:off x="128337" y="128337"/>
            <a:ext cx="12063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5" name="Google Shape;225;p21"/>
          <p:cNvSpPr txBox="1"/>
          <p:nvPr/>
        </p:nvSpPr>
        <p:spPr>
          <a:xfrm>
            <a:off x="288895" y="317013"/>
            <a:ext cx="580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</a:rPr>
              <a:t>기대 효과</a:t>
            </a:r>
            <a:endParaRPr/>
          </a:p>
        </p:txBody>
      </p:sp>
      <p:grpSp>
        <p:nvGrpSpPr>
          <p:cNvPr id="226" name="Google Shape;226;p21"/>
          <p:cNvGrpSpPr/>
          <p:nvPr/>
        </p:nvGrpSpPr>
        <p:grpSpPr>
          <a:xfrm>
            <a:off x="0" y="0"/>
            <a:ext cx="128400" cy="2406273"/>
            <a:chOff x="0" y="0"/>
            <a:chExt cx="128400" cy="4010455"/>
          </a:xfrm>
        </p:grpSpPr>
        <p:sp>
          <p:nvSpPr>
            <p:cNvPr id="227" name="Google Shape;227;p21"/>
            <p:cNvSpPr/>
            <p:nvPr/>
          </p:nvSpPr>
          <p:spPr>
            <a:xfrm>
              <a:off x="0" y="0"/>
              <a:ext cx="128400" cy="2005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0" y="2005255"/>
              <a:ext cx="128400" cy="200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9" name="Google Shape;229;p21"/>
          <p:cNvCxnSpPr/>
          <p:nvPr/>
        </p:nvCxnSpPr>
        <p:spPr>
          <a:xfrm>
            <a:off x="112294" y="6721642"/>
            <a:ext cx="9882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0" name="Google Shape;230;p21"/>
          <p:cNvCxnSpPr/>
          <p:nvPr/>
        </p:nvCxnSpPr>
        <p:spPr>
          <a:xfrm>
            <a:off x="0" y="1213701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1" name="Google Shape;231;p21"/>
          <p:cNvSpPr txBox="1"/>
          <p:nvPr/>
        </p:nvSpPr>
        <p:spPr>
          <a:xfrm>
            <a:off x="895725" y="1839638"/>
            <a:ext cx="101889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ko-KR" sz="2900"/>
              <a:t>기존의 시간 기반 알람 서비스와 달리 위치 기반 알람 서비스를 제공함으로써 새로운 형태의 인터페이스 창출</a:t>
            </a:r>
            <a:endParaRPr sz="2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ko-KR" sz="2900"/>
              <a:t>오픈 소스 활용 능력 향상</a:t>
            </a:r>
            <a:endParaRPr sz="2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ko-KR" sz="2900"/>
              <a:t>실제 어플 개발 경험을 통해 다양한 지적 재산을 확보</a:t>
            </a:r>
            <a:endParaRPr sz="2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201108_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2B194"/>
      </a:accent1>
      <a:accent2>
        <a:srgbClr val="A9BCC7"/>
      </a:accent2>
      <a:accent3>
        <a:srgbClr val="EE7849"/>
      </a:accent3>
      <a:accent4>
        <a:srgbClr val="F9DEA3"/>
      </a:accent4>
      <a:accent5>
        <a:srgbClr val="F7EFE7"/>
      </a:accent5>
      <a:accent6>
        <a:srgbClr val="CAC3B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