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5" r:id="rId2"/>
    <p:sldId id="326" r:id="rId3"/>
    <p:sldId id="333" r:id="rId4"/>
    <p:sldId id="348" r:id="rId5"/>
    <p:sldId id="344" r:id="rId6"/>
    <p:sldId id="347" r:id="rId7"/>
    <p:sldId id="355" r:id="rId8"/>
    <p:sldId id="337" r:id="rId9"/>
    <p:sldId id="343" r:id="rId10"/>
    <p:sldId id="335" r:id="rId11"/>
    <p:sldId id="357" r:id="rId12"/>
    <p:sldId id="358" r:id="rId13"/>
    <p:sldId id="356" r:id="rId14"/>
    <p:sldId id="351" r:id="rId15"/>
    <p:sldId id="349" r:id="rId16"/>
    <p:sldId id="350" r:id="rId17"/>
    <p:sldId id="340" r:id="rId18"/>
    <p:sldId id="352" r:id="rId19"/>
    <p:sldId id="336" r:id="rId20"/>
    <p:sldId id="353" r:id="rId21"/>
    <p:sldId id="345" r:id="rId22"/>
    <p:sldId id="354" r:id="rId23"/>
    <p:sldId id="329" r:id="rId24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7"/>
      <p:italic r:id="rId28"/>
    </p:embeddedFont>
    <p:embeddedFont>
      <p:font typeface="나눔고딕" pitchFamily="2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태나다체 " panose="02000000000000000000" pitchFamily="2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E13F"/>
    <a:srgbClr val="FFFF00"/>
    <a:srgbClr val="3CF22E"/>
    <a:srgbClr val="2DF399"/>
    <a:srgbClr val="D3FC04"/>
    <a:srgbClr val="000000"/>
    <a:srgbClr val="0D0D0D"/>
    <a:srgbClr val="F5F5F5"/>
    <a:srgbClr val="1BD10D"/>
    <a:srgbClr val="82F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395" autoAdjust="0"/>
  </p:normalViewPr>
  <p:slideViewPr>
    <p:cSldViewPr>
      <p:cViewPr varScale="1">
        <p:scale>
          <a:sx n="113" d="100"/>
          <a:sy n="113" d="100"/>
        </p:scale>
        <p:origin x="1056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240" y="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58B9581-4D1A-A16A-ADF8-8AC3118E8E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292" t="115" r="18978" b="-105"/>
          <a:stretch/>
        </p:blipFill>
        <p:spPr>
          <a:xfrm>
            <a:off x="0" y="-10931"/>
            <a:ext cx="9144000" cy="68935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BE648A-0D3A-C705-616D-74ABF532190E}"/>
              </a:ext>
            </a:extLst>
          </p:cNvPr>
          <p:cNvSpPr/>
          <p:nvPr userDrawn="1"/>
        </p:nvSpPr>
        <p:spPr>
          <a:xfrm>
            <a:off x="0" y="3521"/>
            <a:ext cx="9144000" cy="687910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B05B2C-5D12-A5AF-C8B0-1526A89F53AE}"/>
              </a:ext>
            </a:extLst>
          </p:cNvPr>
          <p:cNvGrpSpPr/>
          <p:nvPr userDrawn="1"/>
        </p:nvGrpSpPr>
        <p:grpSpPr>
          <a:xfrm>
            <a:off x="3995936" y="4532236"/>
            <a:ext cx="7114582" cy="1635799"/>
            <a:chOff x="1159987" y="3097799"/>
            <a:chExt cx="7114582" cy="163579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032A9E-12DD-999D-27DC-4B70D9C1DB1D}"/>
                </a:ext>
              </a:extLst>
            </p:cNvPr>
            <p:cNvSpPr/>
            <p:nvPr/>
          </p:nvSpPr>
          <p:spPr>
            <a:xfrm rot="13713722" flipV="1">
              <a:off x="4802098" y="864048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AAF4F1-E10A-47F3-5E3C-3666FDD6886B}"/>
                </a:ext>
              </a:extLst>
            </p:cNvPr>
            <p:cNvSpPr/>
            <p:nvPr/>
          </p:nvSpPr>
          <p:spPr>
            <a:xfrm rot="13713722" flipV="1">
              <a:off x="4505255" y="1489714"/>
              <a:ext cx="17563" cy="4630753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20332E-5AD4-779A-6981-A4D4A15C16F7}"/>
                </a:ext>
              </a:extLst>
            </p:cNvPr>
            <p:cNvSpPr/>
            <p:nvPr/>
          </p:nvSpPr>
          <p:spPr>
            <a:xfrm rot="13713722" flipV="1">
              <a:off x="4823461" y="1069301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05DD7A-D66C-E5F2-EAE8-C29D440DFE5E}"/>
                </a:ext>
              </a:extLst>
            </p:cNvPr>
            <p:cNvSpPr/>
            <p:nvPr/>
          </p:nvSpPr>
          <p:spPr>
            <a:xfrm rot="13713722" flipV="1">
              <a:off x="4831433" y="1168924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C094E6-46EA-6616-6118-F5F4AF94A8A3}"/>
                </a:ext>
              </a:extLst>
            </p:cNvPr>
            <p:cNvSpPr/>
            <p:nvPr/>
          </p:nvSpPr>
          <p:spPr>
            <a:xfrm rot="13713722" flipV="1">
              <a:off x="4839404" y="1268546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CB553E8-F995-6A99-9F80-0B0F37F99933}"/>
                </a:ext>
              </a:extLst>
            </p:cNvPr>
            <p:cNvSpPr/>
            <p:nvPr/>
          </p:nvSpPr>
          <p:spPr>
            <a:xfrm rot="13713722" flipV="1">
              <a:off x="4737350" y="1567525"/>
              <a:ext cx="18530" cy="5126035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BACAEC-1EFA-13DF-1553-921B8318E0A1}"/>
                </a:ext>
              </a:extLst>
            </p:cNvPr>
            <p:cNvSpPr/>
            <p:nvPr/>
          </p:nvSpPr>
          <p:spPr>
            <a:xfrm rot="13713722" flipV="1">
              <a:off x="4591040" y="1178400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39E45F-337F-B7BB-32A1-C977FDC5114D}"/>
                </a:ext>
              </a:extLst>
            </p:cNvPr>
            <p:cNvSpPr/>
            <p:nvPr/>
          </p:nvSpPr>
          <p:spPr>
            <a:xfrm rot="13713722" flipV="1">
              <a:off x="4863316" y="1567415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7E9677-E125-F6A6-4AD7-603F63B2C557}"/>
                </a:ext>
              </a:extLst>
            </p:cNvPr>
            <p:cNvSpPr/>
            <p:nvPr/>
          </p:nvSpPr>
          <p:spPr>
            <a:xfrm rot="13713722" flipV="1">
              <a:off x="4871288" y="1667038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063ADA-A6E1-B841-DC8E-7550B5BA575F}"/>
                </a:ext>
              </a:extLst>
            </p:cNvPr>
            <p:cNvSpPr/>
            <p:nvPr/>
          </p:nvSpPr>
          <p:spPr>
            <a:xfrm rot="13713722" flipV="1">
              <a:off x="5288189" y="2198987"/>
              <a:ext cx="16373" cy="3302635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61BBBD1-6DB6-B49D-32AC-483A357C4965}"/>
                </a:ext>
              </a:extLst>
            </p:cNvPr>
            <p:cNvSpPr/>
            <p:nvPr/>
          </p:nvSpPr>
          <p:spPr>
            <a:xfrm rot="13713722" flipV="1">
              <a:off x="4605531" y="351479"/>
              <a:ext cx="27902" cy="6497959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CBFAD5F-250F-6E1B-C56D-2AD2B762756D}"/>
                </a:ext>
              </a:extLst>
            </p:cNvPr>
            <p:cNvSpPr/>
            <p:nvPr/>
          </p:nvSpPr>
          <p:spPr>
            <a:xfrm rot="13713722" flipV="1">
              <a:off x="4270227" y="717781"/>
              <a:ext cx="27098" cy="6247577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DEB0EBF-881D-014E-9A54-D6D08B15710E}"/>
                </a:ext>
              </a:extLst>
            </p:cNvPr>
            <p:cNvSpPr/>
            <p:nvPr/>
          </p:nvSpPr>
          <p:spPr>
            <a:xfrm rot="13713722" flipV="1">
              <a:off x="5022479" y="935681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0E29BE-491D-3906-7935-3D17983582F2}"/>
                </a:ext>
              </a:extLst>
            </p:cNvPr>
            <p:cNvSpPr/>
            <p:nvPr/>
          </p:nvSpPr>
          <p:spPr>
            <a:xfrm rot="13713722" flipV="1">
              <a:off x="4150946" y="1391848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7B58A35-F110-53B8-2344-1863DA8DA0E4}"/>
                </a:ext>
              </a:extLst>
            </p:cNvPr>
            <p:cNvSpPr/>
            <p:nvPr/>
          </p:nvSpPr>
          <p:spPr>
            <a:xfrm rot="13713722" flipV="1">
              <a:off x="5109695" y="1114273"/>
              <a:ext cx="16373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F969FE8-A617-E8A0-CBAE-2C291778A556}"/>
                </a:ext>
              </a:extLst>
            </p:cNvPr>
            <p:cNvSpPr/>
            <p:nvPr/>
          </p:nvSpPr>
          <p:spPr>
            <a:xfrm rot="13713722" flipV="1">
              <a:off x="5046392" y="1234550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043C451-432A-0C74-C482-75B830CCECD2}"/>
                </a:ext>
              </a:extLst>
            </p:cNvPr>
            <p:cNvSpPr/>
            <p:nvPr/>
          </p:nvSpPr>
          <p:spPr>
            <a:xfrm rot="13713722" flipV="1">
              <a:off x="5346800" y="1340516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8E6548-A6BA-DFCB-F480-F6B516D051F3}"/>
                </a:ext>
              </a:extLst>
            </p:cNvPr>
            <p:cNvSpPr/>
            <p:nvPr/>
          </p:nvSpPr>
          <p:spPr>
            <a:xfrm rot="13713722" flipV="1">
              <a:off x="5060463" y="1431199"/>
              <a:ext cx="16373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4D724E0-4653-51A5-4A07-39D1ADBE3394}"/>
                </a:ext>
              </a:extLst>
            </p:cNvPr>
            <p:cNvSpPr/>
            <p:nvPr/>
          </p:nvSpPr>
          <p:spPr>
            <a:xfrm rot="13713722" flipH="1" flipV="1">
              <a:off x="5552743" y="1342425"/>
              <a:ext cx="16373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1261D5D-D0FA-9F3C-02B2-D0F06CB65699}"/>
                </a:ext>
              </a:extLst>
            </p:cNvPr>
            <p:cNvSpPr/>
            <p:nvPr/>
          </p:nvSpPr>
          <p:spPr>
            <a:xfrm rot="13713722" flipV="1">
              <a:off x="5078276" y="1633041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D3FF0B-7696-9B36-94B7-FE02685A11E0}"/>
                </a:ext>
              </a:extLst>
            </p:cNvPr>
            <p:cNvSpPr/>
            <p:nvPr/>
          </p:nvSpPr>
          <p:spPr>
            <a:xfrm rot="13713722" flipH="1" flipV="1">
              <a:off x="5505218" y="1190592"/>
              <a:ext cx="17536" cy="3831949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6F537B-18DD-2C6A-B806-9F249C36F235}"/>
                </a:ext>
              </a:extLst>
            </p:cNvPr>
            <p:cNvSpPr/>
            <p:nvPr/>
          </p:nvSpPr>
          <p:spPr>
            <a:xfrm rot="13713722" flipV="1">
              <a:off x="4209331" y="1545699"/>
              <a:ext cx="16373" cy="4563189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51AF94B-1E58-C8D6-7E08-3C2F87F33961}"/>
                </a:ext>
              </a:extLst>
            </p:cNvPr>
            <p:cNvSpPr/>
            <p:nvPr/>
          </p:nvSpPr>
          <p:spPr>
            <a:xfrm rot="13713722" flipH="1" flipV="1">
              <a:off x="5190825" y="1188986"/>
              <a:ext cx="16373" cy="4238340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D535F2-0B7A-BF29-4674-B34B4D59BE56}"/>
                </a:ext>
              </a:extLst>
            </p:cNvPr>
            <p:cNvSpPr/>
            <p:nvPr/>
          </p:nvSpPr>
          <p:spPr>
            <a:xfrm rot="13713722" flipV="1">
              <a:off x="4121278" y="1015817"/>
              <a:ext cx="16373" cy="557129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1C995DB-3ED3-F54E-D6ED-C94FE6E76158}"/>
                </a:ext>
              </a:extLst>
            </p:cNvPr>
            <p:cNvSpPr/>
            <p:nvPr/>
          </p:nvSpPr>
          <p:spPr>
            <a:xfrm rot="13713722" flipV="1">
              <a:off x="5141437" y="1723138"/>
              <a:ext cx="23907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858BF13-E0D0-78C8-7D31-A325285924B0}"/>
                </a:ext>
              </a:extLst>
            </p:cNvPr>
            <p:cNvSpPr/>
            <p:nvPr/>
          </p:nvSpPr>
          <p:spPr>
            <a:xfrm rot="13713722" flipV="1">
              <a:off x="5176896" y="2542690"/>
              <a:ext cx="16758" cy="3882544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DC30CC-0FCD-6C7C-8A78-C574A55FDB4F}"/>
                </a:ext>
              </a:extLst>
            </p:cNvPr>
            <p:cNvSpPr/>
            <p:nvPr/>
          </p:nvSpPr>
          <p:spPr>
            <a:xfrm rot="13713722" flipV="1">
              <a:off x="6065195" y="2477624"/>
              <a:ext cx="16373" cy="3046670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BDF2A7B-41C2-C5FE-0D2C-1FEFAB8D1AF6}"/>
                </a:ext>
              </a:extLst>
            </p:cNvPr>
            <p:cNvSpPr/>
            <p:nvPr/>
          </p:nvSpPr>
          <p:spPr>
            <a:xfrm rot="13713722" flipV="1">
              <a:off x="5822779" y="2488553"/>
              <a:ext cx="45719" cy="3046670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9056F14-6A41-002A-8863-0C8A67A63CC6}"/>
                </a:ext>
              </a:extLst>
            </p:cNvPr>
            <p:cNvSpPr/>
            <p:nvPr/>
          </p:nvSpPr>
          <p:spPr>
            <a:xfrm rot="13713722" flipV="1">
              <a:off x="5496808" y="3054704"/>
              <a:ext cx="16373" cy="3046670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6EA8290-A6D0-4EEA-127F-A3A47C8AD58C}"/>
                </a:ext>
              </a:extLst>
            </p:cNvPr>
            <p:cNvSpPr/>
            <p:nvPr/>
          </p:nvSpPr>
          <p:spPr>
            <a:xfrm rot="13713722" flipV="1">
              <a:off x="5118288" y="3310230"/>
              <a:ext cx="35029" cy="2811707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027CE2D-249F-7606-E334-B49465F121BE}"/>
                </a:ext>
              </a:extLst>
            </p:cNvPr>
            <p:cNvSpPr/>
            <p:nvPr/>
          </p:nvSpPr>
          <p:spPr>
            <a:xfrm rot="13713722" flipV="1">
              <a:off x="5618887" y="2611828"/>
              <a:ext cx="16373" cy="3046670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FDFB5C-8218-C0CE-EF39-EB8282EF185B}"/>
                </a:ext>
              </a:extLst>
            </p:cNvPr>
            <p:cNvSpPr/>
            <p:nvPr/>
          </p:nvSpPr>
          <p:spPr>
            <a:xfrm rot="13713722" flipV="1">
              <a:off x="5875802" y="2600784"/>
              <a:ext cx="16373" cy="3046670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95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58B9581-4D1A-A16A-ADF8-8AC3118E8E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292" t="115" r="18978" b="-105"/>
          <a:stretch/>
        </p:blipFill>
        <p:spPr>
          <a:xfrm>
            <a:off x="0" y="-10931"/>
            <a:ext cx="9144000" cy="68935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BE648A-0D3A-C705-616D-74ABF532190E}"/>
              </a:ext>
            </a:extLst>
          </p:cNvPr>
          <p:cNvSpPr/>
          <p:nvPr userDrawn="1"/>
        </p:nvSpPr>
        <p:spPr>
          <a:xfrm>
            <a:off x="0" y="3521"/>
            <a:ext cx="9144000" cy="687910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C9955C-4AA8-89F1-F206-DDAD25FFB2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98" y="151627"/>
            <a:ext cx="440135" cy="4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F6EE4C-E1A3-3261-0159-C15ABA285E3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1C04B-8836-0259-1EDD-A122DEBCB15B}"/>
              </a:ext>
            </a:extLst>
          </p:cNvPr>
          <p:cNvSpPr txBox="1"/>
          <p:nvPr userDrawn="1"/>
        </p:nvSpPr>
        <p:spPr>
          <a:xfrm rot="16200000">
            <a:off x="5532737" y="2386487"/>
            <a:ext cx="62646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chemeClr val="tx1">
                    <a:lumMod val="75000"/>
                    <a:lumOff val="2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FIFA</a:t>
            </a:r>
            <a:endParaRPr lang="ko-KR" altLang="en-US" sz="16600" dirty="0">
              <a:solidFill>
                <a:schemeClr val="tx1">
                  <a:lumMod val="75000"/>
                  <a:lumOff val="25000"/>
                </a:schemeClr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7AD970A-62BA-AE22-35A6-39EA1A91332D}"/>
              </a:ext>
            </a:extLst>
          </p:cNvPr>
          <p:cNvGrpSpPr/>
          <p:nvPr userDrawn="1"/>
        </p:nvGrpSpPr>
        <p:grpSpPr>
          <a:xfrm>
            <a:off x="188552" y="917835"/>
            <a:ext cx="8856984" cy="134901"/>
            <a:chOff x="251520" y="773819"/>
            <a:chExt cx="7277004" cy="14483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914307-0412-BAF1-1627-B23BAE0D3D16}"/>
                </a:ext>
              </a:extLst>
            </p:cNvPr>
            <p:cNvSpPr/>
            <p:nvPr/>
          </p:nvSpPr>
          <p:spPr>
            <a:xfrm rot="16200000" flipV="1">
              <a:off x="3194849" y="-2112711"/>
              <a:ext cx="18000" cy="590465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3251EA-A900-734D-C005-0270C41128A7}"/>
                </a:ext>
              </a:extLst>
            </p:cNvPr>
            <p:cNvSpPr/>
            <p:nvPr/>
          </p:nvSpPr>
          <p:spPr>
            <a:xfrm rot="16200000" flipV="1">
              <a:off x="4274145" y="-2469761"/>
              <a:ext cx="10800" cy="6497959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A38D95-7F15-1B61-7163-079BC9A852E0}"/>
                </a:ext>
              </a:extLst>
            </p:cNvPr>
            <p:cNvSpPr/>
            <p:nvPr/>
          </p:nvSpPr>
          <p:spPr>
            <a:xfrm rot="16200000" flipH="1" flipV="1">
              <a:off x="2985677" y="-1926786"/>
              <a:ext cx="16373" cy="542727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9A9162-F693-A289-0D38-87E42D10F4B2}"/>
                </a:ext>
              </a:extLst>
            </p:cNvPr>
            <p:cNvSpPr/>
            <p:nvPr/>
          </p:nvSpPr>
          <p:spPr>
            <a:xfrm rot="16200000" flipH="1" flipV="1">
              <a:off x="2457167" y="-1044215"/>
              <a:ext cx="17536" cy="3831949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95071C-4D35-A470-9DAF-88B611C3FD17}"/>
                </a:ext>
              </a:extLst>
            </p:cNvPr>
            <p:cNvSpPr/>
            <p:nvPr/>
          </p:nvSpPr>
          <p:spPr>
            <a:xfrm rot="16200000" flipH="1" flipV="1">
              <a:off x="4676413" y="-1569222"/>
              <a:ext cx="7200" cy="4968552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D38EE8-120C-73A2-2CC8-2217DCC33F72}"/>
                </a:ext>
              </a:extLst>
            </p:cNvPr>
            <p:cNvSpPr/>
            <p:nvPr/>
          </p:nvSpPr>
          <p:spPr>
            <a:xfrm rot="16200000" flipV="1">
              <a:off x="3533039" y="-1940750"/>
              <a:ext cx="16373" cy="5571298"/>
            </a:xfrm>
            <a:prstGeom prst="rect">
              <a:avLst/>
            </a:prstGeom>
            <a:gradFill flip="none" rotWithShape="1">
              <a:gsLst>
                <a:gs pos="44000">
                  <a:srgbClr val="3CF22E"/>
                </a:gs>
                <a:gs pos="0">
                  <a:srgbClr val="FFFF00"/>
                </a:gs>
                <a:gs pos="100000">
                  <a:srgbClr val="82FAD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58D4BDEA-8640-8754-D2BB-EFA646511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98" y="151627"/>
            <a:ext cx="440135" cy="49934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E8B59AAE-F86E-1C31-F020-400041EE1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2060848"/>
            <a:ext cx="6203550" cy="620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344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3" r:id="rId2"/>
    <p:sldLayoutId id="2147483662" r:id="rId3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04C6C-2D33-C184-D7A0-F1D148D9E018}"/>
              </a:ext>
            </a:extLst>
          </p:cNvPr>
          <p:cNvSpPr txBox="1"/>
          <p:nvPr/>
        </p:nvSpPr>
        <p:spPr>
          <a:xfrm>
            <a:off x="503548" y="2420888"/>
            <a:ext cx="7920880" cy="138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13800" b="1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FIFA</a:t>
            </a:r>
          </a:p>
          <a:p>
            <a:pPr>
              <a:lnSpc>
                <a:spcPts val="5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추천 </a:t>
            </a:r>
            <a:r>
              <a:rPr lang="en-US" altLang="ko-KR" sz="4400" b="1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/</a:t>
            </a:r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팀</a:t>
            </a:r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예측 </a:t>
            </a:r>
            <a:r>
              <a:rPr lang="ko-KR" altLang="en-US" sz="4400" b="1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프로그램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F18A22-0AC8-949D-F71E-58BD441540E8}"/>
              </a:ext>
            </a:extLst>
          </p:cNvPr>
          <p:cNvGrpSpPr/>
          <p:nvPr/>
        </p:nvGrpSpPr>
        <p:grpSpPr>
          <a:xfrm>
            <a:off x="179512" y="5689823"/>
            <a:ext cx="7448125" cy="763513"/>
            <a:chOff x="179512" y="5689823"/>
            <a:chExt cx="7448125" cy="76351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BBD3-C293-BAB5-C049-A0C300B3C82D}"/>
                </a:ext>
              </a:extLst>
            </p:cNvPr>
            <p:cNvSpPr txBox="1"/>
            <p:nvPr/>
          </p:nvSpPr>
          <p:spPr>
            <a:xfrm>
              <a:off x="771144" y="5745450"/>
              <a:ext cx="68564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20230904 </a:t>
              </a:r>
              <a:r>
                <a:rPr lang="ko-KR" altLang="en-US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경북대학교 </a:t>
              </a:r>
              <a:r>
                <a:rPr lang="en-US" altLang="ko-KR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AI〮</a:t>
              </a:r>
              <a:r>
                <a:rPr lang="ko-KR" altLang="en-US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빅데이터 전문가 양성과정 </a:t>
              </a:r>
              <a:r>
                <a:rPr lang="en-US" altLang="ko-KR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4</a:t>
              </a:r>
              <a:r>
                <a:rPr lang="ko-KR" altLang="en-US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기</a:t>
              </a:r>
              <a:endPara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  <a:p>
              <a:r>
                <a:rPr lang="ko-KR" altLang="en-US" sz="2400" dirty="0" err="1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사시옷</a:t>
              </a:r>
              <a:r>
                <a:rPr lang="ko-KR" altLang="en-US" sz="24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  </a:t>
              </a:r>
              <a:r>
                <a:rPr lang="en-US" altLang="ko-KR" sz="24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: </a:t>
              </a:r>
              <a:r>
                <a:rPr lang="ko-KR" altLang="en-US" sz="24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 </a:t>
              </a:r>
              <a:r>
                <a:rPr lang="ko-KR" altLang="en-US" sz="2400" dirty="0" err="1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박소원</a:t>
              </a:r>
              <a:r>
                <a:rPr lang="ko-KR" altLang="en-US" sz="24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 이승수 이승훈 최성진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3170BE-8E6C-9324-D702-55333EC40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689823"/>
              <a:ext cx="648072" cy="73525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5371398-A5E5-B105-9CD7-63B94A79C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2860" y1="37500" x2="13820" y2="37500"/>
                          <a14:foregroundMark x1="36468" y1="27273" x2="35893" y2="26136"/>
                          <a14:foregroundMark x1="60845" y1="20455" x2="62380" y2="22727"/>
                          <a14:foregroundMark x1="83493" y1="23864" x2="83493" y2="23864"/>
                          <a14:foregroundMark x1="83493" y1="17045" x2="83493" y2="17045"/>
                          <a14:foregroundMark x1="83685" y1="14773" x2="84261" y2="18182"/>
                          <a14:foregroundMark x1="84261" y1="18182" x2="84453" y2="34091"/>
                          <a14:backgroundMark x1="83877" y1="36364" x2="83877" y2="36364"/>
                          <a14:backgroundMark x1="87179" y1="16950" x2="84839" y2="15492"/>
                          <a14:backgroundMark x1="38580" y1="38636" x2="38580" y2="38636"/>
                          <a14:backgroundMark x1="61228" y1="39773" x2="61228" y2="39773"/>
                          <a14:backgroundMark x1="61420" y1="36364" x2="61420" y2="36364"/>
                          <a14:backgroundMark x1="83109" y1="55682" x2="82917" y2="57955"/>
                          <a14:backgroundMark x1="83301" y1="55682" x2="83301" y2="55682"/>
                          <a14:backgroundMark x1="84645" y1="51136" x2="84645" y2="511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9" r="7870" b="40618"/>
            <a:stretch/>
          </p:blipFill>
          <p:spPr>
            <a:xfrm>
              <a:off x="2175382" y="5943169"/>
              <a:ext cx="3197166" cy="382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53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>
            <a:extLst>
              <a:ext uri="{FF2B5EF4-FFF2-40B4-BE49-F238E27FC236}">
                <a16:creationId xmlns:a16="http://schemas.microsoft.com/office/drawing/2014/main" id="{FB35EF23-5744-5356-F4CB-E89ADB05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3573016"/>
            <a:ext cx="59647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pPr algn="ctr"/>
            <a:r>
              <a:rPr lang="ko-KR" altLang="en-US" sz="80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분석 데이터</a:t>
            </a:r>
            <a:endParaRPr lang="en-US" altLang="ko-KR" sz="80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13529968-A8C2-22A2-CB1E-B98AC406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841" y="1825308"/>
            <a:ext cx="19718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ln w="3175">
                  <a:noFill/>
                </a:ln>
                <a:solidFill>
                  <a:srgbClr val="8CE13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03</a:t>
            </a:r>
            <a:endParaRPr lang="ko-KR" altLang="en-US" sz="9600" b="1" dirty="0">
              <a:ln w="3175">
                <a:noFill/>
              </a:ln>
              <a:solidFill>
                <a:srgbClr val="8CE13F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0F3DB1-9C8D-622A-953B-51979D8D0F2E}"/>
              </a:ext>
            </a:extLst>
          </p:cNvPr>
          <p:cNvSpPr/>
          <p:nvPr/>
        </p:nvSpPr>
        <p:spPr>
          <a:xfrm rot="19712386" flipV="1">
            <a:off x="1962880" y="816909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0607E9-B3F3-1914-03BD-446EF44949FC}"/>
              </a:ext>
            </a:extLst>
          </p:cNvPr>
          <p:cNvSpPr/>
          <p:nvPr/>
        </p:nvSpPr>
        <p:spPr>
          <a:xfrm rot="19712386" flipV="1">
            <a:off x="1805282" y="902461"/>
            <a:ext cx="17563" cy="56294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57985E-54FB-2DB1-04A2-822A52ADB3FE}"/>
              </a:ext>
            </a:extLst>
          </p:cNvPr>
          <p:cNvSpPr/>
          <p:nvPr/>
        </p:nvSpPr>
        <p:spPr>
          <a:xfrm rot="19712386" flipV="1">
            <a:off x="1756232" y="80692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9280EF-FA77-7EB8-43B0-669F4CC86F84}"/>
              </a:ext>
            </a:extLst>
          </p:cNvPr>
          <p:cNvSpPr/>
          <p:nvPr/>
        </p:nvSpPr>
        <p:spPr>
          <a:xfrm rot="19712386" flipV="1">
            <a:off x="1656437" y="79920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9415E2-AE6C-BBB8-079E-BDF1469E2C9D}"/>
              </a:ext>
            </a:extLst>
          </p:cNvPr>
          <p:cNvSpPr/>
          <p:nvPr/>
        </p:nvSpPr>
        <p:spPr>
          <a:xfrm rot="19712386" flipV="1">
            <a:off x="1556642" y="79149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640C0D-4377-7CA1-8C03-53D5748D2983}"/>
              </a:ext>
            </a:extLst>
          </p:cNvPr>
          <p:cNvSpPr/>
          <p:nvPr/>
        </p:nvSpPr>
        <p:spPr>
          <a:xfrm rot="19712386" flipV="1">
            <a:off x="1435279" y="823483"/>
            <a:ext cx="18530" cy="62315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367ED5-9B83-ACBA-EF58-859C5672D961}"/>
              </a:ext>
            </a:extLst>
          </p:cNvPr>
          <p:cNvSpPr/>
          <p:nvPr/>
        </p:nvSpPr>
        <p:spPr>
          <a:xfrm rot="19712386" flipV="1">
            <a:off x="1697738" y="50974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F64EE6-B74F-496D-2E6C-D98C5A873DE3}"/>
              </a:ext>
            </a:extLst>
          </p:cNvPr>
          <p:cNvSpPr/>
          <p:nvPr/>
        </p:nvSpPr>
        <p:spPr>
          <a:xfrm rot="19712386" flipV="1">
            <a:off x="1257257" y="768335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6C4AED-6B5B-FB30-763B-61C80AACEACB}"/>
              </a:ext>
            </a:extLst>
          </p:cNvPr>
          <p:cNvSpPr/>
          <p:nvPr/>
        </p:nvSpPr>
        <p:spPr>
          <a:xfrm rot="19712386" flipV="1">
            <a:off x="1157461" y="76062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90A69-B0B8-2193-91B8-FBA2CEADB519}"/>
              </a:ext>
            </a:extLst>
          </p:cNvPr>
          <p:cNvSpPr/>
          <p:nvPr/>
        </p:nvSpPr>
        <p:spPr>
          <a:xfrm rot="19712386" flipV="1">
            <a:off x="1596559" y="2638587"/>
            <a:ext cx="16373" cy="401491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569967-3806-1751-EB17-C0B66DBB4ED2}"/>
              </a:ext>
            </a:extLst>
          </p:cNvPr>
          <p:cNvSpPr/>
          <p:nvPr/>
        </p:nvSpPr>
        <p:spPr>
          <a:xfrm rot="19712386" flipV="1">
            <a:off x="1979438" y="-70789"/>
            <a:ext cx="27902" cy="7899383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9E1412-8444-8516-6621-5525F4A5D643}"/>
              </a:ext>
            </a:extLst>
          </p:cNvPr>
          <p:cNvSpPr/>
          <p:nvPr/>
        </p:nvSpPr>
        <p:spPr>
          <a:xfrm rot="19712386" flipV="1">
            <a:off x="1813087" y="-362311"/>
            <a:ext cx="27098" cy="7595001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CB6D4D-984B-582A-C039-7ECA2683DEB6}"/>
              </a:ext>
            </a:extLst>
          </p:cNvPr>
          <p:cNvSpPr/>
          <p:nvPr/>
        </p:nvSpPr>
        <p:spPr>
          <a:xfrm rot="19712386" flipV="1">
            <a:off x="1845911" y="106835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CF30A8-DA55-C4E8-03A7-E2C2D9BFAF53}"/>
              </a:ext>
            </a:extLst>
          </p:cNvPr>
          <p:cNvSpPr/>
          <p:nvPr/>
        </p:nvSpPr>
        <p:spPr>
          <a:xfrm rot="19712386" flipV="1">
            <a:off x="1580217" y="-5415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C424B9-3677-DFA9-A5EA-C9A79065DB11}"/>
              </a:ext>
            </a:extLst>
          </p:cNvPr>
          <p:cNvSpPr/>
          <p:nvPr/>
        </p:nvSpPr>
        <p:spPr>
          <a:xfrm rot="19712386" flipV="1">
            <a:off x="1656210" y="1137325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3F1669-DD33-792E-0901-FCFF9511AA8C}"/>
              </a:ext>
            </a:extLst>
          </p:cNvPr>
          <p:cNvSpPr/>
          <p:nvPr/>
        </p:nvSpPr>
        <p:spPr>
          <a:xfrm rot="19712386" flipV="1">
            <a:off x="1546525" y="1045203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BEBE7D-49F5-6612-4F73-1A485A147D74}"/>
              </a:ext>
            </a:extLst>
          </p:cNvPr>
          <p:cNvSpPr/>
          <p:nvPr/>
        </p:nvSpPr>
        <p:spPr>
          <a:xfrm rot="19712386" flipV="1">
            <a:off x="1378886" y="138651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12ECFC-9F6C-D55B-34A3-63BA7BA57DA7}"/>
              </a:ext>
            </a:extLst>
          </p:cNvPr>
          <p:cNvSpPr/>
          <p:nvPr/>
        </p:nvSpPr>
        <p:spPr>
          <a:xfrm rot="19712386" flipV="1">
            <a:off x="1354446" y="1023467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B74928-E656-851B-FC60-DCB1947F00A3}"/>
              </a:ext>
            </a:extLst>
          </p:cNvPr>
          <p:cNvSpPr/>
          <p:nvPr/>
        </p:nvSpPr>
        <p:spPr>
          <a:xfrm rot="19712386" flipH="1" flipV="1">
            <a:off x="1338187" y="1628248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A32212-D872-3381-582D-A548D68D85CE}"/>
              </a:ext>
            </a:extLst>
          </p:cNvPr>
          <p:cNvSpPr/>
          <p:nvPr/>
        </p:nvSpPr>
        <p:spPr>
          <a:xfrm rot="19712386" flipV="1">
            <a:off x="1147345" y="101433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8C63D7-0F1E-D0D1-78B6-4E3641A25054}"/>
              </a:ext>
            </a:extLst>
          </p:cNvPr>
          <p:cNvSpPr/>
          <p:nvPr/>
        </p:nvSpPr>
        <p:spPr>
          <a:xfrm rot="19712386" flipH="1" flipV="1">
            <a:off x="2282631" y="2706257"/>
            <a:ext cx="17536" cy="465839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5CBDD0-8CA1-3912-1E7C-FECB9BC1B441}"/>
              </a:ext>
            </a:extLst>
          </p:cNvPr>
          <p:cNvSpPr/>
          <p:nvPr/>
        </p:nvSpPr>
        <p:spPr>
          <a:xfrm rot="19712386" flipV="1">
            <a:off x="1846466" y="584664"/>
            <a:ext cx="16373" cy="554733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18F7DE-3F23-86C3-4161-3C8848E223F3}"/>
              </a:ext>
            </a:extLst>
          </p:cNvPr>
          <p:cNvSpPr/>
          <p:nvPr/>
        </p:nvSpPr>
        <p:spPr>
          <a:xfrm rot="19712386" flipH="1" flipV="1">
            <a:off x="2151016" y="2047195"/>
            <a:ext cx="16373" cy="515242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02042D-1ADE-D4A4-45D0-C40D6DA9C06D}"/>
              </a:ext>
            </a:extLst>
          </p:cNvPr>
          <p:cNvSpPr/>
          <p:nvPr/>
        </p:nvSpPr>
        <p:spPr>
          <a:xfrm rot="19712386" flipV="1">
            <a:off x="1890450" y="-129050"/>
            <a:ext cx="16373" cy="677286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0ADE8E-A44E-4FAA-32C2-77457A9A4555}"/>
              </a:ext>
            </a:extLst>
          </p:cNvPr>
          <p:cNvSpPr/>
          <p:nvPr/>
        </p:nvSpPr>
        <p:spPr>
          <a:xfrm rot="19712386" flipV="1">
            <a:off x="1045307" y="107434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05EF96-5D5D-C74B-B88B-0D9E0BD62805}"/>
              </a:ext>
            </a:extLst>
          </p:cNvPr>
          <p:cNvSpPr/>
          <p:nvPr/>
        </p:nvSpPr>
        <p:spPr>
          <a:xfrm rot="19712386" flipV="1">
            <a:off x="995693" y="2043287"/>
            <a:ext cx="16758" cy="4719899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218572-32A5-3A23-AAAD-8BD10B81F7E0}"/>
              </a:ext>
            </a:extLst>
          </p:cNvPr>
          <p:cNvSpPr/>
          <p:nvPr/>
        </p:nvSpPr>
        <p:spPr>
          <a:xfrm rot="19712386" flipV="1">
            <a:off x="1284519" y="3698365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8D3F8E-A13C-6BB2-3F33-18929CAC7BF9}"/>
              </a:ext>
            </a:extLst>
          </p:cNvPr>
          <p:cNvSpPr/>
          <p:nvPr/>
        </p:nvSpPr>
        <p:spPr>
          <a:xfrm rot="19712386" flipV="1">
            <a:off x="1307053" y="3423798"/>
            <a:ext cx="45719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DEA0FB-12D0-A263-323F-8BC61BD15D8F}"/>
              </a:ext>
            </a:extLst>
          </p:cNvPr>
          <p:cNvSpPr/>
          <p:nvPr/>
        </p:nvSpPr>
        <p:spPr>
          <a:xfrm rot="19712386" flipV="1">
            <a:off x="835889" y="2917856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C94F3C-91EE-431F-081B-80BD9C40E86A}"/>
              </a:ext>
            </a:extLst>
          </p:cNvPr>
          <p:cNvSpPr/>
          <p:nvPr/>
        </p:nvSpPr>
        <p:spPr>
          <a:xfrm rot="19712386" flipV="1">
            <a:off x="768369" y="2594727"/>
            <a:ext cx="35029" cy="3418112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B2129C-A3C1-F7A3-E9CC-725EEC100423}"/>
              </a:ext>
            </a:extLst>
          </p:cNvPr>
          <p:cNvSpPr/>
          <p:nvPr/>
        </p:nvSpPr>
        <p:spPr>
          <a:xfrm rot="19712386" flipV="1">
            <a:off x="1246354" y="3140753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279484-2EE5-D27C-7CF2-8E55B7515B8E}"/>
              </a:ext>
            </a:extLst>
          </p:cNvPr>
          <p:cNvSpPr/>
          <p:nvPr/>
        </p:nvSpPr>
        <p:spPr>
          <a:xfrm rot="19712386" flipV="1">
            <a:off x="1203116" y="3450269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0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B4A78-81C3-CCA8-286A-B78EBEE4FEE5}"/>
              </a:ext>
            </a:extLst>
          </p:cNvPr>
          <p:cNvSpPr txBox="1"/>
          <p:nvPr/>
        </p:nvSpPr>
        <p:spPr>
          <a:xfrm>
            <a:off x="611560" y="134076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데이터 출처 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07AF735-9369-B497-3CFC-074F1D97A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8CE13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03-1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데이터 출처 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AB402-1C03-DBA0-F79B-963F502888DC}"/>
              </a:ext>
            </a:extLst>
          </p:cNvPr>
          <p:cNvSpPr txBox="1"/>
          <p:nvPr/>
        </p:nvSpPr>
        <p:spPr>
          <a:xfrm>
            <a:off x="997626" y="1700808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ko-KR" altLang="en-US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데이터 </a:t>
            </a:r>
            <a:r>
              <a:rPr lang="ko-KR" altLang="en-US" sz="3200" u="sng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파일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출처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ko-KR" altLang="en-US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팀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데이터 </a:t>
            </a:r>
            <a:r>
              <a:rPr lang="ko-KR" altLang="en-US" sz="3200" u="sng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크롤링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출처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8E7C6-D14D-0385-BE81-F201969D22F3}"/>
              </a:ext>
            </a:extLst>
          </p:cNvPr>
          <p:cNvSpPr txBox="1"/>
          <p:nvPr/>
        </p:nvSpPr>
        <p:spPr>
          <a:xfrm>
            <a:off x="1403648" y="2798926"/>
            <a:ext cx="70567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- https://www.kaggle.com/datasets/stefanoleone992/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fifa-22-complete-player-dataset </a:t>
            </a:r>
          </a:p>
          <a:p>
            <a:endParaRPr lang="en-US" altLang="ko-KR" sz="1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- 18~22</a:t>
            </a:r>
            <a:r>
              <a:rPr lang="ko-KR" altLang="en-US" sz="1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년 데이터 파일</a:t>
            </a:r>
            <a:endParaRPr lang="en-US" altLang="ko-KR" sz="1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- https://sofifa.com/teams</a:t>
            </a:r>
            <a:endParaRPr lang="ko-KR" altLang="en-US" sz="1800" dirty="0">
              <a:solidFill>
                <a:srgbClr val="FFFF00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8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B4A78-81C3-CCA8-286A-B78EBEE4FEE5}"/>
              </a:ext>
            </a:extLst>
          </p:cNvPr>
          <p:cNvSpPr txBox="1"/>
          <p:nvPr/>
        </p:nvSpPr>
        <p:spPr>
          <a:xfrm>
            <a:off x="611560" y="134076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전처리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07AF735-9369-B497-3CFC-074F1D97A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8CE13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03-2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데이터 </a:t>
            </a:r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전처리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61FD5-F9C7-7F90-4E6D-22B77EB9448F}"/>
              </a:ext>
            </a:extLst>
          </p:cNvPr>
          <p:cNvSpPr txBox="1"/>
          <p:nvPr/>
        </p:nvSpPr>
        <p:spPr>
          <a:xfrm>
            <a:off x="467544" y="1916832"/>
            <a:ext cx="820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분석 특성 선정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ko-KR" altLang="en-US" sz="25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- 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세부능력치를 </a:t>
            </a:r>
            <a:r>
              <a:rPr lang="ko-KR" altLang="en-US" sz="24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분야별 종합능력치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평균으로 분석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- 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분야별 종합능력치 </a:t>
            </a:r>
            <a:r>
              <a:rPr lang="ko-KR" altLang="en-US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결측치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제거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- 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이상치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/ </a:t>
            </a:r>
            <a:r>
              <a:rPr lang="ko-KR" altLang="en-US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중복값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없음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- 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포지션 </a:t>
            </a:r>
            <a:r>
              <a:rPr lang="en-US" altLang="ko-KR" sz="24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FW, MID, DF, GK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로 통일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03E2CD-5641-8A7B-06E1-3E90922F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20682"/>
            <a:ext cx="6709337" cy="262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300E1-4255-1E70-F4B0-E40280A82AC9}"/>
              </a:ext>
            </a:extLst>
          </p:cNvPr>
          <p:cNvSpPr txBox="1"/>
          <p:nvPr/>
        </p:nvSpPr>
        <p:spPr>
          <a:xfrm>
            <a:off x="7236296" y="4692404"/>
            <a:ext cx="1981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전처리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    완료 결과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D36D462B-8CF8-6325-E015-E07CEA7BDE7F}"/>
              </a:ext>
            </a:extLst>
          </p:cNvPr>
          <p:cNvSpPr/>
          <p:nvPr/>
        </p:nvSpPr>
        <p:spPr>
          <a:xfrm rot="10800000">
            <a:off x="7010462" y="4865586"/>
            <a:ext cx="307652" cy="484632"/>
          </a:xfrm>
          <a:prstGeom prst="chevron">
            <a:avLst/>
          </a:prstGeom>
          <a:solidFill>
            <a:srgbClr val="2DF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1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>
            <a:extLst>
              <a:ext uri="{FF2B5EF4-FFF2-40B4-BE49-F238E27FC236}">
                <a16:creationId xmlns:a16="http://schemas.microsoft.com/office/drawing/2014/main" id="{FB35EF23-5744-5356-F4CB-E89ADB05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3573016"/>
            <a:ext cx="59647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pPr algn="ctr"/>
            <a:r>
              <a:rPr lang="ko-KR" altLang="en-US" sz="80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예측 모델링</a:t>
            </a:r>
            <a:endParaRPr lang="en-US" altLang="ko-KR" sz="80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13529968-A8C2-22A2-CB1E-B98AC406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841" y="1825308"/>
            <a:ext cx="19718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ln w="3175">
                  <a:noFill/>
                </a:ln>
                <a:solidFill>
                  <a:srgbClr val="3CF22E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04</a:t>
            </a:r>
            <a:endParaRPr lang="ko-KR" altLang="en-US" sz="9600" b="1" dirty="0">
              <a:ln w="3175">
                <a:noFill/>
              </a:ln>
              <a:solidFill>
                <a:srgbClr val="3CF22E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0F3DB1-9C8D-622A-953B-51979D8D0F2E}"/>
              </a:ext>
            </a:extLst>
          </p:cNvPr>
          <p:cNvSpPr/>
          <p:nvPr/>
        </p:nvSpPr>
        <p:spPr>
          <a:xfrm rot="19712386" flipV="1">
            <a:off x="1962880" y="816909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0607E9-B3F3-1914-03BD-446EF44949FC}"/>
              </a:ext>
            </a:extLst>
          </p:cNvPr>
          <p:cNvSpPr/>
          <p:nvPr/>
        </p:nvSpPr>
        <p:spPr>
          <a:xfrm rot="19712386" flipV="1">
            <a:off x="1805282" y="902461"/>
            <a:ext cx="17563" cy="56294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57985E-54FB-2DB1-04A2-822A52ADB3FE}"/>
              </a:ext>
            </a:extLst>
          </p:cNvPr>
          <p:cNvSpPr/>
          <p:nvPr/>
        </p:nvSpPr>
        <p:spPr>
          <a:xfrm rot="19712386" flipV="1">
            <a:off x="1756232" y="80692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9280EF-FA77-7EB8-43B0-669F4CC86F84}"/>
              </a:ext>
            </a:extLst>
          </p:cNvPr>
          <p:cNvSpPr/>
          <p:nvPr/>
        </p:nvSpPr>
        <p:spPr>
          <a:xfrm rot="19712386" flipV="1">
            <a:off x="1656437" y="79920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9415E2-AE6C-BBB8-079E-BDF1469E2C9D}"/>
              </a:ext>
            </a:extLst>
          </p:cNvPr>
          <p:cNvSpPr/>
          <p:nvPr/>
        </p:nvSpPr>
        <p:spPr>
          <a:xfrm rot="19712386" flipV="1">
            <a:off x="1556642" y="79149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640C0D-4377-7CA1-8C03-53D5748D2983}"/>
              </a:ext>
            </a:extLst>
          </p:cNvPr>
          <p:cNvSpPr/>
          <p:nvPr/>
        </p:nvSpPr>
        <p:spPr>
          <a:xfrm rot="19712386" flipV="1">
            <a:off x="1435279" y="823483"/>
            <a:ext cx="18530" cy="62315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367ED5-9B83-ACBA-EF58-859C5672D961}"/>
              </a:ext>
            </a:extLst>
          </p:cNvPr>
          <p:cNvSpPr/>
          <p:nvPr/>
        </p:nvSpPr>
        <p:spPr>
          <a:xfrm rot="19712386" flipV="1">
            <a:off x="1697738" y="50974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F64EE6-B74F-496D-2E6C-D98C5A873DE3}"/>
              </a:ext>
            </a:extLst>
          </p:cNvPr>
          <p:cNvSpPr/>
          <p:nvPr/>
        </p:nvSpPr>
        <p:spPr>
          <a:xfrm rot="19712386" flipV="1">
            <a:off x="1257257" y="768335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6C4AED-6B5B-FB30-763B-61C80AACEACB}"/>
              </a:ext>
            </a:extLst>
          </p:cNvPr>
          <p:cNvSpPr/>
          <p:nvPr/>
        </p:nvSpPr>
        <p:spPr>
          <a:xfrm rot="19712386" flipV="1">
            <a:off x="1157461" y="76062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90A69-B0B8-2193-91B8-FBA2CEADB519}"/>
              </a:ext>
            </a:extLst>
          </p:cNvPr>
          <p:cNvSpPr/>
          <p:nvPr/>
        </p:nvSpPr>
        <p:spPr>
          <a:xfrm rot="19712386" flipV="1">
            <a:off x="1596559" y="2638587"/>
            <a:ext cx="16373" cy="401491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569967-3806-1751-EB17-C0B66DBB4ED2}"/>
              </a:ext>
            </a:extLst>
          </p:cNvPr>
          <p:cNvSpPr/>
          <p:nvPr/>
        </p:nvSpPr>
        <p:spPr>
          <a:xfrm rot="19712386" flipV="1">
            <a:off x="1979438" y="-70789"/>
            <a:ext cx="27902" cy="7899383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9E1412-8444-8516-6621-5525F4A5D643}"/>
              </a:ext>
            </a:extLst>
          </p:cNvPr>
          <p:cNvSpPr/>
          <p:nvPr/>
        </p:nvSpPr>
        <p:spPr>
          <a:xfrm rot="19712386" flipV="1">
            <a:off x="1813087" y="-362311"/>
            <a:ext cx="27098" cy="7595001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CB6D4D-984B-582A-C039-7ECA2683DEB6}"/>
              </a:ext>
            </a:extLst>
          </p:cNvPr>
          <p:cNvSpPr/>
          <p:nvPr/>
        </p:nvSpPr>
        <p:spPr>
          <a:xfrm rot="19712386" flipV="1">
            <a:off x="1845911" y="106835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CF30A8-DA55-C4E8-03A7-E2C2D9BFAF53}"/>
              </a:ext>
            </a:extLst>
          </p:cNvPr>
          <p:cNvSpPr/>
          <p:nvPr/>
        </p:nvSpPr>
        <p:spPr>
          <a:xfrm rot="19712386" flipV="1">
            <a:off x="1580217" y="-5415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C424B9-3677-DFA9-A5EA-C9A79065DB11}"/>
              </a:ext>
            </a:extLst>
          </p:cNvPr>
          <p:cNvSpPr/>
          <p:nvPr/>
        </p:nvSpPr>
        <p:spPr>
          <a:xfrm rot="19712386" flipV="1">
            <a:off x="1656210" y="1137325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3F1669-DD33-792E-0901-FCFF9511AA8C}"/>
              </a:ext>
            </a:extLst>
          </p:cNvPr>
          <p:cNvSpPr/>
          <p:nvPr/>
        </p:nvSpPr>
        <p:spPr>
          <a:xfrm rot="19712386" flipV="1">
            <a:off x="1546525" y="1045203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BEBE7D-49F5-6612-4F73-1A485A147D74}"/>
              </a:ext>
            </a:extLst>
          </p:cNvPr>
          <p:cNvSpPr/>
          <p:nvPr/>
        </p:nvSpPr>
        <p:spPr>
          <a:xfrm rot="19712386" flipV="1">
            <a:off x="1378886" y="138651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12ECFC-9F6C-D55B-34A3-63BA7BA57DA7}"/>
              </a:ext>
            </a:extLst>
          </p:cNvPr>
          <p:cNvSpPr/>
          <p:nvPr/>
        </p:nvSpPr>
        <p:spPr>
          <a:xfrm rot="19712386" flipV="1">
            <a:off x="1354446" y="1023467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B74928-E656-851B-FC60-DCB1947F00A3}"/>
              </a:ext>
            </a:extLst>
          </p:cNvPr>
          <p:cNvSpPr/>
          <p:nvPr/>
        </p:nvSpPr>
        <p:spPr>
          <a:xfrm rot="19712386" flipH="1" flipV="1">
            <a:off x="1338187" y="1628248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A32212-D872-3381-582D-A548D68D85CE}"/>
              </a:ext>
            </a:extLst>
          </p:cNvPr>
          <p:cNvSpPr/>
          <p:nvPr/>
        </p:nvSpPr>
        <p:spPr>
          <a:xfrm rot="19712386" flipV="1">
            <a:off x="1147345" y="101433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8C63D7-0F1E-D0D1-78B6-4E3641A25054}"/>
              </a:ext>
            </a:extLst>
          </p:cNvPr>
          <p:cNvSpPr/>
          <p:nvPr/>
        </p:nvSpPr>
        <p:spPr>
          <a:xfrm rot="19712386" flipH="1" flipV="1">
            <a:off x="2282631" y="2706257"/>
            <a:ext cx="17536" cy="465839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5CBDD0-8CA1-3912-1E7C-FECB9BC1B441}"/>
              </a:ext>
            </a:extLst>
          </p:cNvPr>
          <p:cNvSpPr/>
          <p:nvPr/>
        </p:nvSpPr>
        <p:spPr>
          <a:xfrm rot="19712386" flipV="1">
            <a:off x="1846466" y="584664"/>
            <a:ext cx="16373" cy="554733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18F7DE-3F23-86C3-4161-3C8848E223F3}"/>
              </a:ext>
            </a:extLst>
          </p:cNvPr>
          <p:cNvSpPr/>
          <p:nvPr/>
        </p:nvSpPr>
        <p:spPr>
          <a:xfrm rot="19712386" flipH="1" flipV="1">
            <a:off x="2151016" y="2047195"/>
            <a:ext cx="16373" cy="515242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02042D-1ADE-D4A4-45D0-C40D6DA9C06D}"/>
              </a:ext>
            </a:extLst>
          </p:cNvPr>
          <p:cNvSpPr/>
          <p:nvPr/>
        </p:nvSpPr>
        <p:spPr>
          <a:xfrm rot="19712386" flipV="1">
            <a:off x="1890450" y="-129050"/>
            <a:ext cx="16373" cy="677286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0ADE8E-A44E-4FAA-32C2-77457A9A4555}"/>
              </a:ext>
            </a:extLst>
          </p:cNvPr>
          <p:cNvSpPr/>
          <p:nvPr/>
        </p:nvSpPr>
        <p:spPr>
          <a:xfrm rot="19712386" flipV="1">
            <a:off x="1045307" y="107434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05EF96-5D5D-C74B-B88B-0D9E0BD62805}"/>
              </a:ext>
            </a:extLst>
          </p:cNvPr>
          <p:cNvSpPr/>
          <p:nvPr/>
        </p:nvSpPr>
        <p:spPr>
          <a:xfrm rot="19712386" flipV="1">
            <a:off x="995693" y="2043287"/>
            <a:ext cx="16758" cy="4719899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218572-32A5-3A23-AAAD-8BD10B81F7E0}"/>
              </a:ext>
            </a:extLst>
          </p:cNvPr>
          <p:cNvSpPr/>
          <p:nvPr/>
        </p:nvSpPr>
        <p:spPr>
          <a:xfrm rot="19712386" flipV="1">
            <a:off x="1284519" y="3698365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8D3F8E-A13C-6BB2-3F33-18929CAC7BF9}"/>
              </a:ext>
            </a:extLst>
          </p:cNvPr>
          <p:cNvSpPr/>
          <p:nvPr/>
        </p:nvSpPr>
        <p:spPr>
          <a:xfrm rot="19712386" flipV="1">
            <a:off x="1307053" y="3423798"/>
            <a:ext cx="45719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DEA0FB-12D0-A263-323F-8BC61BD15D8F}"/>
              </a:ext>
            </a:extLst>
          </p:cNvPr>
          <p:cNvSpPr/>
          <p:nvPr/>
        </p:nvSpPr>
        <p:spPr>
          <a:xfrm rot="19712386" flipV="1">
            <a:off x="835889" y="2917856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C94F3C-91EE-431F-081B-80BD9C40E86A}"/>
              </a:ext>
            </a:extLst>
          </p:cNvPr>
          <p:cNvSpPr/>
          <p:nvPr/>
        </p:nvSpPr>
        <p:spPr>
          <a:xfrm rot="19712386" flipV="1">
            <a:off x="768369" y="2594727"/>
            <a:ext cx="35029" cy="3418112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B2129C-A3C1-F7A3-E9CC-725EEC100423}"/>
              </a:ext>
            </a:extLst>
          </p:cNvPr>
          <p:cNvSpPr/>
          <p:nvPr/>
        </p:nvSpPr>
        <p:spPr>
          <a:xfrm rot="19712386" flipV="1">
            <a:off x="1246354" y="3140753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279484-2EE5-D27C-7CF2-8E55B7515B8E}"/>
              </a:ext>
            </a:extLst>
          </p:cNvPr>
          <p:cNvSpPr/>
          <p:nvPr/>
        </p:nvSpPr>
        <p:spPr>
          <a:xfrm rot="19712386" flipV="1">
            <a:off x="1203116" y="3450269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49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CF3D70E-896E-5C53-2858-B7989857D8E6}"/>
              </a:ext>
            </a:extLst>
          </p:cNvPr>
          <p:cNvSpPr/>
          <p:nvPr/>
        </p:nvSpPr>
        <p:spPr>
          <a:xfrm>
            <a:off x="4937837" y="3114948"/>
            <a:ext cx="1656184" cy="393139"/>
          </a:xfrm>
          <a:prstGeom prst="roundRect">
            <a:avLst/>
          </a:prstGeom>
          <a:solidFill>
            <a:srgbClr val="2DF39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미드필더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59DF8F5-555B-D1B4-8F5B-75EF32E5DFDB}"/>
              </a:ext>
            </a:extLst>
          </p:cNvPr>
          <p:cNvSpPr/>
          <p:nvPr/>
        </p:nvSpPr>
        <p:spPr>
          <a:xfrm>
            <a:off x="828174" y="3114948"/>
            <a:ext cx="1656184" cy="393139"/>
          </a:xfrm>
          <a:prstGeom prst="roundRect">
            <a:avLst/>
          </a:prstGeom>
          <a:solidFill>
            <a:srgbClr val="2DF39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수비수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B4A78-81C3-CCA8-286A-B78EBEE4FEE5}"/>
              </a:ext>
            </a:extLst>
          </p:cNvPr>
          <p:cNvSpPr txBox="1"/>
          <p:nvPr/>
        </p:nvSpPr>
        <p:spPr>
          <a:xfrm>
            <a:off x="611560" y="134076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선수의 능력치 예측 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C4753-E130-CD12-275E-E649582C8665}"/>
              </a:ext>
            </a:extLst>
          </p:cNvPr>
          <p:cNvSpPr txBox="1"/>
          <p:nvPr/>
        </p:nvSpPr>
        <p:spPr>
          <a:xfrm>
            <a:off x="899592" y="179952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주요 학습 방법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회귀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세부 학습 방법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선형회귀</a:t>
            </a:r>
            <a:r>
              <a:rPr lang="en-US" altLang="ko-KR" sz="24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</a:t>
            </a:r>
            <a:r>
              <a:rPr lang="en-US" altLang="ko-KR" sz="2400" dirty="0" err="1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LinearRegression</a:t>
            </a:r>
            <a:r>
              <a:rPr lang="en-US" altLang="ko-KR" sz="24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특성 공학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골키퍼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수비수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미드필더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공격수 나눠서 분석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3809FE-9086-90E1-A7DA-CFAD1090E518}"/>
              </a:ext>
            </a:extLst>
          </p:cNvPr>
          <p:cNvGrpSpPr/>
          <p:nvPr/>
        </p:nvGrpSpPr>
        <p:grpSpPr>
          <a:xfrm>
            <a:off x="755576" y="3442466"/>
            <a:ext cx="3395970" cy="2363490"/>
            <a:chOff x="919454" y="3081734"/>
            <a:chExt cx="3395970" cy="236349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D387E16-84AE-5BB2-99FD-DD7352E99697}"/>
                </a:ext>
              </a:extLst>
            </p:cNvPr>
            <p:cNvSpPr/>
            <p:nvPr/>
          </p:nvSpPr>
          <p:spPr>
            <a:xfrm>
              <a:off x="919454" y="3081734"/>
              <a:ext cx="3395970" cy="236349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CC88C1-71DE-408C-FCA6-1CC641D12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212976"/>
              <a:ext cx="2738116" cy="210100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37D27D-AF26-AFE1-D363-11BE77127D1B}"/>
              </a:ext>
            </a:extLst>
          </p:cNvPr>
          <p:cNvGrpSpPr/>
          <p:nvPr/>
        </p:nvGrpSpPr>
        <p:grpSpPr>
          <a:xfrm>
            <a:off x="4896036" y="3426644"/>
            <a:ext cx="3395970" cy="2363490"/>
            <a:chOff x="4747129" y="3080044"/>
            <a:chExt cx="3395970" cy="236349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598436D-64A2-5877-EAAE-B1F15F42F621}"/>
                </a:ext>
              </a:extLst>
            </p:cNvPr>
            <p:cNvSpPr/>
            <p:nvPr/>
          </p:nvSpPr>
          <p:spPr>
            <a:xfrm>
              <a:off x="4747129" y="3080044"/>
              <a:ext cx="3395970" cy="236349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217D6D8-0A6A-3E11-C22F-A8C331B1A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3212976"/>
              <a:ext cx="2738116" cy="210100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F142522-0009-FF57-55DE-6E855145A26C}"/>
              </a:ext>
            </a:extLst>
          </p:cNvPr>
          <p:cNvSpPr txBox="1"/>
          <p:nvPr/>
        </p:nvSpPr>
        <p:spPr>
          <a:xfrm>
            <a:off x="635905" y="5653697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{</a:t>
            </a:r>
            <a:endParaRPr lang="ko-KR" altLang="en-US" sz="6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E7DB-021E-9A06-F735-3A42ACA13270}"/>
              </a:ext>
            </a:extLst>
          </p:cNvPr>
          <p:cNvSpPr txBox="1"/>
          <p:nvPr/>
        </p:nvSpPr>
        <p:spPr>
          <a:xfrm>
            <a:off x="3865264" y="5653697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}</a:t>
            </a:r>
            <a:endParaRPr lang="ko-KR" altLang="en-US" sz="6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D4DE4-FCAF-D9DF-6894-A517C9BCB823}"/>
              </a:ext>
            </a:extLst>
          </p:cNvPr>
          <p:cNvSpPr txBox="1"/>
          <p:nvPr/>
        </p:nvSpPr>
        <p:spPr>
          <a:xfrm>
            <a:off x="1023746" y="5983942"/>
            <a:ext cx="290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Feature </a:t>
            </a:r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수비력</a:t>
            </a:r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정신력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1600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Target   </a:t>
            </a:r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능력치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35397-D5D5-D08F-02D9-F6C78D5AC3D1}"/>
              </a:ext>
            </a:extLst>
          </p:cNvPr>
          <p:cNvSpPr txBox="1"/>
          <p:nvPr/>
        </p:nvSpPr>
        <p:spPr>
          <a:xfrm>
            <a:off x="4756089" y="5653697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{</a:t>
            </a:r>
            <a:endParaRPr lang="ko-KR" altLang="en-US" sz="6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BE987-3219-61A4-4DBC-70B2FE2418B3}"/>
              </a:ext>
            </a:extLst>
          </p:cNvPr>
          <p:cNvSpPr txBox="1"/>
          <p:nvPr/>
        </p:nvSpPr>
        <p:spPr>
          <a:xfrm>
            <a:off x="7985448" y="5653697"/>
            <a:ext cx="418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}</a:t>
            </a:r>
            <a:endParaRPr lang="ko-KR" altLang="en-US" sz="6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FECC86-4DB4-11BA-6BB1-85C45BFFEC03}"/>
              </a:ext>
            </a:extLst>
          </p:cNvPr>
          <p:cNvSpPr txBox="1"/>
          <p:nvPr/>
        </p:nvSpPr>
        <p:spPr>
          <a:xfrm>
            <a:off x="5143930" y="5983942"/>
            <a:ext cx="290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Feature </a:t>
            </a:r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공격력</a:t>
            </a:r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스킬</a:t>
            </a:r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정신력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1600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Target   </a:t>
            </a:r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능력치</a:t>
            </a:r>
            <a:endParaRPr lang="ko-KR" altLang="en-US" sz="1600" dirty="0">
              <a:solidFill>
                <a:srgbClr val="2DF399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07AF735-9369-B497-3CFC-074F1D97A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3CF22E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04-1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Overall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70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5">
            <a:extLst>
              <a:ext uri="{FF2B5EF4-FFF2-40B4-BE49-F238E27FC236}">
                <a16:creationId xmlns:a16="http://schemas.microsoft.com/office/drawing/2014/main" id="{03238E5A-7A05-D0A5-C718-33E02D42E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3CF22E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04-2 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Potential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F42EC0-4C45-4C09-0A68-8072DDDC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0" y="2910429"/>
            <a:ext cx="6045556" cy="3672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E1CC26-902A-CF2C-575B-B1AA6055794F}"/>
              </a:ext>
            </a:extLst>
          </p:cNvPr>
          <p:cNvSpPr txBox="1"/>
          <p:nvPr/>
        </p:nvSpPr>
        <p:spPr>
          <a:xfrm>
            <a:off x="251520" y="1340768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주요 학습 방법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주성분 분석 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세부 학습 방법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 </a:t>
            </a:r>
            <a:r>
              <a:rPr lang="en-US" altLang="ko-KR" sz="24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Random Forest </a:t>
            </a:r>
            <a:r>
              <a:rPr lang="en-US" altLang="ko-KR" sz="2400" b="0" dirty="0">
                <a:solidFill>
                  <a:srgbClr val="FFFF00"/>
                </a:solidFill>
                <a:effectLst/>
                <a:latin typeface="태나다체 " panose="02000000000000000000" pitchFamily="2" charset="-127"/>
                <a:ea typeface="태나다체 " panose="02000000000000000000" pitchFamily="2" charset="-127"/>
              </a:rPr>
              <a:t>Regressor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94052-7C23-D11B-8182-4728CA05F32B}"/>
              </a:ext>
            </a:extLst>
          </p:cNvPr>
          <p:cNvSpPr txBox="1"/>
          <p:nvPr/>
        </p:nvSpPr>
        <p:spPr>
          <a:xfrm>
            <a:off x="491313" y="2171765"/>
            <a:ext cx="9514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특성과 타겟의 상관관계 비교 결과</a:t>
            </a:r>
            <a:endParaRPr lang="en-US" altLang="ko-KR" sz="21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ko-KR" altLang="en-US" sz="21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관련 있는 변수가 없어서 주성분분석으로 차원 축소하여 분석함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0B622-0E42-A5D6-1CB8-631AC1A7D271}"/>
              </a:ext>
            </a:extLst>
          </p:cNvPr>
          <p:cNvSpPr txBox="1"/>
          <p:nvPr/>
        </p:nvSpPr>
        <p:spPr>
          <a:xfrm>
            <a:off x="6588224" y="4149080"/>
            <a:ext cx="2416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주성분 </a:t>
            </a:r>
            <a:r>
              <a:rPr lang="en-US" altLang="ko-KR" sz="2700" b="1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2</a:t>
            </a:r>
            <a:r>
              <a:rPr lang="ko-KR" altLang="en-US" sz="2700" b="1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개 결정</a:t>
            </a:r>
            <a:endParaRPr lang="en-US" altLang="ko-KR" sz="2700" b="1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2700" b="1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⇒ </a:t>
            </a:r>
            <a:r>
              <a:rPr lang="en-US" altLang="ko-KR" sz="2700" b="1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2</a:t>
            </a:r>
            <a:r>
              <a:rPr lang="ko-KR" altLang="en-US" sz="2700" b="1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차원 </a:t>
            </a:r>
            <a:r>
              <a:rPr lang="ko-KR" altLang="en-US" sz="2700" b="1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축소</a:t>
            </a:r>
          </a:p>
        </p:txBody>
      </p:sp>
    </p:spTree>
    <p:extLst>
      <p:ext uri="{BB962C8B-B14F-4D97-AF65-F5344CB8AC3E}">
        <p14:creationId xmlns:p14="http://schemas.microsoft.com/office/powerpoint/2010/main" val="1239581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E1CC26-902A-CF2C-575B-B1AA6055794F}"/>
              </a:ext>
            </a:extLst>
          </p:cNvPr>
          <p:cNvSpPr txBox="1"/>
          <p:nvPr/>
        </p:nvSpPr>
        <p:spPr>
          <a:xfrm>
            <a:off x="655109" y="1181496"/>
            <a:ext cx="279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</a:t>
            </a:r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실제 데이터 분포 </a:t>
            </a:r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957040-30E1-EE63-9C91-B952745B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57686"/>
            <a:ext cx="2826727" cy="20153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AAD5AF-73CF-C79F-7EF6-BB720FD1C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1" y="1557687"/>
            <a:ext cx="2790774" cy="20153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5164F2-5118-D099-FDF7-92D01898B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3861048"/>
            <a:ext cx="3312368" cy="23700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36DCF2-01D4-3852-5FEE-C08E3930C686}"/>
              </a:ext>
            </a:extLst>
          </p:cNvPr>
          <p:cNvSpPr txBox="1"/>
          <p:nvPr/>
        </p:nvSpPr>
        <p:spPr>
          <a:xfrm>
            <a:off x="5652120" y="6309320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</a:t>
            </a:r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실제 값과 예측 값 </a:t>
            </a:r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47A482-E35F-9059-3B6C-1A4FCEBB3D89}"/>
              </a:ext>
            </a:extLst>
          </p:cNvPr>
          <p:cNvSpPr txBox="1"/>
          <p:nvPr/>
        </p:nvSpPr>
        <p:spPr>
          <a:xfrm>
            <a:off x="755577" y="4797152"/>
            <a:ext cx="3839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주성분 분석한 특성으로 </a:t>
            </a:r>
            <a:endParaRPr lang="en-US" altLang="ko-KR" sz="2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ko-KR" altLang="en-US" sz="2800" dirty="0" err="1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랜덤포레스트</a:t>
            </a: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ko-KR" altLang="en-US" sz="28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회귀</a:t>
            </a: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분석                                      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90177B7-A05B-325D-2A95-8B363DD843FF}"/>
              </a:ext>
            </a:extLst>
          </p:cNvPr>
          <p:cNvSpPr/>
          <p:nvPr/>
        </p:nvSpPr>
        <p:spPr>
          <a:xfrm rot="16200000">
            <a:off x="4607022" y="4840628"/>
            <a:ext cx="720080" cy="74404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CE167-9BD2-D654-BAF6-19BDC870D413}"/>
              </a:ext>
            </a:extLst>
          </p:cNvPr>
          <p:cNvSpPr txBox="1"/>
          <p:nvPr/>
        </p:nvSpPr>
        <p:spPr>
          <a:xfrm>
            <a:off x="3850258" y="1181496"/>
            <a:ext cx="28267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</a:t>
            </a:r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차원축소 데이터 분포 </a:t>
            </a:r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endParaRPr lang="ko-KR" altLang="en-US" sz="2000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7A50AAF-C6F3-04CA-F86C-C4F2B9543048}"/>
              </a:ext>
            </a:extLst>
          </p:cNvPr>
          <p:cNvSpPr/>
          <p:nvPr/>
        </p:nvSpPr>
        <p:spPr>
          <a:xfrm>
            <a:off x="3275856" y="3779691"/>
            <a:ext cx="720080" cy="74404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6935AB7-DF42-9250-AAEB-363B3137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3CF22E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04-2 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Potential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15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5">
            <a:extLst>
              <a:ext uri="{FF2B5EF4-FFF2-40B4-BE49-F238E27FC236}">
                <a16:creationId xmlns:a16="http://schemas.microsoft.com/office/drawing/2014/main" id="{03238E5A-7A05-D0A5-C718-33E02D42E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3CF22E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04-3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Value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755A3-E876-34E8-6601-229CA2B73C59}"/>
              </a:ext>
            </a:extLst>
          </p:cNvPr>
          <p:cNvSpPr txBox="1"/>
          <p:nvPr/>
        </p:nvSpPr>
        <p:spPr>
          <a:xfrm>
            <a:off x="611560" y="134076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선수의 가치 예측 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854B8-2059-D678-5A8D-33A2D4DC2399}"/>
              </a:ext>
            </a:extLst>
          </p:cNvPr>
          <p:cNvSpPr txBox="1"/>
          <p:nvPr/>
        </p:nvSpPr>
        <p:spPr>
          <a:xfrm>
            <a:off x="899592" y="1988840"/>
            <a:ext cx="7992888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주요 학습 방법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회귀 분석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세부 학습 방법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</a:t>
            </a:r>
            <a:r>
              <a:rPr lang="en-US" altLang="ko-KR" sz="2400" b="0" dirty="0">
                <a:solidFill>
                  <a:srgbClr val="FFFF00"/>
                </a:solidFill>
                <a:effectLst/>
                <a:latin typeface="태나다체 " panose="02000000000000000000" pitchFamily="2" charset="-127"/>
                <a:ea typeface="태나다체 " panose="02000000000000000000" pitchFamily="2" charset="-127"/>
              </a:rPr>
              <a:t>Bagging Regressor</a:t>
            </a:r>
            <a:endParaRPr lang="en-US" altLang="ko-KR" sz="2400" dirty="0">
              <a:solidFill>
                <a:srgbClr val="FFFF00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모델 선정 과정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모델 선정 함수를 통해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개의 모델 선별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914400" lvl="1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914400" lvl="1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lvl="1"/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914400" lvl="1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914400" lvl="1" indent="-457200">
              <a:buAutoNum type="arabicPeriod"/>
            </a:pPr>
            <a:endParaRPr lang="en-US" altLang="ko-KR" sz="105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lvl="1"/>
            <a:r>
              <a:rPr lang="en-US" altLang="ko-KR" sz="1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  <a:p>
            <a:pPr marL="914400" lvl="1" indent="-457200">
              <a:buAutoNum type="arabicPeriod" startAt="2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각 모델 학습 후 결정 계수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(R Square)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가 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lvl="1"/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 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가장 좋은 모델 선정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lvl="2"/>
            <a:r>
              <a:rPr lang="en-US" altLang="ko-KR" sz="2400" b="0" dirty="0">
                <a:solidFill>
                  <a:schemeClr val="bg1"/>
                </a:solidFill>
                <a:effectLst/>
                <a:latin typeface="태나다체 " panose="02000000000000000000" pitchFamily="2" charset="-127"/>
                <a:ea typeface="태나다체 " panose="02000000000000000000" pitchFamily="2" charset="-127"/>
              </a:rPr>
              <a:t> ⇒ Bagging Regressor ( score : 0.9252 )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4B89C6-913F-01FF-5988-513B67E74C14}"/>
              </a:ext>
            </a:extLst>
          </p:cNvPr>
          <p:cNvGrpSpPr/>
          <p:nvPr/>
        </p:nvGrpSpPr>
        <p:grpSpPr>
          <a:xfrm>
            <a:off x="1893369" y="3649111"/>
            <a:ext cx="5200917" cy="1533481"/>
            <a:chOff x="1893369" y="3489720"/>
            <a:chExt cx="5200917" cy="153348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41DDE3F-1789-0E50-3A7E-D0EFB25D4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20"/>
            <a:stretch/>
          </p:blipFill>
          <p:spPr>
            <a:xfrm>
              <a:off x="1893369" y="3501319"/>
              <a:ext cx="5200917" cy="1521882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C5B7F2E-E6A7-0953-64AC-066B694C6974}"/>
                </a:ext>
              </a:extLst>
            </p:cNvPr>
            <p:cNvSpPr/>
            <p:nvPr/>
          </p:nvSpPr>
          <p:spPr>
            <a:xfrm>
              <a:off x="1968424" y="3489720"/>
              <a:ext cx="2952328" cy="216024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BE6CE8A-87C1-02C3-6213-7F24E086AD49}"/>
                </a:ext>
              </a:extLst>
            </p:cNvPr>
            <p:cNvSpPr/>
            <p:nvPr/>
          </p:nvSpPr>
          <p:spPr>
            <a:xfrm>
              <a:off x="1970580" y="3717032"/>
              <a:ext cx="1377284" cy="216024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24E3C7-581B-D58A-A7E7-B044844618BF}"/>
                </a:ext>
              </a:extLst>
            </p:cNvPr>
            <p:cNvSpPr/>
            <p:nvPr/>
          </p:nvSpPr>
          <p:spPr>
            <a:xfrm>
              <a:off x="1979456" y="3933056"/>
              <a:ext cx="2016480" cy="216024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4961C85-9E4B-1FF8-D0E2-359B29955DA8}"/>
                </a:ext>
              </a:extLst>
            </p:cNvPr>
            <p:cNvSpPr/>
            <p:nvPr/>
          </p:nvSpPr>
          <p:spPr>
            <a:xfrm>
              <a:off x="1979712" y="4149080"/>
              <a:ext cx="1666513" cy="216024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E96FD44-5979-707A-CE98-1CE61572035F}"/>
                </a:ext>
              </a:extLst>
            </p:cNvPr>
            <p:cNvSpPr/>
            <p:nvPr/>
          </p:nvSpPr>
          <p:spPr>
            <a:xfrm>
              <a:off x="1993832" y="4780220"/>
              <a:ext cx="2218128" cy="216024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7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4D4DBB4-963F-551C-66E5-6538147FC390}"/>
              </a:ext>
            </a:extLst>
          </p:cNvPr>
          <p:cNvSpPr/>
          <p:nvPr/>
        </p:nvSpPr>
        <p:spPr>
          <a:xfrm>
            <a:off x="755576" y="3047034"/>
            <a:ext cx="1656184" cy="393139"/>
          </a:xfrm>
          <a:prstGeom prst="roundRect">
            <a:avLst/>
          </a:prstGeom>
          <a:solidFill>
            <a:srgbClr val="2DF39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모델 시각화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D5C366A-E059-78D4-55C0-F59CDADD5FBF}"/>
              </a:ext>
            </a:extLst>
          </p:cNvPr>
          <p:cNvSpPr/>
          <p:nvPr/>
        </p:nvSpPr>
        <p:spPr>
          <a:xfrm>
            <a:off x="606050" y="3333971"/>
            <a:ext cx="3930292" cy="2927774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CC47C77-ACE9-7DF7-18AF-1DE99E78A6BA}"/>
              </a:ext>
            </a:extLst>
          </p:cNvPr>
          <p:cNvSpPr/>
          <p:nvPr/>
        </p:nvSpPr>
        <p:spPr>
          <a:xfrm>
            <a:off x="611640" y="1340640"/>
            <a:ext cx="50403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태나다체 "/>
                <a:ea typeface="태나다체 "/>
              </a:rPr>
              <a:t>[  </a:t>
            </a:r>
            <a:r>
              <a:rPr lang="ko-KR" sz="2400" b="0" strike="noStrike" spc="-1">
                <a:solidFill>
                  <a:srgbClr val="FFFFFF"/>
                </a:solidFill>
                <a:latin typeface="태나다체 "/>
                <a:ea typeface="태나다체 "/>
              </a:rPr>
              <a:t>선수의 가치 예측  </a:t>
            </a:r>
            <a:r>
              <a:rPr lang="en-US" sz="2400" b="0" strike="noStrike" spc="-1">
                <a:solidFill>
                  <a:srgbClr val="FFFFFF"/>
                </a:solidFill>
                <a:latin typeface="태나다체 "/>
                <a:ea typeface="태나다체 "/>
              </a:rPr>
              <a:t>] </a:t>
            </a:r>
            <a:endParaRPr lang="en-US" sz="2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E1A574F-66DD-2B64-0181-3A9C002AC73D}"/>
              </a:ext>
            </a:extLst>
          </p:cNvPr>
          <p:cNvSpPr/>
          <p:nvPr/>
        </p:nvSpPr>
        <p:spPr>
          <a:xfrm>
            <a:off x="899640" y="1989000"/>
            <a:ext cx="799236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ko-KR" sz="2400" b="0" strike="noStrike" spc="-1" dirty="0">
                <a:solidFill>
                  <a:srgbClr val="FFFFFF"/>
                </a:solidFill>
                <a:latin typeface="태나다체 "/>
                <a:ea typeface="태나다체 "/>
              </a:rPr>
              <a:t>주요 학습 방법 </a:t>
            </a:r>
            <a:r>
              <a:rPr lang="en-US" sz="2400" b="0" strike="noStrike" spc="-1" dirty="0">
                <a:solidFill>
                  <a:srgbClr val="FFFFFF"/>
                </a:solidFill>
                <a:latin typeface="태나다체 "/>
                <a:ea typeface="태나다체 "/>
              </a:rPr>
              <a:t>: </a:t>
            </a:r>
            <a:r>
              <a:rPr lang="ko-KR" sz="2400" b="0" strike="noStrike" spc="-1" dirty="0">
                <a:solidFill>
                  <a:srgbClr val="FFFFFF"/>
                </a:solidFill>
                <a:latin typeface="태나다체 "/>
                <a:ea typeface="태나다체 "/>
              </a:rPr>
              <a:t>회귀</a:t>
            </a:r>
            <a:endParaRPr lang="en-US" sz="2400" b="0" strike="noStrike" spc="-1" dirty="0">
              <a:solidFill>
                <a:srgbClr val="000000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ko-KR" sz="2400" b="0" strike="noStrike" spc="-1" dirty="0">
                <a:solidFill>
                  <a:srgbClr val="FFFFFF"/>
                </a:solidFill>
                <a:latin typeface="태나다체 "/>
                <a:ea typeface="태나다체 "/>
              </a:rPr>
              <a:t>세부 학습 방법 </a:t>
            </a:r>
            <a:r>
              <a:rPr lang="en-US" sz="2400" b="0" strike="noStrike" spc="-1" dirty="0">
                <a:solidFill>
                  <a:srgbClr val="FFFFFF"/>
                </a:solidFill>
                <a:latin typeface="태나다체 "/>
                <a:ea typeface="태나다체 "/>
              </a:rPr>
              <a:t>: </a:t>
            </a:r>
            <a:r>
              <a:rPr lang="ko-KR" altLang="en-US" sz="2400" b="0" strike="noStrike" spc="-1" dirty="0" err="1">
                <a:solidFill>
                  <a:srgbClr val="FFFF00"/>
                </a:solidFill>
                <a:latin typeface="태나다체 "/>
                <a:ea typeface="태나다체 "/>
              </a:rPr>
              <a:t>랜덤포레스트</a:t>
            </a:r>
            <a:r>
              <a:rPr lang="en-US" sz="2400" b="0" strike="noStrike" spc="-1" dirty="0">
                <a:solidFill>
                  <a:srgbClr val="FFFF00"/>
                </a:solidFill>
                <a:latin typeface="태나다체 "/>
                <a:ea typeface="태나다체 "/>
              </a:rPr>
              <a:t>( Regressor )</a:t>
            </a:r>
            <a:endParaRPr lang="en-US" sz="2400" b="0" strike="noStrike" spc="-1" dirty="0">
              <a:solidFill>
                <a:srgbClr val="FFFF00"/>
              </a:solidFill>
              <a:latin typeface="나눔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6DC7CA-E418-F399-EEB8-410EABEC786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64001" y="3475947"/>
            <a:ext cx="3420000" cy="2700000"/>
          </a:xfrm>
          <a:prstGeom prst="rect">
            <a:avLst/>
          </a:prstGeom>
          <a:ln w="0">
            <a:noFill/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254EF2-05F7-9095-EFBA-4B6CFB57CCAE}"/>
              </a:ext>
            </a:extLst>
          </p:cNvPr>
          <p:cNvSpPr/>
          <p:nvPr/>
        </p:nvSpPr>
        <p:spPr>
          <a:xfrm>
            <a:off x="5300484" y="6149907"/>
            <a:ext cx="2863516" cy="150394"/>
          </a:xfrm>
          <a:prstGeom prst="rect">
            <a:avLst/>
          </a:prstGeom>
          <a:solidFill>
            <a:srgbClr val="D3FC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AB4B9165-FFB8-0A98-F2F7-B40313773AA9}"/>
              </a:ext>
            </a:extLst>
          </p:cNvPr>
          <p:cNvSpPr/>
          <p:nvPr/>
        </p:nvSpPr>
        <p:spPr>
          <a:xfrm rot="5400000">
            <a:off x="6484265" y="4492769"/>
            <a:ext cx="484632" cy="484632"/>
          </a:xfrm>
          <a:prstGeom prst="chevron">
            <a:avLst/>
          </a:prstGeom>
          <a:solidFill>
            <a:srgbClr val="2DF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8B6F2-A90E-0D63-6E4A-BFC76442A62E}"/>
              </a:ext>
            </a:extLst>
          </p:cNvPr>
          <p:cNvSpPr txBox="1"/>
          <p:nvPr/>
        </p:nvSpPr>
        <p:spPr>
          <a:xfrm>
            <a:off x="5300484" y="3364710"/>
            <a:ext cx="2863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중요도가 가장 높은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Overall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, </a:t>
            </a:r>
            <a:r>
              <a:rPr lang="en-US" altLang="ko-KR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value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, </a:t>
            </a:r>
            <a:r>
              <a:rPr lang="en-US" altLang="ko-KR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skill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을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Feature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변수로 선정</a:t>
            </a:r>
            <a:endParaRPr lang="ko-KR" altLang="en-US" dirty="0">
              <a:solidFill>
                <a:srgbClr val="2DF399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79159E-EE9C-C989-5D05-41281FB676AD}"/>
              </a:ext>
            </a:extLst>
          </p:cNvPr>
          <p:cNvSpPr/>
          <p:nvPr/>
        </p:nvSpPr>
        <p:spPr>
          <a:xfrm>
            <a:off x="5300484" y="3030554"/>
            <a:ext cx="2863516" cy="150394"/>
          </a:xfrm>
          <a:prstGeom prst="rect">
            <a:avLst/>
          </a:prstGeom>
          <a:solidFill>
            <a:srgbClr val="D3FC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B0C0D2-5F59-9F73-02C3-FDAE2C71E630}"/>
              </a:ext>
            </a:extLst>
          </p:cNvPr>
          <p:cNvSpPr txBox="1"/>
          <p:nvPr/>
        </p:nvSpPr>
        <p:spPr>
          <a:xfrm>
            <a:off x="5300484" y="5274464"/>
            <a:ext cx="286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훈련점수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</a:t>
            </a:r>
            <a:r>
              <a:rPr lang="en-US" altLang="ko-KR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0.82</a:t>
            </a:r>
          </a:p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테스트점수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0.79</a:t>
            </a:r>
            <a:endParaRPr lang="ko-KR" altLang="en-US" dirty="0">
              <a:solidFill>
                <a:srgbClr val="2DF399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C8ED18C-92C6-F379-295E-E2D537C1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3CF22E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04-4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Wage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08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>
            <a:extLst>
              <a:ext uri="{FF2B5EF4-FFF2-40B4-BE49-F238E27FC236}">
                <a16:creationId xmlns:a16="http://schemas.microsoft.com/office/drawing/2014/main" id="{FB35EF23-5744-5356-F4CB-E89ADB05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3573016"/>
            <a:ext cx="59647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pPr algn="ctr"/>
            <a:r>
              <a:rPr lang="ko-KR" altLang="en-US" sz="80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프로그램 시연</a:t>
            </a:r>
            <a:endParaRPr lang="en-US" altLang="ko-KR" sz="80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13529968-A8C2-22A2-CB1E-B98AC406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841" y="1825308"/>
            <a:ext cx="19718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ln w="3175">
                  <a:noFill/>
                </a:ln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05</a:t>
            </a:r>
            <a:endParaRPr lang="ko-KR" altLang="en-US" sz="9600" b="1" dirty="0">
              <a:ln w="3175">
                <a:noFill/>
              </a:ln>
              <a:solidFill>
                <a:srgbClr val="2DF399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8C30B8-8FDF-7E60-9ACB-CB21534B098E}"/>
              </a:ext>
            </a:extLst>
          </p:cNvPr>
          <p:cNvSpPr/>
          <p:nvPr/>
        </p:nvSpPr>
        <p:spPr>
          <a:xfrm rot="19712386" flipV="1">
            <a:off x="1962880" y="816909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46003C-0831-7B2C-6BC6-00FFD8E2E68C}"/>
              </a:ext>
            </a:extLst>
          </p:cNvPr>
          <p:cNvSpPr/>
          <p:nvPr/>
        </p:nvSpPr>
        <p:spPr>
          <a:xfrm rot="19712386" flipV="1">
            <a:off x="1805282" y="902461"/>
            <a:ext cx="17563" cy="56294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169EDC-9F7C-49A6-A4D0-31C2F39228EF}"/>
              </a:ext>
            </a:extLst>
          </p:cNvPr>
          <p:cNvSpPr/>
          <p:nvPr/>
        </p:nvSpPr>
        <p:spPr>
          <a:xfrm rot="19712386" flipV="1">
            <a:off x="1756232" y="80692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F492F-D97B-2C43-42A6-9C0EBF5AA6F6}"/>
              </a:ext>
            </a:extLst>
          </p:cNvPr>
          <p:cNvSpPr/>
          <p:nvPr/>
        </p:nvSpPr>
        <p:spPr>
          <a:xfrm rot="19712386" flipV="1">
            <a:off x="1656437" y="79920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6EC1E-F1A9-C64C-4DD3-10FF50B88895}"/>
              </a:ext>
            </a:extLst>
          </p:cNvPr>
          <p:cNvSpPr/>
          <p:nvPr/>
        </p:nvSpPr>
        <p:spPr>
          <a:xfrm rot="19712386" flipV="1">
            <a:off x="1556642" y="79149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C91C32-9AF4-2E74-888C-17090F6F2E7A}"/>
              </a:ext>
            </a:extLst>
          </p:cNvPr>
          <p:cNvSpPr/>
          <p:nvPr/>
        </p:nvSpPr>
        <p:spPr>
          <a:xfrm rot="19712386" flipV="1">
            <a:off x="1435279" y="823483"/>
            <a:ext cx="18530" cy="62315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82803E-DB8A-E676-A895-6AE35F1D736D}"/>
              </a:ext>
            </a:extLst>
          </p:cNvPr>
          <p:cNvSpPr/>
          <p:nvPr/>
        </p:nvSpPr>
        <p:spPr>
          <a:xfrm rot="19712386" flipV="1">
            <a:off x="1697738" y="50974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E51E9E-6FF3-7CFF-89D1-29ED0DA906B2}"/>
              </a:ext>
            </a:extLst>
          </p:cNvPr>
          <p:cNvSpPr/>
          <p:nvPr/>
        </p:nvSpPr>
        <p:spPr>
          <a:xfrm rot="19712386" flipV="1">
            <a:off x="1257257" y="768335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9E2FF1-9961-A59A-EBF7-E36D88083620}"/>
              </a:ext>
            </a:extLst>
          </p:cNvPr>
          <p:cNvSpPr/>
          <p:nvPr/>
        </p:nvSpPr>
        <p:spPr>
          <a:xfrm rot="19712386" flipV="1">
            <a:off x="1157461" y="76062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679E2A-BD2C-5B88-595E-F9970B1CBA46}"/>
              </a:ext>
            </a:extLst>
          </p:cNvPr>
          <p:cNvSpPr/>
          <p:nvPr/>
        </p:nvSpPr>
        <p:spPr>
          <a:xfrm rot="19712386" flipV="1">
            <a:off x="1596559" y="2638587"/>
            <a:ext cx="16373" cy="401491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82E4D9-1FD2-5F35-A31E-DC4A880158B2}"/>
              </a:ext>
            </a:extLst>
          </p:cNvPr>
          <p:cNvSpPr/>
          <p:nvPr/>
        </p:nvSpPr>
        <p:spPr>
          <a:xfrm rot="19712386" flipV="1">
            <a:off x="1979438" y="-70789"/>
            <a:ext cx="27902" cy="7899383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521434-5F2F-CF5E-62A5-C356701B4D94}"/>
              </a:ext>
            </a:extLst>
          </p:cNvPr>
          <p:cNvSpPr/>
          <p:nvPr/>
        </p:nvSpPr>
        <p:spPr>
          <a:xfrm rot="19712386" flipV="1">
            <a:off x="1813087" y="-362311"/>
            <a:ext cx="27098" cy="7595001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06F219-79D6-5F9B-FFA1-AAB83AE1E8B3}"/>
              </a:ext>
            </a:extLst>
          </p:cNvPr>
          <p:cNvSpPr/>
          <p:nvPr/>
        </p:nvSpPr>
        <p:spPr>
          <a:xfrm rot="19712386" flipV="1">
            <a:off x="1845911" y="106835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C5C3BA-237B-56FF-50FF-47BD82EAE766}"/>
              </a:ext>
            </a:extLst>
          </p:cNvPr>
          <p:cNvSpPr/>
          <p:nvPr/>
        </p:nvSpPr>
        <p:spPr>
          <a:xfrm rot="19712386" flipV="1">
            <a:off x="1580217" y="-5415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DCF9BC-5587-25C1-0263-558956099A20}"/>
              </a:ext>
            </a:extLst>
          </p:cNvPr>
          <p:cNvSpPr/>
          <p:nvPr/>
        </p:nvSpPr>
        <p:spPr>
          <a:xfrm rot="19712386" flipV="1">
            <a:off x="1656210" y="1137325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D34AA8-26DA-441F-7398-73B0D273AA23}"/>
              </a:ext>
            </a:extLst>
          </p:cNvPr>
          <p:cNvSpPr/>
          <p:nvPr/>
        </p:nvSpPr>
        <p:spPr>
          <a:xfrm rot="19712386" flipV="1">
            <a:off x="1546525" y="1045203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416209-3583-7A72-6E98-F17E7A011481}"/>
              </a:ext>
            </a:extLst>
          </p:cNvPr>
          <p:cNvSpPr/>
          <p:nvPr/>
        </p:nvSpPr>
        <p:spPr>
          <a:xfrm rot="19712386" flipV="1">
            <a:off x="1378886" y="138651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334472-7344-2E03-D037-108E70782F67}"/>
              </a:ext>
            </a:extLst>
          </p:cNvPr>
          <p:cNvSpPr/>
          <p:nvPr/>
        </p:nvSpPr>
        <p:spPr>
          <a:xfrm rot="19712386" flipV="1">
            <a:off x="1354446" y="1023467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049B5E-CB05-0951-218C-EA95F178B289}"/>
              </a:ext>
            </a:extLst>
          </p:cNvPr>
          <p:cNvSpPr/>
          <p:nvPr/>
        </p:nvSpPr>
        <p:spPr>
          <a:xfrm rot="19712386" flipH="1" flipV="1">
            <a:off x="1338187" y="1628248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E51777-AF79-222E-A135-18631713CB11}"/>
              </a:ext>
            </a:extLst>
          </p:cNvPr>
          <p:cNvSpPr/>
          <p:nvPr/>
        </p:nvSpPr>
        <p:spPr>
          <a:xfrm rot="19712386" flipV="1">
            <a:off x="1147345" y="101433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273FFC-9F03-7220-DAC0-0C73AF5EDD77}"/>
              </a:ext>
            </a:extLst>
          </p:cNvPr>
          <p:cNvSpPr/>
          <p:nvPr/>
        </p:nvSpPr>
        <p:spPr>
          <a:xfrm rot="19712386" flipH="1" flipV="1">
            <a:off x="2282631" y="2706257"/>
            <a:ext cx="17536" cy="465839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CF228C-ADC0-2AE0-66DD-77FDA9742629}"/>
              </a:ext>
            </a:extLst>
          </p:cNvPr>
          <p:cNvSpPr/>
          <p:nvPr/>
        </p:nvSpPr>
        <p:spPr>
          <a:xfrm rot="19712386" flipV="1">
            <a:off x="1846466" y="584664"/>
            <a:ext cx="16373" cy="554733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B302BD-0291-4F18-F6F5-97310B1E0F1A}"/>
              </a:ext>
            </a:extLst>
          </p:cNvPr>
          <p:cNvSpPr/>
          <p:nvPr/>
        </p:nvSpPr>
        <p:spPr>
          <a:xfrm rot="19712386" flipH="1" flipV="1">
            <a:off x="2151016" y="2047195"/>
            <a:ext cx="16373" cy="515242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D04F6-5A77-F0D6-EFA1-ECE6303ED288}"/>
              </a:ext>
            </a:extLst>
          </p:cNvPr>
          <p:cNvSpPr/>
          <p:nvPr/>
        </p:nvSpPr>
        <p:spPr>
          <a:xfrm rot="19712386" flipV="1">
            <a:off x="1890450" y="-129050"/>
            <a:ext cx="16373" cy="677286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2C0D92-6C2D-2B60-9BF2-2EE6CC0493C6}"/>
              </a:ext>
            </a:extLst>
          </p:cNvPr>
          <p:cNvSpPr/>
          <p:nvPr/>
        </p:nvSpPr>
        <p:spPr>
          <a:xfrm rot="19712386" flipV="1">
            <a:off x="1045307" y="107434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92CC52-5C57-E11B-E331-13DD209DC8D0}"/>
              </a:ext>
            </a:extLst>
          </p:cNvPr>
          <p:cNvSpPr/>
          <p:nvPr/>
        </p:nvSpPr>
        <p:spPr>
          <a:xfrm rot="19712386" flipV="1">
            <a:off x="995693" y="2043287"/>
            <a:ext cx="16758" cy="4719899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26F05E-ACDA-708C-A3D4-8E4DAF6A1B69}"/>
              </a:ext>
            </a:extLst>
          </p:cNvPr>
          <p:cNvSpPr/>
          <p:nvPr/>
        </p:nvSpPr>
        <p:spPr>
          <a:xfrm rot="19712386" flipV="1">
            <a:off x="1284519" y="3698365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EC1089-6008-22C8-ABE7-3834789A067B}"/>
              </a:ext>
            </a:extLst>
          </p:cNvPr>
          <p:cNvSpPr/>
          <p:nvPr/>
        </p:nvSpPr>
        <p:spPr>
          <a:xfrm rot="19712386" flipV="1">
            <a:off x="1307053" y="3423798"/>
            <a:ext cx="45719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DB708D-B70B-23AA-6076-03BA9F46586B}"/>
              </a:ext>
            </a:extLst>
          </p:cNvPr>
          <p:cNvSpPr/>
          <p:nvPr/>
        </p:nvSpPr>
        <p:spPr>
          <a:xfrm rot="19712386" flipV="1">
            <a:off x="835889" y="2917856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BBEEE0-6703-24EE-95E6-CB9F3AAE7551}"/>
              </a:ext>
            </a:extLst>
          </p:cNvPr>
          <p:cNvSpPr/>
          <p:nvPr/>
        </p:nvSpPr>
        <p:spPr>
          <a:xfrm rot="19712386" flipV="1">
            <a:off x="768369" y="2594727"/>
            <a:ext cx="35029" cy="3418112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191183-DD4F-47A5-3858-521F414A5A09}"/>
              </a:ext>
            </a:extLst>
          </p:cNvPr>
          <p:cNvSpPr/>
          <p:nvPr/>
        </p:nvSpPr>
        <p:spPr>
          <a:xfrm rot="19712386" flipV="1">
            <a:off x="1246354" y="3140753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6D2770-643A-EEAF-A74A-AE7AE6E26214}"/>
              </a:ext>
            </a:extLst>
          </p:cNvPr>
          <p:cNvSpPr/>
          <p:nvPr/>
        </p:nvSpPr>
        <p:spPr>
          <a:xfrm rot="19712386" flipV="1">
            <a:off x="1203116" y="3450269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2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C37233-2B7F-74FA-DEF3-96AE7FA514DB}"/>
              </a:ext>
            </a:extLst>
          </p:cNvPr>
          <p:cNvGrpSpPr/>
          <p:nvPr/>
        </p:nvGrpSpPr>
        <p:grpSpPr>
          <a:xfrm>
            <a:off x="3649583" y="2996952"/>
            <a:ext cx="3404973" cy="646331"/>
            <a:chOff x="3514255" y="1123875"/>
            <a:chExt cx="3404973" cy="646331"/>
          </a:xfrm>
        </p:grpSpPr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FB35EF23-5744-5356-F4CB-E89ADB057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112" y="1154653"/>
              <a:ext cx="25891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lvl="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굴림" pitchFamily="50" charset="-127"/>
                </a:defRPr>
              </a:lvl1pPr>
            </a:lstStyle>
            <a:p>
              <a:r>
                <a:rPr lang="ko-KR" altLang="en-US" sz="3200" b="1" dirty="0">
                  <a:ln w="3175">
                    <a:noFill/>
                  </a:ln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프로그램 개요</a:t>
              </a:r>
              <a:endPara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13529968-A8C2-22A2-CB1E-B98AC406B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255" y="1123875"/>
              <a:ext cx="76495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ln w="3175">
                    <a:noFill/>
                  </a:ln>
                  <a:solidFill>
                    <a:srgbClr val="D3FC04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02</a:t>
              </a:r>
              <a:endParaRPr lang="ko-KR" altLang="en-US" sz="3600" b="1" dirty="0">
                <a:ln w="3175">
                  <a:noFill/>
                </a:ln>
                <a:solidFill>
                  <a:srgbClr val="D3FC04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1DBD0D-F7E1-46F0-67AF-FF755613E32C}"/>
              </a:ext>
            </a:extLst>
          </p:cNvPr>
          <p:cNvGrpSpPr/>
          <p:nvPr/>
        </p:nvGrpSpPr>
        <p:grpSpPr>
          <a:xfrm>
            <a:off x="4680109" y="5157192"/>
            <a:ext cx="2989155" cy="646331"/>
            <a:chOff x="4070917" y="2095574"/>
            <a:chExt cx="2989155" cy="646331"/>
          </a:xfrm>
        </p:grpSpPr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6A7D9DDA-1E67-7E3C-AF4B-96517F9B7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176" y="2126352"/>
              <a:ext cx="215389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lvl="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굴림" pitchFamily="50" charset="-127"/>
                </a:defRPr>
              </a:lvl1pPr>
            </a:lstStyle>
            <a:p>
              <a:r>
                <a:rPr lang="ko-KR" altLang="en-US" sz="3200" b="1" dirty="0">
                  <a:ln w="3175">
                    <a:noFill/>
                  </a:ln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예측 모델링</a:t>
              </a:r>
              <a:endPara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472E07F0-6450-6223-A49C-5A50EDEE8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917" y="2095574"/>
              <a:ext cx="76495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ln w="3175">
                    <a:noFill/>
                  </a:ln>
                  <a:solidFill>
                    <a:srgbClr val="3CF22E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04</a:t>
              </a:r>
              <a:endParaRPr lang="ko-KR" altLang="en-US" sz="3600" b="1" dirty="0">
                <a:ln w="3175">
                  <a:noFill/>
                </a:ln>
                <a:solidFill>
                  <a:srgbClr val="3CF22E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C806A1D-3C29-CAE9-DCFD-C8835E1FA609}"/>
              </a:ext>
            </a:extLst>
          </p:cNvPr>
          <p:cNvGrpSpPr/>
          <p:nvPr/>
        </p:nvGrpSpPr>
        <p:grpSpPr>
          <a:xfrm>
            <a:off x="5151736" y="5805264"/>
            <a:ext cx="3351173" cy="646331"/>
            <a:chOff x="4627577" y="3095600"/>
            <a:chExt cx="3351173" cy="646331"/>
          </a:xfrm>
        </p:grpSpPr>
        <p:sp>
          <p:nvSpPr>
            <p:cNvPr id="21" name="Text Box 5">
              <a:extLst>
                <a:ext uri="{FF2B5EF4-FFF2-40B4-BE49-F238E27FC236}">
                  <a16:creationId xmlns:a16="http://schemas.microsoft.com/office/drawing/2014/main" id="{64D34502-90CA-9554-84AD-6C6FB0CFF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2239" y="3126378"/>
              <a:ext cx="249651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lvl="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굴림" pitchFamily="50" charset="-127"/>
                </a:defRPr>
              </a:lvl1pPr>
            </a:lstStyle>
            <a:p>
              <a:r>
                <a:rPr lang="ko-KR" altLang="en-US" sz="3200" b="1" dirty="0">
                  <a:ln w="3175">
                    <a:noFill/>
                  </a:ln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프로그램 시연</a:t>
              </a:r>
              <a:endPara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9284AE39-ADD6-B8D5-6725-1FC512FC3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577" y="3095600"/>
              <a:ext cx="76495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ln w="3175">
                    <a:noFill/>
                  </a:ln>
                  <a:solidFill>
                    <a:srgbClr val="2DF399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05</a:t>
              </a:r>
              <a:endParaRPr lang="ko-KR" altLang="en-US" sz="3600" b="1" dirty="0">
                <a:ln w="3175">
                  <a:noFill/>
                </a:ln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</p:grpSp>
      <p:sp>
        <p:nvSpPr>
          <p:cNvPr id="34" name="Text Box 5">
            <a:extLst>
              <a:ext uri="{FF2B5EF4-FFF2-40B4-BE49-F238E27FC236}">
                <a16:creationId xmlns:a16="http://schemas.microsoft.com/office/drawing/2014/main" id="{200C2552-9394-94B8-336F-246DFE8F9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1278" y="1189201"/>
            <a:ext cx="32115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pPr algn="ctr"/>
            <a:r>
              <a:rPr lang="en-US" altLang="ko-KR" sz="60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INDEX</a:t>
            </a: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A7C419D1-B1B3-0C15-558D-50B6920AF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521" y="3568362"/>
            <a:ext cx="32885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ko-KR" altLang="en-US" sz="24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</a:t>
            </a:r>
            <a:r>
              <a:rPr lang="ko-KR" altLang="en-US" sz="2400" b="1" dirty="0" err="1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찾으시옷</a:t>
            </a:r>
            <a:endParaRPr lang="en-US" altLang="ko-KR" sz="24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ko-KR" altLang="en-US" sz="24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팀   </a:t>
            </a:r>
            <a:r>
              <a:rPr lang="ko-KR" altLang="en-US" sz="2400" b="1" dirty="0" err="1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만드시옷</a:t>
            </a:r>
            <a:endParaRPr lang="en-US" altLang="ko-KR" sz="24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5149D711-65FA-87E3-EC80-549D384ED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562" y="3568362"/>
            <a:ext cx="9669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n w="3175">
                  <a:noFill/>
                </a:ln>
                <a:solidFill>
                  <a:srgbClr val="D3FC0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02-1</a:t>
            </a:r>
          </a:p>
          <a:p>
            <a:pPr algn="ctr"/>
            <a:r>
              <a:rPr lang="en-US" altLang="ko-KR" sz="2400" b="1" dirty="0">
                <a:ln w="3175">
                  <a:noFill/>
                </a:ln>
                <a:solidFill>
                  <a:srgbClr val="D3FC0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02-2</a:t>
            </a:r>
            <a:endParaRPr lang="ko-KR" altLang="en-US" sz="2400" b="1" dirty="0">
              <a:ln w="3175">
                <a:noFill/>
              </a:ln>
              <a:solidFill>
                <a:srgbClr val="D3FC0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A344F5-74B6-D206-C35E-EB197B466A13}"/>
              </a:ext>
            </a:extLst>
          </p:cNvPr>
          <p:cNvSpPr/>
          <p:nvPr/>
        </p:nvSpPr>
        <p:spPr>
          <a:xfrm rot="19712386" flipV="1">
            <a:off x="1962880" y="816909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DAE198-5EF1-96A0-46C8-F69DCF8960C1}"/>
              </a:ext>
            </a:extLst>
          </p:cNvPr>
          <p:cNvSpPr/>
          <p:nvPr/>
        </p:nvSpPr>
        <p:spPr>
          <a:xfrm rot="19712386" flipV="1">
            <a:off x="1805282" y="902461"/>
            <a:ext cx="17563" cy="56294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56151A-CAE3-8C71-A2FA-9BA7ED5A4166}"/>
              </a:ext>
            </a:extLst>
          </p:cNvPr>
          <p:cNvSpPr/>
          <p:nvPr/>
        </p:nvSpPr>
        <p:spPr>
          <a:xfrm rot="19712386" flipV="1">
            <a:off x="1756232" y="80692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D97D8F-CB9A-A138-180A-2E6FE3193538}"/>
              </a:ext>
            </a:extLst>
          </p:cNvPr>
          <p:cNvSpPr/>
          <p:nvPr/>
        </p:nvSpPr>
        <p:spPr>
          <a:xfrm rot="19712386" flipV="1">
            <a:off x="1656437" y="79920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40FA9C-D744-44EB-9244-7215C2B7DB64}"/>
              </a:ext>
            </a:extLst>
          </p:cNvPr>
          <p:cNvSpPr/>
          <p:nvPr/>
        </p:nvSpPr>
        <p:spPr>
          <a:xfrm rot="19712386" flipV="1">
            <a:off x="1556642" y="79149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CFC151-DD8E-67D5-68E3-A523957F150B}"/>
              </a:ext>
            </a:extLst>
          </p:cNvPr>
          <p:cNvSpPr/>
          <p:nvPr/>
        </p:nvSpPr>
        <p:spPr>
          <a:xfrm rot="19712386" flipV="1">
            <a:off x="1435279" y="823483"/>
            <a:ext cx="18530" cy="62315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4A84CC-6966-B602-2BAA-1ED8CFD92533}"/>
              </a:ext>
            </a:extLst>
          </p:cNvPr>
          <p:cNvSpPr/>
          <p:nvPr/>
        </p:nvSpPr>
        <p:spPr>
          <a:xfrm rot="19712386" flipV="1">
            <a:off x="1697738" y="50974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0E8A8E-AFA5-EEFD-CD68-FE3525CA748E}"/>
              </a:ext>
            </a:extLst>
          </p:cNvPr>
          <p:cNvSpPr/>
          <p:nvPr/>
        </p:nvSpPr>
        <p:spPr>
          <a:xfrm rot="19712386" flipV="1">
            <a:off x="1257257" y="768335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94E5-196D-D6E6-F2D8-D4FF899F56D2}"/>
              </a:ext>
            </a:extLst>
          </p:cNvPr>
          <p:cNvSpPr/>
          <p:nvPr/>
        </p:nvSpPr>
        <p:spPr>
          <a:xfrm rot="19712386" flipV="1">
            <a:off x="1157461" y="76062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8F5052-8281-9455-7B0A-69A641179A70}"/>
              </a:ext>
            </a:extLst>
          </p:cNvPr>
          <p:cNvSpPr/>
          <p:nvPr/>
        </p:nvSpPr>
        <p:spPr>
          <a:xfrm rot="19712386" flipV="1">
            <a:off x="1596559" y="2638587"/>
            <a:ext cx="16373" cy="401491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885B20-0F91-35F1-60A5-AE2C39B93B73}"/>
              </a:ext>
            </a:extLst>
          </p:cNvPr>
          <p:cNvSpPr/>
          <p:nvPr/>
        </p:nvSpPr>
        <p:spPr>
          <a:xfrm rot="19712386" flipV="1">
            <a:off x="1979438" y="-70789"/>
            <a:ext cx="27902" cy="7899383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6991AD-8866-9F5F-3C15-EF729963A0F8}"/>
              </a:ext>
            </a:extLst>
          </p:cNvPr>
          <p:cNvSpPr/>
          <p:nvPr/>
        </p:nvSpPr>
        <p:spPr>
          <a:xfrm rot="19712386" flipV="1">
            <a:off x="1813087" y="-362311"/>
            <a:ext cx="27098" cy="7595001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DA2136-ABB9-74A8-8320-8C1DCE5FE5E4}"/>
              </a:ext>
            </a:extLst>
          </p:cNvPr>
          <p:cNvSpPr/>
          <p:nvPr/>
        </p:nvSpPr>
        <p:spPr>
          <a:xfrm rot="19712386" flipV="1">
            <a:off x="1845911" y="106835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025344-3B0E-9821-CD94-BFDC90523B60}"/>
              </a:ext>
            </a:extLst>
          </p:cNvPr>
          <p:cNvSpPr/>
          <p:nvPr/>
        </p:nvSpPr>
        <p:spPr>
          <a:xfrm rot="19712386" flipV="1">
            <a:off x="1580217" y="-5415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E145C4-C0E3-5401-FA6B-AF004A84A8CB}"/>
              </a:ext>
            </a:extLst>
          </p:cNvPr>
          <p:cNvSpPr/>
          <p:nvPr/>
        </p:nvSpPr>
        <p:spPr>
          <a:xfrm rot="19712386" flipV="1">
            <a:off x="1656210" y="1137325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FFAB97-C452-E99E-C83A-464030165B92}"/>
              </a:ext>
            </a:extLst>
          </p:cNvPr>
          <p:cNvSpPr/>
          <p:nvPr/>
        </p:nvSpPr>
        <p:spPr>
          <a:xfrm rot="19712386" flipV="1">
            <a:off x="1546525" y="1045203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FBE9B0-F8EA-6C7C-181A-ABDCEA63D0A6}"/>
              </a:ext>
            </a:extLst>
          </p:cNvPr>
          <p:cNvSpPr/>
          <p:nvPr/>
        </p:nvSpPr>
        <p:spPr>
          <a:xfrm rot="19712386" flipV="1">
            <a:off x="1378886" y="138651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5FA59D-AC0E-7B09-CF3C-89D0137A5764}"/>
              </a:ext>
            </a:extLst>
          </p:cNvPr>
          <p:cNvSpPr/>
          <p:nvPr/>
        </p:nvSpPr>
        <p:spPr>
          <a:xfrm rot="19712386" flipV="1">
            <a:off x="1354446" y="1023467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62D0E96-8BCC-F7F5-6C2C-283EB7830C83}"/>
              </a:ext>
            </a:extLst>
          </p:cNvPr>
          <p:cNvSpPr/>
          <p:nvPr/>
        </p:nvSpPr>
        <p:spPr>
          <a:xfrm rot="19712386" flipH="1" flipV="1">
            <a:off x="1338187" y="1628248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764608-DF96-ECBC-B0F8-7A118137CC73}"/>
              </a:ext>
            </a:extLst>
          </p:cNvPr>
          <p:cNvSpPr/>
          <p:nvPr/>
        </p:nvSpPr>
        <p:spPr>
          <a:xfrm rot="19712386" flipV="1">
            <a:off x="1147345" y="101433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5437DE9-EB90-1FB8-302C-9BA13A78C8B6}"/>
              </a:ext>
            </a:extLst>
          </p:cNvPr>
          <p:cNvSpPr/>
          <p:nvPr/>
        </p:nvSpPr>
        <p:spPr>
          <a:xfrm rot="19712386" flipH="1" flipV="1">
            <a:off x="2282631" y="2706257"/>
            <a:ext cx="17536" cy="465839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D55759E-886D-309A-1AD1-2488EC5C7A4D}"/>
              </a:ext>
            </a:extLst>
          </p:cNvPr>
          <p:cNvSpPr/>
          <p:nvPr/>
        </p:nvSpPr>
        <p:spPr>
          <a:xfrm rot="19712386" flipV="1">
            <a:off x="1846466" y="584664"/>
            <a:ext cx="16373" cy="554733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A71B2F-0E82-D24C-46C0-F50671828A7A}"/>
              </a:ext>
            </a:extLst>
          </p:cNvPr>
          <p:cNvSpPr/>
          <p:nvPr/>
        </p:nvSpPr>
        <p:spPr>
          <a:xfrm rot="19712386" flipH="1" flipV="1">
            <a:off x="2151016" y="2047195"/>
            <a:ext cx="16373" cy="515242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7C249C-6E13-2E19-D51E-8B97F9D3222D}"/>
              </a:ext>
            </a:extLst>
          </p:cNvPr>
          <p:cNvSpPr/>
          <p:nvPr/>
        </p:nvSpPr>
        <p:spPr>
          <a:xfrm rot="19712386" flipV="1">
            <a:off x="1890450" y="-129050"/>
            <a:ext cx="16373" cy="677286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3F3788-EE06-59DC-6ACF-81F53D3275EC}"/>
              </a:ext>
            </a:extLst>
          </p:cNvPr>
          <p:cNvSpPr/>
          <p:nvPr/>
        </p:nvSpPr>
        <p:spPr>
          <a:xfrm rot="19712386" flipV="1">
            <a:off x="1045307" y="107434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3F97BC-8B9A-B245-C604-F3C46856A672}"/>
              </a:ext>
            </a:extLst>
          </p:cNvPr>
          <p:cNvSpPr/>
          <p:nvPr/>
        </p:nvSpPr>
        <p:spPr>
          <a:xfrm rot="19712386" flipV="1">
            <a:off x="995693" y="2043287"/>
            <a:ext cx="16758" cy="4719899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B41C3F0-9ABC-6CD3-E7F9-10758B010D2A}"/>
              </a:ext>
            </a:extLst>
          </p:cNvPr>
          <p:cNvSpPr/>
          <p:nvPr/>
        </p:nvSpPr>
        <p:spPr>
          <a:xfrm rot="19712386" flipV="1">
            <a:off x="1284519" y="3698365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D509ED-2247-25AB-C4DC-467F6E1BCA26}"/>
              </a:ext>
            </a:extLst>
          </p:cNvPr>
          <p:cNvSpPr/>
          <p:nvPr/>
        </p:nvSpPr>
        <p:spPr>
          <a:xfrm rot="19712386" flipV="1">
            <a:off x="1307053" y="3423798"/>
            <a:ext cx="45719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7E56DC-333D-09CB-E330-386B31BD6FD6}"/>
              </a:ext>
            </a:extLst>
          </p:cNvPr>
          <p:cNvSpPr/>
          <p:nvPr/>
        </p:nvSpPr>
        <p:spPr>
          <a:xfrm rot="19712386" flipV="1">
            <a:off x="835889" y="2917856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6CBE5F7-7EE3-8079-B405-2129E8D6F3E8}"/>
              </a:ext>
            </a:extLst>
          </p:cNvPr>
          <p:cNvSpPr/>
          <p:nvPr/>
        </p:nvSpPr>
        <p:spPr>
          <a:xfrm rot="19712386" flipV="1">
            <a:off x="768369" y="2594727"/>
            <a:ext cx="35029" cy="3418112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B6C161B-5E56-9ED9-5074-7C3398C5E621}"/>
              </a:ext>
            </a:extLst>
          </p:cNvPr>
          <p:cNvSpPr/>
          <p:nvPr/>
        </p:nvSpPr>
        <p:spPr>
          <a:xfrm rot="19712386" flipV="1">
            <a:off x="1246354" y="3140753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F7F3947-A970-2030-A6F8-BEF5F26AD7AA}"/>
              </a:ext>
            </a:extLst>
          </p:cNvPr>
          <p:cNvSpPr/>
          <p:nvPr/>
        </p:nvSpPr>
        <p:spPr>
          <a:xfrm rot="19712386" flipV="1">
            <a:off x="1203116" y="3450269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A96D98-86A2-4799-32D7-3DA7B34BF835}"/>
              </a:ext>
            </a:extLst>
          </p:cNvPr>
          <p:cNvGrpSpPr/>
          <p:nvPr/>
        </p:nvGrpSpPr>
        <p:grpSpPr>
          <a:xfrm>
            <a:off x="3131840" y="2343374"/>
            <a:ext cx="3404973" cy="646331"/>
            <a:chOff x="3514255" y="1123875"/>
            <a:chExt cx="3404973" cy="646331"/>
          </a:xfrm>
        </p:grpSpPr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26EE1D75-DA88-387F-9B8C-5F12F905B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112" y="1154653"/>
              <a:ext cx="25891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lvl="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굴림" pitchFamily="50" charset="-127"/>
                </a:defRPr>
              </a:lvl1pPr>
            </a:lstStyle>
            <a:p>
              <a:r>
                <a:rPr lang="ko-KR" altLang="en-US" sz="3200" b="1" dirty="0">
                  <a:ln w="3175">
                    <a:noFill/>
                  </a:ln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주제 선정 이유</a:t>
              </a:r>
              <a:endPara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1C4A4088-E4BD-FA37-3220-1A4C7B9F0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255" y="1123875"/>
              <a:ext cx="76495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ln w="3175">
                    <a:noFill/>
                  </a:ln>
                  <a:solidFill>
                    <a:srgbClr val="FFFF00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01</a:t>
              </a:r>
              <a:endParaRPr lang="ko-KR" altLang="en-US" sz="3600" b="1" dirty="0">
                <a:ln w="3175">
                  <a:noFill/>
                </a:ln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43F8AD6-E98F-3419-3552-C976D0F18066}"/>
              </a:ext>
            </a:extLst>
          </p:cNvPr>
          <p:cNvGrpSpPr/>
          <p:nvPr/>
        </p:nvGrpSpPr>
        <p:grpSpPr>
          <a:xfrm>
            <a:off x="4306622" y="4510861"/>
            <a:ext cx="4729874" cy="646331"/>
            <a:chOff x="4070916" y="2095574"/>
            <a:chExt cx="4729874" cy="646331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BDEB6BC9-372A-24E4-45AF-408B01EFF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176" y="2126352"/>
              <a:ext cx="389461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lvl="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굴림" pitchFamily="50" charset="-127"/>
                </a:defRPr>
              </a:lvl1pPr>
            </a:lstStyle>
            <a:p>
              <a:r>
                <a:rPr lang="ko-KR" altLang="en-US" sz="3200" b="1" dirty="0">
                  <a:ln w="3175">
                    <a:noFill/>
                  </a:ln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분석 데이터</a:t>
              </a:r>
              <a:endPara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F75B4E28-057B-45B3-AA85-20CDDD101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916" y="2095574"/>
              <a:ext cx="76495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ln w="3175">
                    <a:noFill/>
                  </a:ln>
                  <a:solidFill>
                    <a:srgbClr val="8CE13F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03</a:t>
              </a:r>
              <a:endParaRPr lang="ko-KR" altLang="en-US" sz="3600" b="1" dirty="0">
                <a:ln w="3175">
                  <a:noFill/>
                </a:ln>
                <a:solidFill>
                  <a:srgbClr val="8CE13F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3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5713B0E-B362-EAB3-65B6-00F5ABC14422}"/>
              </a:ext>
            </a:extLst>
          </p:cNvPr>
          <p:cNvSpPr txBox="1"/>
          <p:nvPr/>
        </p:nvSpPr>
        <p:spPr>
          <a:xfrm>
            <a:off x="6654797" y="3052933"/>
            <a:ext cx="221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5F5F5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입력 시</a:t>
            </a:r>
            <a:endParaRPr lang="en-US" altLang="ko-KR" dirty="0">
              <a:solidFill>
                <a:srgbClr val="F5F5F5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F5F5F5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정보 </a:t>
            </a:r>
            <a:r>
              <a:rPr lang="en-US" altLang="ko-KR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URL </a:t>
            </a:r>
            <a:r>
              <a:rPr lang="ko-KR" altLang="en-US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팝업</a:t>
            </a:r>
            <a:r>
              <a:rPr lang="en-US" altLang="ko-KR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ko-KR" altLang="en-US" dirty="0">
              <a:solidFill>
                <a:srgbClr val="2DF399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FE697-0F3F-7744-A581-B2AEF9B40449}"/>
              </a:ext>
            </a:extLst>
          </p:cNvPr>
          <p:cNvSpPr txBox="1"/>
          <p:nvPr/>
        </p:nvSpPr>
        <p:spPr>
          <a:xfrm>
            <a:off x="169192" y="5797914"/>
            <a:ext cx="221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5F5F5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해당 </a:t>
            </a:r>
            <a:r>
              <a:rPr lang="en-US" altLang="ko-KR" dirty="0">
                <a:solidFill>
                  <a:srgbClr val="F5F5F5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Overall </a:t>
            </a:r>
            <a:r>
              <a:rPr lang="ko-KR" altLang="en-US" dirty="0">
                <a:solidFill>
                  <a:srgbClr val="F5F5F5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가진 </a:t>
            </a:r>
            <a:endParaRPr lang="en-US" altLang="ko-KR" dirty="0">
              <a:solidFill>
                <a:srgbClr val="F5F5F5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</a:t>
            </a:r>
            <a:r>
              <a:rPr lang="en-US" altLang="ko-KR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10</a:t>
            </a:r>
            <a:r>
              <a:rPr lang="ko-KR" altLang="en-US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명 출력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56AC05-CA40-8930-46EC-E62990160879}"/>
              </a:ext>
            </a:extLst>
          </p:cNvPr>
          <p:cNvSpPr txBox="1"/>
          <p:nvPr/>
        </p:nvSpPr>
        <p:spPr>
          <a:xfrm>
            <a:off x="152697" y="2474211"/>
            <a:ext cx="2216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5F5F5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</a:t>
            </a:r>
            <a:r>
              <a:rPr lang="en-US" altLang="ko-KR" sz="2400" dirty="0">
                <a:solidFill>
                  <a:srgbClr val="F5F5F5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Overall </a:t>
            </a:r>
            <a:r>
              <a:rPr lang="ko-KR" altLang="en-US" sz="2400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입력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15A6B7C-8538-F57B-A991-712F3E67FCC5}"/>
              </a:ext>
            </a:extLst>
          </p:cNvPr>
          <p:cNvCxnSpPr>
            <a:cxnSpLocks/>
          </p:cNvCxnSpPr>
          <p:nvPr/>
        </p:nvCxnSpPr>
        <p:spPr>
          <a:xfrm>
            <a:off x="2240235" y="2658877"/>
            <a:ext cx="1170516" cy="38993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66D563D-DDE5-5623-59FA-AD872FA32D10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1892065" y="5326634"/>
            <a:ext cx="933426" cy="373866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EA66102-4F62-E5CD-7A9C-B76CEE68658A}"/>
              </a:ext>
            </a:extLst>
          </p:cNvPr>
          <p:cNvSpPr/>
          <p:nvPr/>
        </p:nvSpPr>
        <p:spPr>
          <a:xfrm>
            <a:off x="3565717" y="2165778"/>
            <a:ext cx="2236900" cy="2236900"/>
          </a:xfrm>
          <a:prstGeom prst="ellipse">
            <a:avLst/>
          </a:prstGeom>
          <a:solidFill>
            <a:srgbClr val="2DF3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50FE972-4356-DB9D-7137-B059DBBD2092}"/>
              </a:ext>
            </a:extLst>
          </p:cNvPr>
          <p:cNvSpPr/>
          <p:nvPr/>
        </p:nvSpPr>
        <p:spPr>
          <a:xfrm>
            <a:off x="2545711" y="3928404"/>
            <a:ext cx="2236900" cy="2236900"/>
          </a:xfrm>
          <a:prstGeom prst="ellipse">
            <a:avLst/>
          </a:prstGeom>
          <a:solidFill>
            <a:srgbClr val="D3FC0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C0F45E6-74C1-E6F2-6DC3-0AE84EBDEDA2}"/>
              </a:ext>
            </a:extLst>
          </p:cNvPr>
          <p:cNvSpPr/>
          <p:nvPr/>
        </p:nvSpPr>
        <p:spPr>
          <a:xfrm>
            <a:off x="4489927" y="3928404"/>
            <a:ext cx="2236900" cy="2236900"/>
          </a:xfrm>
          <a:prstGeom prst="ellipse">
            <a:avLst/>
          </a:prstGeom>
          <a:solidFill>
            <a:srgbClr val="3CF2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011C4C9-1C4D-8F0B-7BC1-00E3F20C552D}"/>
              </a:ext>
            </a:extLst>
          </p:cNvPr>
          <p:cNvCxnSpPr>
            <a:cxnSpLocks/>
          </p:cNvCxnSpPr>
          <p:nvPr/>
        </p:nvCxnSpPr>
        <p:spPr>
          <a:xfrm flipV="1">
            <a:off x="2240235" y="4263421"/>
            <a:ext cx="11439" cy="1261"/>
          </a:xfrm>
          <a:prstGeom prst="bentConnector3">
            <a:avLst>
              <a:gd name="adj1" fmla="val 50000"/>
            </a:avLst>
          </a:prstGeom>
          <a:ln w="28575">
            <a:solidFill>
              <a:srgbClr val="B2D0D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82C948AF-9269-8186-A410-4702EF37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62" y="3934472"/>
            <a:ext cx="2186608" cy="218660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C9B9DBD-B201-F9B1-1DDE-171051BE6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944" y="4421503"/>
            <a:ext cx="1266944" cy="126694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489AD5B-368D-F027-8BF6-E04CA939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21" y="2437000"/>
            <a:ext cx="1262264" cy="1262264"/>
          </a:xfrm>
          <a:prstGeom prst="rect">
            <a:avLst/>
          </a:prstGeom>
        </p:spPr>
      </p:pic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D75B93E-F43B-BCAD-621D-64DA6411DE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92504" y="3748097"/>
            <a:ext cx="890116" cy="76664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087BBD3-A7C9-E771-A79B-49C0B867BC56}"/>
              </a:ext>
            </a:extLst>
          </p:cNvPr>
          <p:cNvCxnSpPr>
            <a:cxnSpLocks/>
          </p:cNvCxnSpPr>
          <p:nvPr/>
        </p:nvCxnSpPr>
        <p:spPr>
          <a:xfrm flipH="1">
            <a:off x="3968650" y="4006255"/>
            <a:ext cx="294037" cy="37221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1AC202F-094C-7082-EAB0-EB0E9E474D62}"/>
              </a:ext>
            </a:extLst>
          </p:cNvPr>
          <p:cNvCxnSpPr>
            <a:cxnSpLocks/>
          </p:cNvCxnSpPr>
          <p:nvPr/>
        </p:nvCxnSpPr>
        <p:spPr>
          <a:xfrm>
            <a:off x="4409873" y="5054975"/>
            <a:ext cx="485845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5">
            <a:extLst>
              <a:ext uri="{FF2B5EF4-FFF2-40B4-BE49-F238E27FC236}">
                <a16:creationId xmlns:a16="http://schemas.microsoft.com/office/drawing/2014/main" id="{8766C760-02D7-314B-7C67-7DB27E948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05-1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</a:t>
            </a:r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찾으시옷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4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5">
            <a:extLst>
              <a:ext uri="{FF2B5EF4-FFF2-40B4-BE49-F238E27FC236}">
                <a16:creationId xmlns:a16="http://schemas.microsoft.com/office/drawing/2014/main" id="{03238E5A-7A05-D0A5-C718-33E02D42E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05-1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</a:t>
            </a:r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찾으시옷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9E66E-821D-7B56-13EC-AE0D89FEE2FE}"/>
              </a:ext>
            </a:extLst>
          </p:cNvPr>
          <p:cNvSpPr txBox="1"/>
          <p:nvPr/>
        </p:nvSpPr>
        <p:spPr>
          <a:xfrm>
            <a:off x="611560" y="134076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선수의 변화량 그래프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5FCAF1-4E45-B81E-2566-6F854B77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7236296" cy="47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7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0A30CB-6043-EC63-1D63-47FD047CFBCF}"/>
              </a:ext>
            </a:extLst>
          </p:cNvPr>
          <p:cNvSpPr/>
          <p:nvPr/>
        </p:nvSpPr>
        <p:spPr>
          <a:xfrm>
            <a:off x="5333359" y="3829690"/>
            <a:ext cx="1656184" cy="393139"/>
          </a:xfrm>
          <a:prstGeom prst="roundRect">
            <a:avLst/>
          </a:prstGeom>
          <a:solidFill>
            <a:srgbClr val="2DF39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태나다체 " panose="02000000000000000000" pitchFamily="2" charset="-127"/>
                <a:ea typeface="태나다체 " panose="02000000000000000000" pitchFamily="2" charset="-127"/>
              </a:rPr>
              <a:t>비슷한 팀 순위</a:t>
            </a:r>
            <a:endParaRPr lang="ko-KR" altLang="en-US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2B97BE-0D31-18B4-FEFC-F43D4AEEC66F}"/>
              </a:ext>
            </a:extLst>
          </p:cNvPr>
          <p:cNvSpPr/>
          <p:nvPr/>
        </p:nvSpPr>
        <p:spPr>
          <a:xfrm>
            <a:off x="663115" y="2983219"/>
            <a:ext cx="1656184" cy="393139"/>
          </a:xfrm>
          <a:prstGeom prst="roundRect">
            <a:avLst/>
          </a:prstGeom>
          <a:solidFill>
            <a:srgbClr val="2DF39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태나다체 " panose="02000000000000000000" pitchFamily="2" charset="-127"/>
                <a:ea typeface="태나다체 " panose="02000000000000000000" pitchFamily="2" charset="-127"/>
              </a:rPr>
              <a:t>선수 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44DC4A-264D-3808-8398-36FB937F5721}"/>
              </a:ext>
            </a:extLst>
          </p:cNvPr>
          <p:cNvGrpSpPr/>
          <p:nvPr/>
        </p:nvGrpSpPr>
        <p:grpSpPr>
          <a:xfrm>
            <a:off x="591107" y="3284984"/>
            <a:ext cx="3960440" cy="2736304"/>
            <a:chOff x="683568" y="2564904"/>
            <a:chExt cx="3960440" cy="273630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6ADE18E-1B36-7637-2654-958DAD5C52B0}"/>
                </a:ext>
              </a:extLst>
            </p:cNvPr>
            <p:cNvSpPr/>
            <p:nvPr/>
          </p:nvSpPr>
          <p:spPr>
            <a:xfrm>
              <a:off x="683568" y="2564904"/>
              <a:ext cx="3960440" cy="2736304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C724B08-1542-1C5E-9228-D811A0DA3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2780928"/>
              <a:ext cx="3616468" cy="229540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A677CD-1E5A-91AC-43C2-5543836F4E4C}"/>
              </a:ext>
            </a:extLst>
          </p:cNvPr>
          <p:cNvGrpSpPr/>
          <p:nvPr/>
        </p:nvGrpSpPr>
        <p:grpSpPr>
          <a:xfrm>
            <a:off x="5261351" y="4118333"/>
            <a:ext cx="3185226" cy="1872210"/>
            <a:chOff x="5253701" y="2492894"/>
            <a:chExt cx="3185226" cy="187221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A8441FC-093F-DCB7-8FCC-703ED080240F}"/>
                </a:ext>
              </a:extLst>
            </p:cNvPr>
            <p:cNvSpPr/>
            <p:nvPr/>
          </p:nvSpPr>
          <p:spPr>
            <a:xfrm>
              <a:off x="5253701" y="2492894"/>
              <a:ext cx="3185226" cy="187221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3904801-0CA7-059D-A4EA-5B6AFC88E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214" y="2701887"/>
              <a:ext cx="2940201" cy="14542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B549D83-408C-22AB-7B32-D15105C69682}"/>
              </a:ext>
            </a:extLst>
          </p:cNvPr>
          <p:cNvSpPr txBox="1"/>
          <p:nvPr/>
        </p:nvSpPr>
        <p:spPr>
          <a:xfrm>
            <a:off x="611560" y="134076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 11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명 선수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ID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입력 </a:t>
            </a:r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CC9F-3885-8E67-F662-06AF858FFF43}"/>
              </a:ext>
            </a:extLst>
          </p:cNvPr>
          <p:cNvSpPr txBox="1"/>
          <p:nvPr/>
        </p:nvSpPr>
        <p:spPr>
          <a:xfrm>
            <a:off x="899592" y="1988840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입력한 </a:t>
            </a:r>
            <a:r>
              <a:rPr lang="ko-KR" altLang="en-US" sz="2400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정보 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출력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내가 뽑은 선수들의 </a:t>
            </a:r>
            <a:r>
              <a:rPr lang="ko-KR" altLang="en-US" sz="2400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능력치 평균</a:t>
            </a:r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과 같은 </a:t>
            </a:r>
            <a:r>
              <a:rPr lang="ko-KR" altLang="en-US" sz="2400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팀 출력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10781F-FEFE-29C4-757D-A7349EC61C31}"/>
              </a:ext>
            </a:extLst>
          </p:cNvPr>
          <p:cNvCxnSpPr/>
          <p:nvPr/>
        </p:nvCxnSpPr>
        <p:spPr>
          <a:xfrm>
            <a:off x="4911587" y="3068960"/>
            <a:ext cx="0" cy="2808314"/>
          </a:xfrm>
          <a:prstGeom prst="line">
            <a:avLst/>
          </a:prstGeom>
          <a:ln w="19050">
            <a:solidFill>
              <a:srgbClr val="F5F5F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">
            <a:extLst>
              <a:ext uri="{FF2B5EF4-FFF2-40B4-BE49-F238E27FC236}">
                <a16:creationId xmlns:a16="http://schemas.microsoft.com/office/drawing/2014/main" id="{A0F0500C-71FA-D63A-53CF-B16C6EF5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2DF399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05-2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팀 </a:t>
            </a:r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만드시옷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53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04C6C-2D33-C184-D7A0-F1D148D9E018}"/>
              </a:ext>
            </a:extLst>
          </p:cNvPr>
          <p:cNvSpPr txBox="1"/>
          <p:nvPr/>
        </p:nvSpPr>
        <p:spPr>
          <a:xfrm>
            <a:off x="1153061" y="2420888"/>
            <a:ext cx="7289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THANK YOU</a:t>
            </a:r>
            <a:endParaRPr lang="ko-KR" altLang="en-US" sz="8800" b="1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7612BD-06C4-0BE7-3B7C-AB2AD159384B}"/>
              </a:ext>
            </a:extLst>
          </p:cNvPr>
          <p:cNvGrpSpPr/>
          <p:nvPr/>
        </p:nvGrpSpPr>
        <p:grpSpPr>
          <a:xfrm>
            <a:off x="179512" y="5689823"/>
            <a:ext cx="7448125" cy="763513"/>
            <a:chOff x="179512" y="5689823"/>
            <a:chExt cx="7448125" cy="7635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AC22C7-24AD-DE0F-DC55-C2F7DDACC5AA}"/>
                </a:ext>
              </a:extLst>
            </p:cNvPr>
            <p:cNvSpPr txBox="1"/>
            <p:nvPr/>
          </p:nvSpPr>
          <p:spPr>
            <a:xfrm>
              <a:off x="771144" y="5745450"/>
              <a:ext cx="68564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20230904 </a:t>
              </a:r>
              <a:r>
                <a:rPr lang="ko-KR" altLang="en-US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경북대학교 </a:t>
              </a:r>
              <a:r>
                <a:rPr lang="en-US" altLang="ko-KR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AI〮</a:t>
              </a:r>
              <a:r>
                <a:rPr lang="ko-KR" altLang="en-US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빅데이터 전문가 양성과정 </a:t>
              </a:r>
              <a:r>
                <a:rPr lang="en-US" altLang="ko-KR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4</a:t>
              </a:r>
              <a:r>
                <a:rPr lang="ko-KR" altLang="en-US" sz="16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기</a:t>
              </a:r>
              <a:endPara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  <a:p>
              <a:r>
                <a:rPr lang="ko-KR" altLang="en-US" sz="2400" dirty="0" err="1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사시옷</a:t>
              </a:r>
              <a:r>
                <a:rPr lang="ko-KR" altLang="en-US" sz="24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  </a:t>
              </a:r>
              <a:r>
                <a:rPr lang="en-US" altLang="ko-KR" sz="24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: </a:t>
              </a:r>
              <a:r>
                <a:rPr lang="ko-KR" altLang="en-US" sz="24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 </a:t>
              </a:r>
              <a:r>
                <a:rPr lang="ko-KR" altLang="en-US" sz="2400" dirty="0" err="1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박소원</a:t>
              </a:r>
              <a:r>
                <a:rPr lang="ko-KR" altLang="en-US" sz="2400" dirty="0">
                  <a:solidFill>
                    <a:schemeClr val="bg1"/>
                  </a:solidFill>
                  <a:latin typeface="태나다체 " panose="02000000000000000000" pitchFamily="2" charset="-127"/>
                  <a:ea typeface="태나다체 " panose="02000000000000000000" pitchFamily="2" charset="-127"/>
                </a:rPr>
                <a:t> 이승수 이승훈 최성진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3B2C97-3055-4C73-2770-5AACAD6F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689823"/>
              <a:ext cx="648072" cy="73525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9B5940-A5FF-C4C1-E8F1-61DF7B649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2860" y1="37500" x2="13820" y2="37500"/>
                          <a14:foregroundMark x1="36468" y1="27273" x2="35893" y2="26136"/>
                          <a14:foregroundMark x1="60845" y1="20455" x2="62380" y2="22727"/>
                          <a14:foregroundMark x1="83493" y1="23864" x2="83493" y2="23864"/>
                          <a14:foregroundMark x1="83493" y1="17045" x2="83493" y2="17045"/>
                          <a14:foregroundMark x1="83685" y1="14773" x2="84261" y2="18182"/>
                          <a14:foregroundMark x1="84261" y1="18182" x2="84453" y2="34091"/>
                          <a14:backgroundMark x1="83877" y1="36364" x2="83877" y2="36364"/>
                          <a14:backgroundMark x1="87179" y1="16950" x2="84839" y2="15492"/>
                          <a14:backgroundMark x1="38580" y1="38636" x2="38580" y2="38636"/>
                          <a14:backgroundMark x1="61228" y1="39773" x2="61228" y2="39773"/>
                          <a14:backgroundMark x1="61420" y1="36364" x2="61420" y2="36364"/>
                          <a14:backgroundMark x1="83109" y1="55682" x2="82917" y2="57955"/>
                          <a14:backgroundMark x1="83301" y1="55682" x2="83301" y2="55682"/>
                          <a14:backgroundMark x1="84645" y1="51136" x2="84645" y2="511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9" r="7870" b="40618"/>
            <a:stretch/>
          </p:blipFill>
          <p:spPr>
            <a:xfrm>
              <a:off x="2175382" y="5943169"/>
              <a:ext cx="3197166" cy="382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80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>
            <a:extLst>
              <a:ext uri="{FF2B5EF4-FFF2-40B4-BE49-F238E27FC236}">
                <a16:creationId xmlns:a16="http://schemas.microsoft.com/office/drawing/2014/main" id="{FB35EF23-5744-5356-F4CB-E89ADB05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084" y="3573016"/>
            <a:ext cx="64364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pPr algn="ctr"/>
            <a:r>
              <a:rPr lang="ko-KR" altLang="en-US" sz="80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주제 선정 이유</a:t>
            </a:r>
            <a:endParaRPr lang="en-US" altLang="ko-KR" sz="80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13529968-A8C2-22A2-CB1E-B98AC406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841" y="1825308"/>
            <a:ext cx="19718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ln w="3175">
                  <a:noFill/>
                </a:ln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01</a:t>
            </a:r>
            <a:endParaRPr lang="ko-KR" altLang="en-US" sz="9600" b="1" dirty="0">
              <a:ln w="3175">
                <a:noFill/>
              </a:ln>
              <a:solidFill>
                <a:srgbClr val="FFFF00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83D04C4-5B52-3667-9C91-423E32975AA5}"/>
              </a:ext>
            </a:extLst>
          </p:cNvPr>
          <p:cNvSpPr/>
          <p:nvPr/>
        </p:nvSpPr>
        <p:spPr>
          <a:xfrm rot="19712386" flipV="1">
            <a:off x="1962880" y="816909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109FF7-0C7C-0368-4906-0CA15125DC9F}"/>
              </a:ext>
            </a:extLst>
          </p:cNvPr>
          <p:cNvSpPr/>
          <p:nvPr/>
        </p:nvSpPr>
        <p:spPr>
          <a:xfrm rot="19712386" flipV="1">
            <a:off x="1805282" y="902461"/>
            <a:ext cx="17563" cy="56294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F9D66E-73FF-82E3-9DD7-32D46CFC74C3}"/>
              </a:ext>
            </a:extLst>
          </p:cNvPr>
          <p:cNvSpPr/>
          <p:nvPr/>
        </p:nvSpPr>
        <p:spPr>
          <a:xfrm rot="19712386" flipV="1">
            <a:off x="1756232" y="80692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A49621-54A0-BDE0-503A-B6E4983CF556}"/>
              </a:ext>
            </a:extLst>
          </p:cNvPr>
          <p:cNvSpPr/>
          <p:nvPr/>
        </p:nvSpPr>
        <p:spPr>
          <a:xfrm rot="19712386" flipV="1">
            <a:off x="1656437" y="79920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E5B0FFE-6F32-0300-59BB-4E3B697BFDD9}"/>
              </a:ext>
            </a:extLst>
          </p:cNvPr>
          <p:cNvSpPr/>
          <p:nvPr/>
        </p:nvSpPr>
        <p:spPr>
          <a:xfrm rot="19712386" flipV="1">
            <a:off x="1556642" y="79149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1C4622-BAA3-E49D-9443-44C5EFAC75DD}"/>
              </a:ext>
            </a:extLst>
          </p:cNvPr>
          <p:cNvSpPr/>
          <p:nvPr/>
        </p:nvSpPr>
        <p:spPr>
          <a:xfrm rot="19712386" flipV="1">
            <a:off x="1435279" y="823483"/>
            <a:ext cx="18530" cy="62315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964B7ED-50A1-FE2F-BCFA-D62E159AD765}"/>
              </a:ext>
            </a:extLst>
          </p:cNvPr>
          <p:cNvSpPr/>
          <p:nvPr/>
        </p:nvSpPr>
        <p:spPr>
          <a:xfrm rot="19712386" flipV="1">
            <a:off x="1697738" y="50974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CE2173-2698-CFEC-55D4-5C51D7C27D35}"/>
              </a:ext>
            </a:extLst>
          </p:cNvPr>
          <p:cNvSpPr/>
          <p:nvPr/>
        </p:nvSpPr>
        <p:spPr>
          <a:xfrm rot="19712386" flipV="1">
            <a:off x="1257257" y="768335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51FC91-A525-DF31-A684-1CC2974C8DC0}"/>
              </a:ext>
            </a:extLst>
          </p:cNvPr>
          <p:cNvSpPr/>
          <p:nvPr/>
        </p:nvSpPr>
        <p:spPr>
          <a:xfrm rot="19712386" flipV="1">
            <a:off x="1157461" y="76062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309F325-3263-92D2-7FEE-D3C7C229F3DC}"/>
              </a:ext>
            </a:extLst>
          </p:cNvPr>
          <p:cNvSpPr/>
          <p:nvPr/>
        </p:nvSpPr>
        <p:spPr>
          <a:xfrm rot="19712386" flipV="1">
            <a:off x="1596559" y="2638587"/>
            <a:ext cx="16373" cy="401491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6A47521-2619-5742-6959-1C9291545743}"/>
              </a:ext>
            </a:extLst>
          </p:cNvPr>
          <p:cNvSpPr/>
          <p:nvPr/>
        </p:nvSpPr>
        <p:spPr>
          <a:xfrm rot="19712386" flipV="1">
            <a:off x="1979438" y="-70789"/>
            <a:ext cx="27902" cy="7899383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2FFE4C-BC64-544E-8DC6-66B1889FEBA0}"/>
              </a:ext>
            </a:extLst>
          </p:cNvPr>
          <p:cNvSpPr/>
          <p:nvPr/>
        </p:nvSpPr>
        <p:spPr>
          <a:xfrm rot="19712386" flipV="1">
            <a:off x="1813087" y="-362311"/>
            <a:ext cx="27098" cy="7595001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ADF5936-71F0-7C10-C6A7-290DFD659012}"/>
              </a:ext>
            </a:extLst>
          </p:cNvPr>
          <p:cNvSpPr/>
          <p:nvPr/>
        </p:nvSpPr>
        <p:spPr>
          <a:xfrm rot="19712386" flipV="1">
            <a:off x="1845911" y="106835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7412F97-4FCA-E8E8-987C-972E381561D7}"/>
              </a:ext>
            </a:extLst>
          </p:cNvPr>
          <p:cNvSpPr/>
          <p:nvPr/>
        </p:nvSpPr>
        <p:spPr>
          <a:xfrm rot="19712386" flipV="1">
            <a:off x="1580217" y="-5415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4EF96B-8D6B-3E1F-C09A-02E57D07AC74}"/>
              </a:ext>
            </a:extLst>
          </p:cNvPr>
          <p:cNvSpPr/>
          <p:nvPr/>
        </p:nvSpPr>
        <p:spPr>
          <a:xfrm rot="19712386" flipV="1">
            <a:off x="1656210" y="1137325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DD38B1-0273-8D88-09B7-64047FE07379}"/>
              </a:ext>
            </a:extLst>
          </p:cNvPr>
          <p:cNvSpPr/>
          <p:nvPr/>
        </p:nvSpPr>
        <p:spPr>
          <a:xfrm rot="19712386" flipV="1">
            <a:off x="1546525" y="1045203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F7A0C0-D81A-B799-0693-0EF82E629947}"/>
              </a:ext>
            </a:extLst>
          </p:cNvPr>
          <p:cNvSpPr/>
          <p:nvPr/>
        </p:nvSpPr>
        <p:spPr>
          <a:xfrm rot="19712386" flipV="1">
            <a:off x="1378886" y="138651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A1BEA33-5B42-37BE-C0C2-38A542F779F3}"/>
              </a:ext>
            </a:extLst>
          </p:cNvPr>
          <p:cNvSpPr/>
          <p:nvPr/>
        </p:nvSpPr>
        <p:spPr>
          <a:xfrm rot="19712386" flipV="1">
            <a:off x="1354446" y="1023467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CB46CF-9BA8-8C73-CD17-C872A69E130A}"/>
              </a:ext>
            </a:extLst>
          </p:cNvPr>
          <p:cNvSpPr/>
          <p:nvPr/>
        </p:nvSpPr>
        <p:spPr>
          <a:xfrm rot="19712386" flipH="1" flipV="1">
            <a:off x="1338187" y="1628248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9A8009-7EA5-E341-0AC7-1D04FDAB3590}"/>
              </a:ext>
            </a:extLst>
          </p:cNvPr>
          <p:cNvSpPr/>
          <p:nvPr/>
        </p:nvSpPr>
        <p:spPr>
          <a:xfrm rot="19712386" flipV="1">
            <a:off x="1147345" y="101433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6F3DE6-470D-FD8C-B208-F977375EB28A}"/>
              </a:ext>
            </a:extLst>
          </p:cNvPr>
          <p:cNvSpPr/>
          <p:nvPr/>
        </p:nvSpPr>
        <p:spPr>
          <a:xfrm rot="19712386" flipH="1" flipV="1">
            <a:off x="2282631" y="2706257"/>
            <a:ext cx="17536" cy="465839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DA474A-14CC-A27F-3FA8-9F57D4873F16}"/>
              </a:ext>
            </a:extLst>
          </p:cNvPr>
          <p:cNvSpPr/>
          <p:nvPr/>
        </p:nvSpPr>
        <p:spPr>
          <a:xfrm rot="19712386" flipV="1">
            <a:off x="1846466" y="584664"/>
            <a:ext cx="16373" cy="554733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83E613-2621-D659-A15B-964BDF16780D}"/>
              </a:ext>
            </a:extLst>
          </p:cNvPr>
          <p:cNvSpPr/>
          <p:nvPr/>
        </p:nvSpPr>
        <p:spPr>
          <a:xfrm rot="19712386" flipH="1" flipV="1">
            <a:off x="2151016" y="2047195"/>
            <a:ext cx="16373" cy="515242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42B5AD0-281D-EC0F-2CA1-FB2ACE51BD88}"/>
              </a:ext>
            </a:extLst>
          </p:cNvPr>
          <p:cNvSpPr/>
          <p:nvPr/>
        </p:nvSpPr>
        <p:spPr>
          <a:xfrm rot="19712386" flipV="1">
            <a:off x="1890450" y="-129050"/>
            <a:ext cx="16373" cy="677286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8CAAC2-B533-7210-C645-D799634E808E}"/>
              </a:ext>
            </a:extLst>
          </p:cNvPr>
          <p:cNvSpPr/>
          <p:nvPr/>
        </p:nvSpPr>
        <p:spPr>
          <a:xfrm rot="19712386" flipV="1">
            <a:off x="1045307" y="107434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94F40A-073F-0B4B-D52F-575ED09FBE68}"/>
              </a:ext>
            </a:extLst>
          </p:cNvPr>
          <p:cNvSpPr/>
          <p:nvPr/>
        </p:nvSpPr>
        <p:spPr>
          <a:xfrm rot="19712386" flipV="1">
            <a:off x="995693" y="2043287"/>
            <a:ext cx="16758" cy="4719899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5DF0160-6A09-87B7-3A6C-A5309DE18551}"/>
              </a:ext>
            </a:extLst>
          </p:cNvPr>
          <p:cNvSpPr/>
          <p:nvPr/>
        </p:nvSpPr>
        <p:spPr>
          <a:xfrm rot="19712386" flipV="1">
            <a:off x="1284519" y="3698365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4D5662-02A6-EF92-66B1-779E7FBD7720}"/>
              </a:ext>
            </a:extLst>
          </p:cNvPr>
          <p:cNvSpPr/>
          <p:nvPr/>
        </p:nvSpPr>
        <p:spPr>
          <a:xfrm rot="19712386" flipV="1">
            <a:off x="1307053" y="3423798"/>
            <a:ext cx="45719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32146D8-04CA-3F19-9BAD-D4A89F213476}"/>
              </a:ext>
            </a:extLst>
          </p:cNvPr>
          <p:cNvSpPr/>
          <p:nvPr/>
        </p:nvSpPr>
        <p:spPr>
          <a:xfrm rot="19712386" flipV="1">
            <a:off x="835889" y="2917856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6B895DD-A580-0106-046E-3EF7E40D3C58}"/>
              </a:ext>
            </a:extLst>
          </p:cNvPr>
          <p:cNvSpPr/>
          <p:nvPr/>
        </p:nvSpPr>
        <p:spPr>
          <a:xfrm rot="19712386" flipV="1">
            <a:off x="768369" y="2594727"/>
            <a:ext cx="35029" cy="3418112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CE5D52B-E672-6647-1189-0201F4B97880}"/>
              </a:ext>
            </a:extLst>
          </p:cNvPr>
          <p:cNvSpPr/>
          <p:nvPr/>
        </p:nvSpPr>
        <p:spPr>
          <a:xfrm rot="19712386" flipV="1">
            <a:off x="1246354" y="3140753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CF40B2E-2A86-7286-6E1D-616411C31524}"/>
              </a:ext>
            </a:extLst>
          </p:cNvPr>
          <p:cNvSpPr/>
          <p:nvPr/>
        </p:nvSpPr>
        <p:spPr>
          <a:xfrm rot="19712386" flipV="1">
            <a:off x="1203116" y="3450269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3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5">
            <a:extLst>
              <a:ext uri="{FF2B5EF4-FFF2-40B4-BE49-F238E27FC236}">
                <a16:creationId xmlns:a16="http://schemas.microsoft.com/office/drawing/2014/main" id="{03238E5A-7A05-D0A5-C718-33E02D42E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01-1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주제 선정 이유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6953A7-D1A8-042B-F625-83A518B1C2E9}"/>
              </a:ext>
            </a:extLst>
          </p:cNvPr>
          <p:cNvSpPr txBox="1"/>
          <p:nvPr/>
        </p:nvSpPr>
        <p:spPr>
          <a:xfrm>
            <a:off x="467544" y="1772816"/>
            <a:ext cx="85096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구단주의 입장에서 </a:t>
            </a:r>
            <a:r>
              <a:rPr lang="en-US" altLang="ko-KR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Potential</a:t>
            </a:r>
            <a:r>
              <a:rPr lang="ko-KR" altLang="en-US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이 높은 선수를 </a:t>
            </a:r>
            <a:r>
              <a:rPr lang="en-US" altLang="ko-KR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Value</a:t>
            </a:r>
            <a:r>
              <a:rPr lang="ko-KR" altLang="en-US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가 낮을 때 영입하는 것이 유리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함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하지만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, Value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대비 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Potential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이 높은 선수를 찾기 </a:t>
            </a:r>
            <a:r>
              <a:rPr lang="ko-KR" altLang="en-US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어려움</a:t>
            </a:r>
            <a:endParaRPr lang="en-US" altLang="ko-KR" sz="3200" dirty="0">
              <a:solidFill>
                <a:srgbClr val="FFFF00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따라서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회귀 모델을 통해 </a:t>
            </a:r>
            <a:r>
              <a:rPr lang="ko-KR" altLang="en-US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미래의 선수가치를 예측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하여 낮은 금액으로 높은 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Potential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의 선수를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미리 영입하는 것이 목표</a:t>
            </a:r>
          </a:p>
        </p:txBody>
      </p:sp>
    </p:spTree>
    <p:extLst>
      <p:ext uri="{BB962C8B-B14F-4D97-AF65-F5344CB8AC3E}">
        <p14:creationId xmlns:p14="http://schemas.microsoft.com/office/powerpoint/2010/main" val="171676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01EA09EE-C29B-D376-2D24-1E5E86A7A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01-2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업무 별 담당자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C5DE4D-CA46-5C69-8CC0-AF3EBA31A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0763"/>
              </p:ext>
            </p:extLst>
          </p:nvPr>
        </p:nvGraphicFramePr>
        <p:xfrm>
          <a:off x="755576" y="1484784"/>
          <a:ext cx="7753095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2744">
                  <a:extLst>
                    <a:ext uri="{9D8B030D-6E8A-4147-A177-3AD203B41FA5}">
                      <a16:colId xmlns:a16="http://schemas.microsoft.com/office/drawing/2014/main" val="1884864538"/>
                    </a:ext>
                  </a:extLst>
                </a:gridCol>
                <a:gridCol w="2292744">
                  <a:extLst>
                    <a:ext uri="{9D8B030D-6E8A-4147-A177-3AD203B41FA5}">
                      <a16:colId xmlns:a16="http://schemas.microsoft.com/office/drawing/2014/main" val="3962472453"/>
                    </a:ext>
                  </a:extLst>
                </a:gridCol>
                <a:gridCol w="3167607">
                  <a:extLst>
                    <a:ext uri="{9D8B030D-6E8A-4147-A177-3AD203B41FA5}">
                      <a16:colId xmlns:a16="http://schemas.microsoft.com/office/drawing/2014/main" val="2776471877"/>
                    </a:ext>
                  </a:extLst>
                </a:gridCol>
              </a:tblGrid>
              <a:tr h="4872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rgbClr val="FFFF00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역할 구분 </a:t>
                      </a:r>
                      <a:endParaRPr lang="ko-KR" alt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rgbClr val="FFFF00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담당자</a:t>
                      </a:r>
                      <a:endParaRPr lang="ko-KR" alt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rgbClr val="FFFF00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비고</a:t>
                      </a:r>
                      <a:endParaRPr lang="ko-KR" alt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786831"/>
                  </a:ext>
                </a:extLst>
              </a:tr>
              <a:tr h="475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주제 선정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전원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462530"/>
                  </a:ext>
                </a:extLst>
              </a:tr>
              <a:tr h="4872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자료 조사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전원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000397"/>
                  </a:ext>
                </a:extLst>
              </a:tr>
              <a:tr h="4159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데이터 전처리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전원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547319"/>
                  </a:ext>
                </a:extLst>
              </a:tr>
              <a:tr h="4277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모델링 </a:t>
                      </a:r>
                      <a:r>
                        <a:rPr lang="en-US" altLang="ko-KR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1</a:t>
                      </a:r>
                      <a:endParaRPr lang="en-US" altLang="ko-KR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최성진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Overall </a:t>
                      </a:r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예측 모델링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855152"/>
                  </a:ext>
                </a:extLst>
              </a:tr>
              <a:tr h="4159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모델링 </a:t>
                      </a:r>
                      <a:r>
                        <a:rPr lang="en-US" altLang="ko-KR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2</a:t>
                      </a:r>
                      <a:endParaRPr lang="en-US" altLang="ko-KR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이승수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Potential </a:t>
                      </a:r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예측 모델링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190112"/>
                  </a:ext>
                </a:extLst>
              </a:tr>
              <a:tr h="4277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모델링 </a:t>
                      </a:r>
                      <a:r>
                        <a:rPr lang="en-US" altLang="ko-KR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3</a:t>
                      </a:r>
                      <a:endParaRPr lang="en-US" altLang="ko-KR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박소원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Value </a:t>
                      </a:r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예측 모델링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594855"/>
                  </a:ext>
                </a:extLst>
              </a:tr>
              <a:tr h="4159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모델링 </a:t>
                      </a:r>
                      <a:r>
                        <a:rPr lang="en-US" altLang="ko-KR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4</a:t>
                      </a:r>
                      <a:endParaRPr lang="en-US" altLang="ko-KR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이승훈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Wage </a:t>
                      </a:r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예측 모델링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593153"/>
                  </a:ext>
                </a:extLst>
              </a:tr>
              <a:tr h="4277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크롤링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이승수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58767"/>
                  </a:ext>
                </a:extLst>
              </a:tr>
              <a:tr h="4159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함수 구현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이승훈</a:t>
                      </a:r>
                      <a:r>
                        <a:rPr lang="en-US" altLang="ko-KR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, </a:t>
                      </a:r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최성진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836753"/>
                  </a:ext>
                </a:extLst>
              </a:tr>
              <a:tr h="4277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발표 자료 준비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박소원</a:t>
                      </a:r>
                      <a:endParaRPr lang="ko-KR" altLang="en-US" sz="2000" b="0" i="0" u="none" strike="noStrike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태나다체 " panose="02000000000000000000" pitchFamily="2" charset="-127"/>
                          <a:ea typeface="태나다체 " panose="02000000000000000000" pitchFamily="2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태나다체 " panose="02000000000000000000" pitchFamily="2" charset="-127"/>
                        <a:ea typeface="태나다체 " panose="02000000000000000000" pitchFamily="2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91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22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>
            <a:extLst>
              <a:ext uri="{FF2B5EF4-FFF2-40B4-BE49-F238E27FC236}">
                <a16:creationId xmlns:a16="http://schemas.microsoft.com/office/drawing/2014/main" id="{FB35EF23-5744-5356-F4CB-E89ADB05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3573016"/>
            <a:ext cx="611990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pPr algn="ctr"/>
            <a:r>
              <a:rPr lang="ko-KR" altLang="en-US" sz="8000" b="1" dirty="0">
                <a:ln w="3175">
                  <a:noFill/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프로그램 개요</a:t>
            </a:r>
            <a:endParaRPr lang="en-US" altLang="ko-KR" sz="80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13529968-A8C2-22A2-CB1E-B98AC406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841" y="1825308"/>
            <a:ext cx="19718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ln w="3175">
                  <a:noFill/>
                </a:ln>
                <a:solidFill>
                  <a:srgbClr val="D3FC0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02</a:t>
            </a:r>
            <a:endParaRPr lang="ko-KR" altLang="en-US" sz="9600" b="1" dirty="0">
              <a:ln w="3175">
                <a:noFill/>
              </a:ln>
              <a:solidFill>
                <a:srgbClr val="D3FC0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83D04C4-5B52-3667-9C91-423E32975AA5}"/>
              </a:ext>
            </a:extLst>
          </p:cNvPr>
          <p:cNvSpPr/>
          <p:nvPr/>
        </p:nvSpPr>
        <p:spPr>
          <a:xfrm rot="19712386" flipV="1">
            <a:off x="1962880" y="816909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109FF7-0C7C-0368-4906-0CA15125DC9F}"/>
              </a:ext>
            </a:extLst>
          </p:cNvPr>
          <p:cNvSpPr/>
          <p:nvPr/>
        </p:nvSpPr>
        <p:spPr>
          <a:xfrm rot="19712386" flipV="1">
            <a:off x="1805282" y="902461"/>
            <a:ext cx="17563" cy="56294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F9D66E-73FF-82E3-9DD7-32D46CFC74C3}"/>
              </a:ext>
            </a:extLst>
          </p:cNvPr>
          <p:cNvSpPr/>
          <p:nvPr/>
        </p:nvSpPr>
        <p:spPr>
          <a:xfrm rot="19712386" flipV="1">
            <a:off x="1756232" y="80692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A49621-54A0-BDE0-503A-B6E4983CF556}"/>
              </a:ext>
            </a:extLst>
          </p:cNvPr>
          <p:cNvSpPr/>
          <p:nvPr/>
        </p:nvSpPr>
        <p:spPr>
          <a:xfrm rot="19712386" flipV="1">
            <a:off x="1656437" y="79920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E5B0FFE-6F32-0300-59BB-4E3B697BFDD9}"/>
              </a:ext>
            </a:extLst>
          </p:cNvPr>
          <p:cNvSpPr/>
          <p:nvPr/>
        </p:nvSpPr>
        <p:spPr>
          <a:xfrm rot="19712386" flipV="1">
            <a:off x="1556642" y="79149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1C4622-BAA3-E49D-9443-44C5EFAC75DD}"/>
              </a:ext>
            </a:extLst>
          </p:cNvPr>
          <p:cNvSpPr/>
          <p:nvPr/>
        </p:nvSpPr>
        <p:spPr>
          <a:xfrm rot="19712386" flipV="1">
            <a:off x="1435279" y="823483"/>
            <a:ext cx="18530" cy="6231574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964B7ED-50A1-FE2F-BCFA-D62E159AD765}"/>
              </a:ext>
            </a:extLst>
          </p:cNvPr>
          <p:cNvSpPr/>
          <p:nvPr/>
        </p:nvSpPr>
        <p:spPr>
          <a:xfrm rot="19712386" flipV="1">
            <a:off x="1697738" y="50974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CE2173-2698-CFEC-55D4-5C51D7C27D35}"/>
              </a:ext>
            </a:extLst>
          </p:cNvPr>
          <p:cNvSpPr/>
          <p:nvPr/>
        </p:nvSpPr>
        <p:spPr>
          <a:xfrm rot="19712386" flipV="1">
            <a:off x="1257257" y="768335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51FC91-A525-DF31-A684-1CC2974C8DC0}"/>
              </a:ext>
            </a:extLst>
          </p:cNvPr>
          <p:cNvSpPr/>
          <p:nvPr/>
        </p:nvSpPr>
        <p:spPr>
          <a:xfrm rot="19712386" flipV="1">
            <a:off x="1157461" y="760620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309F325-3263-92D2-7FEE-D3C7C229F3DC}"/>
              </a:ext>
            </a:extLst>
          </p:cNvPr>
          <p:cNvSpPr/>
          <p:nvPr/>
        </p:nvSpPr>
        <p:spPr>
          <a:xfrm rot="19712386" flipV="1">
            <a:off x="1596559" y="2638587"/>
            <a:ext cx="16373" cy="401491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6A47521-2619-5742-6959-1C9291545743}"/>
              </a:ext>
            </a:extLst>
          </p:cNvPr>
          <p:cNvSpPr/>
          <p:nvPr/>
        </p:nvSpPr>
        <p:spPr>
          <a:xfrm rot="19712386" flipV="1">
            <a:off x="1979438" y="-70789"/>
            <a:ext cx="27902" cy="7899383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2FFE4C-BC64-544E-8DC6-66B1889FEBA0}"/>
              </a:ext>
            </a:extLst>
          </p:cNvPr>
          <p:cNvSpPr/>
          <p:nvPr/>
        </p:nvSpPr>
        <p:spPr>
          <a:xfrm rot="19712386" flipV="1">
            <a:off x="1813087" y="-362311"/>
            <a:ext cx="27098" cy="7595001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ADF5936-71F0-7C10-C6A7-290DFD659012}"/>
              </a:ext>
            </a:extLst>
          </p:cNvPr>
          <p:cNvSpPr/>
          <p:nvPr/>
        </p:nvSpPr>
        <p:spPr>
          <a:xfrm rot="19712386" flipV="1">
            <a:off x="1845911" y="1068356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7412F97-4FCA-E8E8-987C-972E381561D7}"/>
              </a:ext>
            </a:extLst>
          </p:cNvPr>
          <p:cNvSpPr/>
          <p:nvPr/>
        </p:nvSpPr>
        <p:spPr>
          <a:xfrm rot="19712386" flipV="1">
            <a:off x="1580217" y="-54154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4EF96B-8D6B-3E1F-C09A-02E57D07AC74}"/>
              </a:ext>
            </a:extLst>
          </p:cNvPr>
          <p:cNvSpPr/>
          <p:nvPr/>
        </p:nvSpPr>
        <p:spPr>
          <a:xfrm rot="19712386" flipV="1">
            <a:off x="1656210" y="1137325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DD38B1-0273-8D88-09B7-64047FE07379}"/>
              </a:ext>
            </a:extLst>
          </p:cNvPr>
          <p:cNvSpPr/>
          <p:nvPr/>
        </p:nvSpPr>
        <p:spPr>
          <a:xfrm rot="19712386" flipV="1">
            <a:off x="1546525" y="1045203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F7A0C0-D81A-B799-0693-0EF82E629947}"/>
              </a:ext>
            </a:extLst>
          </p:cNvPr>
          <p:cNvSpPr/>
          <p:nvPr/>
        </p:nvSpPr>
        <p:spPr>
          <a:xfrm rot="19712386" flipV="1">
            <a:off x="1378886" y="1386517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A1BEA33-5B42-37BE-C0C2-38A542F779F3}"/>
              </a:ext>
            </a:extLst>
          </p:cNvPr>
          <p:cNvSpPr/>
          <p:nvPr/>
        </p:nvSpPr>
        <p:spPr>
          <a:xfrm rot="19712386" flipV="1">
            <a:off x="1354446" y="1023467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CB46CF-9BA8-8C73-CD17-C872A69E130A}"/>
              </a:ext>
            </a:extLst>
          </p:cNvPr>
          <p:cNvSpPr/>
          <p:nvPr/>
        </p:nvSpPr>
        <p:spPr>
          <a:xfrm rot="19712386" flipH="1" flipV="1">
            <a:off x="1338187" y="1628248"/>
            <a:ext cx="16373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9A8009-7EA5-E341-0AC7-1D04FDAB3590}"/>
              </a:ext>
            </a:extLst>
          </p:cNvPr>
          <p:cNvSpPr/>
          <p:nvPr/>
        </p:nvSpPr>
        <p:spPr>
          <a:xfrm rot="19712386" flipV="1">
            <a:off x="1147345" y="101433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6F3DE6-470D-FD8C-B208-F977375EB28A}"/>
              </a:ext>
            </a:extLst>
          </p:cNvPr>
          <p:cNvSpPr/>
          <p:nvPr/>
        </p:nvSpPr>
        <p:spPr>
          <a:xfrm rot="19712386" flipH="1" flipV="1">
            <a:off x="2282631" y="2706257"/>
            <a:ext cx="17536" cy="465839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DA474A-14CC-A27F-3FA8-9F57D4873F16}"/>
              </a:ext>
            </a:extLst>
          </p:cNvPr>
          <p:cNvSpPr/>
          <p:nvPr/>
        </p:nvSpPr>
        <p:spPr>
          <a:xfrm rot="19712386" flipV="1">
            <a:off x="1846466" y="584664"/>
            <a:ext cx="16373" cy="554733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83E613-2621-D659-A15B-964BDF16780D}"/>
              </a:ext>
            </a:extLst>
          </p:cNvPr>
          <p:cNvSpPr/>
          <p:nvPr/>
        </p:nvSpPr>
        <p:spPr>
          <a:xfrm rot="19712386" flipH="1" flipV="1">
            <a:off x="2151016" y="2047195"/>
            <a:ext cx="16373" cy="515242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42B5AD0-281D-EC0F-2CA1-FB2ACE51BD88}"/>
              </a:ext>
            </a:extLst>
          </p:cNvPr>
          <p:cNvSpPr/>
          <p:nvPr/>
        </p:nvSpPr>
        <p:spPr>
          <a:xfrm rot="19712386" flipV="1">
            <a:off x="1890450" y="-129050"/>
            <a:ext cx="16373" cy="6772868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8CAAC2-B533-7210-C645-D799634E808E}"/>
              </a:ext>
            </a:extLst>
          </p:cNvPr>
          <p:cNvSpPr/>
          <p:nvPr/>
        </p:nvSpPr>
        <p:spPr>
          <a:xfrm rot="19712386" flipV="1">
            <a:off x="1045307" y="1074342"/>
            <a:ext cx="23907" cy="6597787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94F40A-073F-0B4B-D52F-575ED09FBE68}"/>
              </a:ext>
            </a:extLst>
          </p:cNvPr>
          <p:cNvSpPr/>
          <p:nvPr/>
        </p:nvSpPr>
        <p:spPr>
          <a:xfrm rot="19712386" flipV="1">
            <a:off x="995693" y="2043287"/>
            <a:ext cx="16758" cy="4719899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5DF0160-6A09-87B7-3A6C-A5309DE18551}"/>
              </a:ext>
            </a:extLst>
          </p:cNvPr>
          <p:cNvSpPr/>
          <p:nvPr/>
        </p:nvSpPr>
        <p:spPr>
          <a:xfrm rot="19712386" flipV="1">
            <a:off x="1284519" y="3698365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4D5662-02A6-EF92-66B1-779E7FBD7720}"/>
              </a:ext>
            </a:extLst>
          </p:cNvPr>
          <p:cNvSpPr/>
          <p:nvPr/>
        </p:nvSpPr>
        <p:spPr>
          <a:xfrm rot="19712386" flipV="1">
            <a:off x="1307053" y="3423798"/>
            <a:ext cx="45719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32146D8-04CA-3F19-9BAD-D4A89F213476}"/>
              </a:ext>
            </a:extLst>
          </p:cNvPr>
          <p:cNvSpPr/>
          <p:nvPr/>
        </p:nvSpPr>
        <p:spPr>
          <a:xfrm rot="19712386" flipV="1">
            <a:off x="835889" y="2917856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6B895DD-A580-0106-046E-3EF7E40D3C58}"/>
              </a:ext>
            </a:extLst>
          </p:cNvPr>
          <p:cNvSpPr/>
          <p:nvPr/>
        </p:nvSpPr>
        <p:spPr>
          <a:xfrm rot="19712386" flipV="1">
            <a:off x="768369" y="2594727"/>
            <a:ext cx="35029" cy="3418112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CE5D52B-E672-6647-1189-0201F4B97880}"/>
              </a:ext>
            </a:extLst>
          </p:cNvPr>
          <p:cNvSpPr/>
          <p:nvPr/>
        </p:nvSpPr>
        <p:spPr>
          <a:xfrm rot="19712386" flipV="1">
            <a:off x="1246354" y="3140753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CF40B2E-2A86-7286-6E1D-616411C31524}"/>
              </a:ext>
            </a:extLst>
          </p:cNvPr>
          <p:cNvSpPr/>
          <p:nvPr/>
        </p:nvSpPr>
        <p:spPr>
          <a:xfrm rot="19712386" flipV="1">
            <a:off x="1203116" y="3450269"/>
            <a:ext cx="16373" cy="3703750"/>
          </a:xfrm>
          <a:prstGeom prst="rect">
            <a:avLst/>
          </a:prstGeom>
          <a:gradFill flip="none" rotWithShape="1">
            <a:gsLst>
              <a:gs pos="44000">
                <a:srgbClr val="3CF22E"/>
              </a:gs>
              <a:gs pos="0">
                <a:srgbClr val="FFFF00"/>
              </a:gs>
              <a:gs pos="100000">
                <a:srgbClr val="82FA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1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5">
            <a:extLst>
              <a:ext uri="{FF2B5EF4-FFF2-40B4-BE49-F238E27FC236}">
                <a16:creationId xmlns:a16="http://schemas.microsoft.com/office/drawing/2014/main" id="{03238E5A-7A05-D0A5-C718-33E02D42E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D3FC0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02-1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</a:t>
            </a:r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찾으시옷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6953A7-D1A8-042B-F625-83A518B1C2E9}"/>
              </a:ext>
            </a:extLst>
          </p:cNvPr>
          <p:cNvSpPr txBox="1"/>
          <p:nvPr/>
        </p:nvSpPr>
        <p:spPr>
          <a:xfrm>
            <a:off x="382836" y="2552204"/>
            <a:ext cx="85096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이적 시장에서 성공적인 선수 영입 및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방출을 위해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원하는 능력치와 금액에 맞는 선수 추천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원하는 수준의 </a:t>
            </a:r>
            <a:r>
              <a:rPr lang="en-US" altLang="ko-KR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Overall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입력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 ⇒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입력된 값에 적합한 선수 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top 10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을 추천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17CDE6-68F7-FACE-9F9E-82585AA1BC30}"/>
              </a:ext>
            </a:extLst>
          </p:cNvPr>
          <p:cNvSpPr txBox="1"/>
          <p:nvPr/>
        </p:nvSpPr>
        <p:spPr>
          <a:xfrm>
            <a:off x="611560" y="1404065"/>
            <a:ext cx="5274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추천 프로그램 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143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01EA09EE-C29B-D376-2D24-1E5E86A7A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D3FC0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02-1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</a:t>
            </a:r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찾으시옷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626BC-BDD8-5B55-C41A-20E26797B6A9}"/>
              </a:ext>
            </a:extLst>
          </p:cNvPr>
          <p:cNvSpPr txBox="1"/>
          <p:nvPr/>
        </p:nvSpPr>
        <p:spPr>
          <a:xfrm>
            <a:off x="971600" y="2276872"/>
            <a:ext cx="7344816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</a:t>
            </a:r>
            <a:r>
              <a:rPr lang="ko-KR" altLang="en-US" sz="28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포지션</a:t>
            </a: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  </a:t>
            </a: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:  FW / DF / MID / GK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</a:t>
            </a:r>
            <a:r>
              <a:rPr lang="en-US" altLang="ko-KR" sz="28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Overall</a:t>
            </a: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:  </a:t>
            </a: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선수의 종합 능력치</a:t>
            </a:r>
            <a:endParaRPr lang="en-US" altLang="ko-KR" sz="2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28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Potential</a:t>
            </a: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:  </a:t>
            </a: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선수의 잠재력</a:t>
            </a: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, </a:t>
            </a:r>
            <a:r>
              <a:rPr lang="ko-KR" altLang="en-US" sz="2800" dirty="0">
                <a:solidFill>
                  <a:srgbClr val="00B0F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높</a:t>
            </a: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은 순 추천</a:t>
            </a:r>
            <a:endParaRPr lang="en-US" altLang="ko-KR" sz="2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</a:t>
            </a:r>
            <a:r>
              <a:rPr lang="en-US" altLang="ko-KR" sz="28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Value</a:t>
            </a: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 :  </a:t>
            </a: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선수의 현재 가치</a:t>
            </a: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낮</a:t>
            </a: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은 순 추천</a:t>
            </a:r>
            <a:endParaRPr lang="en-US" altLang="ko-KR" sz="2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</a:t>
            </a:r>
            <a:r>
              <a:rPr lang="en-US" altLang="ko-KR" sz="28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Wage</a:t>
            </a: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 :  </a:t>
            </a: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선수의 주급</a:t>
            </a: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낮</a:t>
            </a: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은 순 추천</a:t>
            </a:r>
            <a:endParaRPr lang="en-US" altLang="ko-KR" sz="2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위 </a:t>
            </a:r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가지 항목에 대한 그래프 제공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89A7D-0C94-3935-55D6-7D5196EB2248}"/>
              </a:ext>
            </a:extLst>
          </p:cNvPr>
          <p:cNvSpPr txBox="1"/>
          <p:nvPr/>
        </p:nvSpPr>
        <p:spPr>
          <a:xfrm>
            <a:off x="611560" y="1404065"/>
            <a:ext cx="5274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주요 제공 항목 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358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5">
            <a:extLst>
              <a:ext uri="{FF2B5EF4-FFF2-40B4-BE49-F238E27FC236}">
                <a16:creationId xmlns:a16="http://schemas.microsoft.com/office/drawing/2014/main" id="{03238E5A-7A05-D0A5-C718-33E02D42E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3" y="332656"/>
            <a:ext cx="6672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defRPr>
            </a:lvl1pPr>
          </a:lstStyle>
          <a:p>
            <a:r>
              <a:rPr lang="en-US" altLang="ko-KR" sz="3600" dirty="0">
                <a:solidFill>
                  <a:srgbClr val="D3FC0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02-2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팀 </a:t>
            </a:r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만드시옷</a:t>
            </a:r>
            <a:endParaRPr lang="en-US" altLang="ko-KR" sz="3600" b="1" dirty="0">
              <a:ln w="3175">
                <a:noFill/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9AF6C-E8A2-3C8F-7B88-DA537EEA5F08}"/>
              </a:ext>
            </a:extLst>
          </p:cNvPr>
          <p:cNvSpPr txBox="1"/>
          <p:nvPr/>
        </p:nvSpPr>
        <p:spPr>
          <a:xfrm>
            <a:off x="467544" y="2602647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선수 </a:t>
            </a:r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찾으시옷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]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을 통해 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11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명의 선수 선택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⇒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생성한 </a:t>
            </a:r>
            <a:r>
              <a:rPr lang="ko-KR" altLang="en-US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팀의 </a:t>
            </a:r>
            <a:r>
              <a:rPr lang="en-US" altLang="ko-KR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Overall </a:t>
            </a:r>
            <a:r>
              <a:rPr lang="ko-KR" altLang="en-US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예측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프로그램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생성한 팀과 같은 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Overall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을 가진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실제 구단 및 실제 구단 기준 </a:t>
            </a:r>
            <a:r>
              <a:rPr lang="ko-KR" altLang="en-US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순위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를 제공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   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⇒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생성한 팀의 </a:t>
            </a:r>
            <a:r>
              <a:rPr lang="en-US" altLang="ko-KR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Overall </a:t>
            </a:r>
            <a:r>
              <a:rPr lang="ko-KR" altLang="en-US" sz="3200" dirty="0">
                <a:solidFill>
                  <a:srgbClr val="FFFF00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수준 파악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C5488-8763-73A8-D761-4BC2B12133D2}"/>
              </a:ext>
            </a:extLst>
          </p:cNvPr>
          <p:cNvSpPr txBox="1"/>
          <p:nvPr/>
        </p:nvSpPr>
        <p:spPr>
          <a:xfrm>
            <a:off x="611560" y="1404065"/>
            <a:ext cx="5274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[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팀 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Overall 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예측 프로그램 </a:t>
            </a:r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096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12232</TotalTime>
  <Words>690</Words>
  <Application>Microsoft Office PowerPoint</Application>
  <PresentationFormat>화면 슬라이드 쇼(4:3)</PresentationFormat>
  <Paragraphs>192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태나다체 </vt:lpstr>
      <vt:lpstr>Calibri Light</vt:lpstr>
      <vt:lpstr>Arial</vt:lpstr>
      <vt:lpstr>Wingdings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KDP-26-</cp:lastModifiedBy>
  <cp:revision>127</cp:revision>
  <dcterms:created xsi:type="dcterms:W3CDTF">2010-02-01T08:03:16Z</dcterms:created>
  <dcterms:modified xsi:type="dcterms:W3CDTF">2023-09-04T07:49:05Z</dcterms:modified>
  <cp:category>www.slidemembers.com</cp:category>
</cp:coreProperties>
</file>