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Imagen 8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0920" cy="7002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</a:t>
            </a:r>
            <a:r>
              <a:rPr b="0" lang="es-ES" sz="4400" spc="-1" strike="noStrike">
                <a:latin typeface="Arial"/>
              </a:rPr>
              <a:t>para </a:t>
            </a:r>
            <a:r>
              <a:rPr b="0" lang="es-ES" sz="4400" spc="-1" strike="noStrike">
                <a:latin typeface="Arial"/>
              </a:rPr>
              <a:t>editar </a:t>
            </a:r>
            <a:r>
              <a:rPr b="0" lang="es-ES" sz="4400" spc="-1" strike="noStrike">
                <a:latin typeface="Arial"/>
              </a:rPr>
              <a:t>el </a:t>
            </a:r>
            <a:r>
              <a:rPr b="0" lang="es-ES" sz="4400" spc="-1" strike="noStrike">
                <a:latin typeface="Arial"/>
              </a:rPr>
              <a:t>format</a:t>
            </a:r>
            <a:r>
              <a:rPr b="0" lang="es-ES" sz="4400" spc="-1" strike="noStrike">
                <a:latin typeface="Arial"/>
              </a:rPr>
              <a:t>o del </a:t>
            </a:r>
            <a:r>
              <a:rPr b="0" lang="es-ES" sz="4400" spc="-1" strike="noStrike">
                <a:latin typeface="Arial"/>
              </a:rPr>
              <a:t>texto </a:t>
            </a:r>
            <a:r>
              <a:rPr b="0" lang="es-ES" sz="4400" spc="-1" strike="noStrike">
                <a:latin typeface="Arial"/>
              </a:rPr>
              <a:t>de </a:t>
            </a:r>
            <a:r>
              <a:rPr b="0" lang="es-ES" sz="4400" spc="-1" strike="noStrike">
                <a:latin typeface="Arial"/>
              </a:rPr>
              <a:t>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1" name="Imagen 2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0920" cy="700200"/>
          </a:xfrm>
          <a:prstGeom prst="rect">
            <a:avLst/>
          </a:prstGeom>
          <a:ln>
            <a:noFill/>
          </a:ln>
        </p:spPr>
      </p:pic>
      <p:pic>
        <p:nvPicPr>
          <p:cNvPr id="42" name="Imagen 7" descr="UB_PawerPoin_4.tif"/>
          <p:cNvPicPr/>
          <p:nvPr/>
        </p:nvPicPr>
        <p:blipFill>
          <a:blip r:embed="rId3"/>
          <a:stretch/>
        </p:blipFill>
        <p:spPr>
          <a:xfrm>
            <a:off x="5724360" y="1700280"/>
            <a:ext cx="3436920" cy="5156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</a:t>
            </a:r>
            <a:r>
              <a:rPr b="0" lang="es-ES" sz="4400" spc="-1" strike="noStrike">
                <a:latin typeface="Arial"/>
              </a:rPr>
              <a:t>para </a:t>
            </a:r>
            <a:r>
              <a:rPr b="0" lang="es-ES" sz="4400" spc="-1" strike="noStrike">
                <a:latin typeface="Arial"/>
              </a:rPr>
              <a:t>editar </a:t>
            </a:r>
            <a:r>
              <a:rPr b="0" lang="es-ES" sz="4400" spc="-1" strike="noStrike">
                <a:latin typeface="Arial"/>
              </a:rPr>
              <a:t>el </a:t>
            </a:r>
            <a:r>
              <a:rPr b="0" lang="es-ES" sz="4400" spc="-1" strike="noStrike">
                <a:latin typeface="Arial"/>
              </a:rPr>
              <a:t>format</a:t>
            </a:r>
            <a:r>
              <a:rPr b="0" lang="es-ES" sz="4400" spc="-1" strike="noStrike">
                <a:latin typeface="Arial"/>
              </a:rPr>
              <a:t>o del </a:t>
            </a:r>
            <a:r>
              <a:rPr b="0" lang="es-ES" sz="4400" spc="-1" strike="noStrike">
                <a:latin typeface="Arial"/>
              </a:rPr>
              <a:t>texto </a:t>
            </a:r>
            <a:r>
              <a:rPr b="0" lang="es-ES" sz="4400" spc="-1" strike="noStrike">
                <a:latin typeface="Arial"/>
              </a:rPr>
              <a:t>de </a:t>
            </a:r>
            <a:r>
              <a:rPr b="0" lang="es-ES" sz="4400" spc="-1" strike="noStrike">
                <a:latin typeface="Arial"/>
              </a:rPr>
              <a:t>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elsevier.com/authors/policies-and-guidelines/credit-author-statement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lsevier.com/authors/policies-and-guidelines/credit-author-statement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130480"/>
            <a:ext cx="91425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Title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4365000"/>
            <a:ext cx="91425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Analysis and Visualization of Big Data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Authors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96C0E70-4A97-41B3-87B9-E5D55AA2E4DF}" type="slidenum">
              <a:rPr b="0" lang="es-ES_tradnl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86920" y="42444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692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Geographic distribution of migrants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territorial 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Mismatched 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to regions with 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regions with 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grpSp>
        <p:nvGrpSpPr>
          <p:cNvPr id="124" name="Group 5"/>
          <p:cNvGrpSpPr/>
          <p:nvPr/>
        </p:nvGrpSpPr>
        <p:grpSpPr>
          <a:xfrm>
            <a:off x="3888000" y="1733760"/>
            <a:ext cx="5034600" cy="3985200"/>
            <a:chOff x="3888000" y="1733760"/>
            <a:chExt cx="5034600" cy="3985200"/>
          </a:xfrm>
        </p:grpSpPr>
        <p:pic>
          <p:nvPicPr>
            <p:cNvPr id="125" name="" descr=""/>
            <p:cNvPicPr/>
            <p:nvPr/>
          </p:nvPicPr>
          <p:blipFill>
            <a:blip r:embed="rId1"/>
            <a:stretch/>
          </p:blipFill>
          <p:spPr>
            <a:xfrm>
              <a:off x="3888000" y="1733760"/>
              <a:ext cx="5034600" cy="3665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6"/>
            <p:cNvSpPr/>
            <p:nvPr/>
          </p:nvSpPr>
          <p:spPr>
            <a:xfrm>
              <a:off x="4223520" y="5400000"/>
              <a:ext cx="4575240" cy="31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latin typeface="Arial"/>
                </a:rPr>
                <a:t>Figure: Catalunya’s map according to Vaguerie’s territorial division. The color code shows the influx amiunt of migrants received since 2015.</a:t>
              </a:r>
              <a:endParaRPr b="0" lang="es-E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8800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 - CRediT Contributor Roles Taxonomy 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0617016-A207-4DC6-A62C-FD3D982EED68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201240" y="1535760"/>
            <a:ext cx="8566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https://www.elsevier.com/authors/policies-and-guidelines/credit-author-statement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132" name="Table 6"/>
          <p:cNvGraphicFramePr/>
          <p:nvPr/>
        </p:nvGraphicFramePr>
        <p:xfrm>
          <a:off x="229320" y="1815120"/>
          <a:ext cx="8496360" cy="4875840"/>
        </p:xfrm>
        <a:graphic>
          <a:graphicData uri="http://schemas.openxmlformats.org/drawingml/2006/table">
            <a:tbl>
              <a:tblPr/>
              <a:tblGrid>
                <a:gridCol w="1300680"/>
                <a:gridCol w="719604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Term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Definition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Ideas; formulation or evolution of overarching research goals and aims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Development or design of methodology; creation of models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Programming, software development; designing computer programs; implementation of the computer code and supporting algorithms; testing of existing code components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Verification, whether as a part of the activity or separate, of the overall replication/ reproducibility of results/experiments and other research outputs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Application of statistical, mathematical, computational, or other formal techniques to analyze or synthesize study data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Conducting a research and investigation process, specifically performing the experiments, or data/evidence collection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Provision of study materials, reagents, materials, patients, laboratory samples, animals, instrumentation, computing resources, or other analysis tools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Management activities to annotate (produce metadata), scrub data and maintain research data (including software code, where it is necessary for interpreting the data itself) for initial use and later reuse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writing the initial draft (including substantive translation)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 by those from the original research group, specifically critical review, commentary or revision – including pre-or postpublication stages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visualization/ data presentation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Oversight and leadership responsibility for the research activity planning and execution, including mentorship external to the core team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8800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AC299CF-AC4A-46CF-BF2D-D4E68C003BCF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graphicFrame>
        <p:nvGraphicFramePr>
          <p:cNvPr id="137" name="Table 5"/>
          <p:cNvGraphicFramePr/>
          <p:nvPr/>
        </p:nvGraphicFramePr>
        <p:xfrm>
          <a:off x="229320" y="1815120"/>
          <a:ext cx="8496360" cy="4722840"/>
        </p:xfrm>
        <a:graphic>
          <a:graphicData uri="http://schemas.openxmlformats.org/drawingml/2006/table">
            <a:tbl>
              <a:tblPr/>
              <a:tblGrid>
                <a:gridCol w="1966320"/>
                <a:gridCol w="1368000"/>
                <a:gridCol w="1656000"/>
                <a:gridCol w="1473840"/>
                <a:gridCol w="203256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Author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Aleix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Martina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Victor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Roger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1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3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8404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</a:t>
            </a: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contributions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31360" y="1981800"/>
            <a:ext cx="5876640" cy="3489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Time-evolution graphics, origin-destination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graphics: Martina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Origin pie charts: Aleix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Histograms: Victor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Geographic map and streamlit dashboard: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Roger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Abstract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88000" y="1800000"/>
            <a:ext cx="856656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36000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Add a list of topics presented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AD1A749-60D5-44D9-A28E-D0E2893A1263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8800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Outline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87280" y="1575360"/>
            <a:ext cx="8566560" cy="49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36000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Adapt the following list: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Title following style discussed in class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Abstract following style discussed in class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research process, the methods and the tools behind the plots and the dashboard, including a general structure of the Data Management Plan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Results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Related activities on dissemination, communication, public participation or citizen science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Conclusions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Concluding remarks and general reflections about the course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Authors contribution, use CRediT rules </a:t>
            </a:r>
            <a:r>
              <a:rPr b="0" lang="ca-ES" sz="20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https://www.elsevier.com/authors/policies-and-guidelines/credit-author-statement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 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Code and data availability description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Other aspects such as ethical aspects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F123EAC-80A9-4345-A9D2-4DB1EE574F90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Data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Managemen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 Plan</a:t>
            </a:r>
            <a:endParaRPr b="0" lang="es-ES" sz="2400" spc="-1" strike="noStrike">
              <a:latin typeface="Arial"/>
            </a:endParaRPr>
          </a:p>
        </p:txBody>
      </p:sp>
      <p:graphicFrame>
        <p:nvGraphicFramePr>
          <p:cNvPr id="97" name="Table 4"/>
          <p:cNvGraphicFramePr/>
          <p:nvPr/>
        </p:nvGraphicFramePr>
        <p:xfrm>
          <a:off x="432000" y="1800000"/>
          <a:ext cx="8207640" cy="4464000"/>
        </p:xfrm>
        <a:graphic>
          <a:graphicData uri="http://schemas.openxmlformats.org/drawingml/2006/table">
            <a:tbl>
              <a:tblPr/>
              <a:tblGrid>
                <a:gridCol w="1924200"/>
                <a:gridCol w="6283440"/>
              </a:tblGrid>
              <a:tr h="8683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summary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data collects all the </a:t>
                      </a:r>
                      <a:r>
                        <a:rPr b="0" lang="en-GB" sz="1200" spc="-1" strike="noStrike">
                          <a:latin typeface="Arial"/>
                        </a:rPr>
                        <a:t>new cases of migrant </a:t>
                      </a:r>
                      <a:r>
                        <a:rPr b="0" lang="en-GB" sz="1200" spc="-1" strike="noStrike">
                          <a:latin typeface="Arial"/>
                        </a:rPr>
                        <a:t>children and young </a:t>
                      </a:r>
                      <a:r>
                        <a:rPr b="0" lang="en-GB" sz="1200" spc="-1" strike="noStrike">
                          <a:latin typeface="Arial"/>
                        </a:rPr>
                        <a:t>people who have arrived </a:t>
                      </a:r>
                      <a:r>
                        <a:rPr b="0" lang="en-GB" sz="1200" spc="-1" strike="noStrike">
                          <a:latin typeface="Arial"/>
                        </a:rPr>
                        <a:t>in Catalonia since 2015 </a:t>
                      </a:r>
                      <a:r>
                        <a:rPr b="0" lang="en-GB" sz="1200" spc="-1" strike="noStrike">
                          <a:latin typeface="Arial"/>
                        </a:rPr>
                        <a:t>and hosted by “sistema </a:t>
                      </a:r>
                      <a:r>
                        <a:rPr b="0" lang="en-GB" sz="1200" spc="-1" strike="noStrike">
                          <a:latin typeface="Arial"/>
                        </a:rPr>
                        <a:t>català de protecció a la </a:t>
                      </a:r>
                      <a:r>
                        <a:rPr b="0" lang="en-GB" sz="1200" spc="-1" strike="noStrike">
                          <a:latin typeface="Arial"/>
                        </a:rPr>
                        <a:t>infància i l'adolescència”. </a:t>
                      </a:r>
                      <a:r>
                        <a:rPr b="0" lang="en-GB" sz="1200" spc="-1" strike="noStrike">
                          <a:latin typeface="Arial"/>
                        </a:rPr>
                        <a:t>The data contain the </a:t>
                      </a:r>
                      <a:r>
                        <a:rPr b="0" lang="en-GB" sz="1200" spc="-1" strike="noStrike">
                          <a:latin typeface="Arial"/>
                        </a:rPr>
                        <a:t>migrant birth date, the </a:t>
                      </a:r>
                      <a:r>
                        <a:rPr b="0" lang="en-GB" sz="1200" spc="-1" strike="noStrike">
                          <a:latin typeface="Arial"/>
                        </a:rPr>
                        <a:t>year of entry, the origin, </a:t>
                      </a:r>
                      <a:r>
                        <a:rPr b="0" lang="en-GB" sz="1200" spc="-1" strike="noStrike">
                          <a:latin typeface="Arial"/>
                        </a:rPr>
                        <a:t>the destination, and the </a:t>
                      </a:r>
                      <a:r>
                        <a:rPr b="0" lang="en-GB" sz="1200" spc="-1" strike="noStrike">
                          <a:latin typeface="Arial"/>
                        </a:rPr>
                        <a:t>gender.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402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FAIR data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We provide two datasets. </a:t>
                      </a:r>
                      <a:r>
                        <a:rPr b="0" lang="en-GB" sz="1200" spc="-1" strike="noStrike">
                          <a:latin typeface="Arial"/>
                        </a:rPr>
                        <a:t>The first one consists in </a:t>
                      </a:r>
                      <a:r>
                        <a:rPr b="0" lang="en-GB" sz="1200" spc="-1" strike="noStrike">
                          <a:latin typeface="Arial"/>
                        </a:rPr>
                        <a:t>the raw data. The second </a:t>
                      </a:r>
                      <a:r>
                        <a:rPr b="0" lang="en-GB" sz="1200" spc="-1" strike="noStrike">
                          <a:latin typeface="Arial"/>
                        </a:rPr>
                        <a:t>one has been cleaned up </a:t>
                      </a:r>
                      <a:r>
                        <a:rPr b="0" lang="en-GB" sz="1200" spc="-1" strike="noStrike">
                          <a:latin typeface="Arial"/>
                        </a:rPr>
                        <a:t>sorting up the ages and </a:t>
                      </a:r>
                      <a:r>
                        <a:rPr b="0" lang="en-GB" sz="1200" spc="-1" strike="noStrike">
                          <a:latin typeface="Arial"/>
                        </a:rPr>
                        <a:t>using a correct format to </a:t>
                      </a:r>
                      <a:r>
                        <a:rPr b="0" lang="en-GB" sz="1200" spc="-1" strike="noStrike">
                          <a:latin typeface="Arial"/>
                        </a:rPr>
                        <a:t>the dates. Both are freely </a:t>
                      </a:r>
                      <a:r>
                        <a:rPr b="0" lang="en-GB" sz="1200" spc="-1" strike="noStrike">
                          <a:latin typeface="Arial"/>
                        </a:rPr>
                        <a:t>available in pandas </a:t>
                      </a:r>
                      <a:r>
                        <a:rPr b="0" lang="en-GB" sz="1200" spc="-1" strike="noStrike">
                          <a:latin typeface="Arial"/>
                        </a:rPr>
                        <a:t>dataframe format.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is not interoperable </a:t>
                      </a:r>
                      <a:r>
                        <a:rPr b="0" lang="en-GB" sz="1200" spc="-1" strike="noStrike">
                          <a:latin typeface="Arial"/>
                        </a:rPr>
                        <a:t>because it consists of </a:t>
                      </a:r>
                      <a:r>
                        <a:rPr b="0" lang="en-GB" sz="1200" spc="-1" strike="noStrike">
                          <a:latin typeface="Arial"/>
                        </a:rPr>
                        <a:t>migration from Marroc, </a:t>
                      </a:r>
                      <a:r>
                        <a:rPr b="0" lang="en-GB" sz="1200" spc="-1" strike="noStrike">
                          <a:latin typeface="Arial"/>
                        </a:rPr>
                        <a:t>Magreb, Africa </a:t>
                      </a:r>
                      <a:r>
                        <a:rPr b="0" lang="en-GB" sz="1200" spc="-1" strike="noStrike">
                          <a:latin typeface="Arial"/>
                        </a:rPr>
                        <a:t>subsahariana or Others </a:t>
                      </a:r>
                      <a:r>
                        <a:rPr b="0" lang="en-GB" sz="1200" spc="-1" strike="noStrike">
                          <a:latin typeface="Arial"/>
                        </a:rPr>
                        <a:t>towards Catalonia, the </a:t>
                      </a:r>
                      <a:r>
                        <a:rPr b="0" lang="en-GB" sz="1200" spc="-1" strike="noStrike">
                          <a:latin typeface="Arial"/>
                        </a:rPr>
                        <a:t>migration form different </a:t>
                      </a:r>
                      <a:r>
                        <a:rPr b="0" lang="en-GB" sz="1200" spc="-1" strike="noStrike">
                          <a:latin typeface="Arial"/>
                        </a:rPr>
                        <a:t>origins or to different </a:t>
                      </a:r>
                      <a:r>
                        <a:rPr b="0" lang="en-GB" sz="1200" spc="-1" strike="noStrike">
                          <a:latin typeface="Arial"/>
                        </a:rPr>
                        <a:t>destinations should differ.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1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Allocation resources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infrastructure is </a:t>
                      </a:r>
                      <a:r>
                        <a:rPr b="0" lang="en-GB" sz="1200" spc="-1" strike="noStrike">
                          <a:latin typeface="Arial"/>
                        </a:rPr>
                        <a:t>organized from “sistema </a:t>
                      </a:r>
                      <a:r>
                        <a:rPr b="0" lang="en-GB" sz="1200" spc="-1" strike="noStrike">
                          <a:latin typeface="Arial"/>
                        </a:rPr>
                        <a:t>català de protecció a la </a:t>
                      </a:r>
                      <a:r>
                        <a:rPr b="0" lang="en-GB" sz="1200" spc="-1" strike="noStrike">
                          <a:latin typeface="Arial"/>
                        </a:rPr>
                        <a:t>infància i l'adolescència” </a:t>
                      </a:r>
                      <a:r>
                        <a:rPr b="0" lang="en-GB" sz="1200" spc="-1" strike="noStrike">
                          <a:latin typeface="Arial"/>
                        </a:rPr>
                        <a:t>through different groups </a:t>
                      </a:r>
                      <a:r>
                        <a:rPr b="0" lang="en-GB" sz="1200" spc="-1" strike="noStrike">
                          <a:latin typeface="Arial"/>
                        </a:rPr>
                        <a:t>such as police, schools, </a:t>
                      </a:r>
                      <a:r>
                        <a:rPr b="0" lang="en-GB" sz="1200" spc="-1" strike="noStrike">
                          <a:latin typeface="Arial"/>
                        </a:rPr>
                        <a:t>hospitals, psychologists, </a:t>
                      </a:r>
                      <a:r>
                        <a:rPr b="0" lang="en-GB" sz="1200" spc="-1" strike="noStrike">
                          <a:latin typeface="Arial"/>
                        </a:rPr>
                        <a:t>and families*. All financed </a:t>
                      </a:r>
                      <a:r>
                        <a:rPr b="0" lang="en-GB" sz="1200" spc="-1" strike="noStrike">
                          <a:latin typeface="Arial"/>
                        </a:rPr>
                        <a:t>by the Government of </a:t>
                      </a:r>
                      <a:r>
                        <a:rPr b="0" lang="en-GB" sz="1200" spc="-1" strike="noStrike">
                          <a:latin typeface="Arial"/>
                        </a:rPr>
                        <a:t>Catalonia.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81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security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clean data should be </a:t>
                      </a:r>
                      <a:r>
                        <a:rPr b="0" lang="en-GB" sz="1200" spc="-1" strike="noStrike">
                          <a:latin typeface="Arial"/>
                        </a:rPr>
                        <a:t>useful for future </a:t>
                      </a:r>
                      <a:r>
                        <a:rPr b="0" lang="en-GB" sz="1200" spc="-1" strike="noStrike">
                          <a:latin typeface="Arial"/>
                        </a:rPr>
                        <a:t>investigations and </a:t>
                      </a:r>
                      <a:r>
                        <a:rPr b="0" lang="en-GB" sz="1200" spc="-1" strike="noStrike">
                          <a:latin typeface="Arial"/>
                        </a:rPr>
                        <a:t>migration comparisons. It </a:t>
                      </a:r>
                      <a:r>
                        <a:rPr b="0" lang="en-GB" sz="1200" spc="-1" strike="noStrike">
                          <a:latin typeface="Arial"/>
                        </a:rPr>
                        <a:t>is stored in a github </a:t>
                      </a:r>
                      <a:r>
                        <a:rPr b="0" lang="en-GB" sz="1200" spc="-1" strike="noStrike">
                          <a:latin typeface="Arial"/>
                        </a:rPr>
                        <a:t>repository and in different </a:t>
                      </a:r>
                      <a:r>
                        <a:rPr b="0" lang="en-GB" sz="1200" spc="-1" strike="noStrike">
                          <a:latin typeface="Arial"/>
                        </a:rPr>
                        <a:t>hard disks. There is no </a:t>
                      </a:r>
                      <a:r>
                        <a:rPr b="0" lang="en-GB" sz="1200" spc="-1" strike="noStrike">
                          <a:latin typeface="Arial"/>
                        </a:rPr>
                        <a:t>personal information in </a:t>
                      </a:r>
                      <a:r>
                        <a:rPr b="0" lang="en-GB" sz="1200" spc="-1" strike="noStrike">
                          <a:latin typeface="Arial"/>
                        </a:rPr>
                        <a:t>the clean data. The raw </a:t>
                      </a:r>
                      <a:r>
                        <a:rPr b="0" lang="en-GB" sz="1200" spc="-1" strike="noStrike">
                          <a:latin typeface="Arial"/>
                        </a:rPr>
                        <a:t>data is stored locally in </a:t>
                      </a:r>
                      <a:r>
                        <a:rPr b="0" lang="en-GB" sz="1200" spc="-1" strike="noStrike">
                          <a:latin typeface="Arial"/>
                        </a:rPr>
                        <a:t>our devices.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1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Ethical aspects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Each child has an ID </a:t>
                      </a:r>
                      <a:r>
                        <a:rPr b="0" lang="en-GB" sz="1200" spc="-1" strike="noStrike">
                          <a:latin typeface="Arial"/>
                        </a:rPr>
                        <a:t>number that is not related </a:t>
                      </a:r>
                      <a:r>
                        <a:rPr b="0" lang="en-GB" sz="1200" spc="-1" strike="noStrike">
                          <a:latin typeface="Arial"/>
                        </a:rPr>
                        <a:t>to any personal </a:t>
                      </a:r>
                      <a:r>
                        <a:rPr b="0" lang="en-GB" sz="1200" spc="-1" strike="noStrike">
                          <a:latin typeface="Arial"/>
                        </a:rPr>
                        <a:t>information, is just a </a:t>
                      </a:r>
                      <a:r>
                        <a:rPr b="0" lang="en-GB" sz="1200" spc="-1" strike="noStrike">
                          <a:latin typeface="Arial"/>
                        </a:rPr>
                        <a:t>control parameter. The </a:t>
                      </a:r>
                      <a:r>
                        <a:rPr b="0" lang="en-GB" sz="1200" spc="-1" strike="noStrike">
                          <a:latin typeface="Arial"/>
                        </a:rPr>
                        <a:t>exact destination and </a:t>
                      </a:r>
                      <a:r>
                        <a:rPr b="0" lang="en-GB" sz="1200" spc="-1" strike="noStrike">
                          <a:latin typeface="Arial"/>
                        </a:rPr>
                        <a:t>origin of the migrant </a:t>
                      </a:r>
                      <a:r>
                        <a:rPr b="0" lang="en-GB" sz="1200" spc="-1" strike="noStrike">
                          <a:latin typeface="Arial"/>
                        </a:rPr>
                        <a:t>remains unknown both in </a:t>
                      </a:r>
                      <a:r>
                        <a:rPr b="0" lang="en-GB" sz="1200" spc="-1" strike="noStrike">
                          <a:latin typeface="Arial"/>
                        </a:rPr>
                        <a:t>raw data and clean data.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99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Other issues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Time-evolution graphics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5427720" y="1944000"/>
            <a:ext cx="3284280" cy="3489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territorial 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Mismatched 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to regions with 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regions with 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7864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Histograms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Mismatched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 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160160" y="2232000"/>
            <a:ext cx="4479840" cy="32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27864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Histograms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Mismatched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 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608000" y="3935160"/>
            <a:ext cx="4033440" cy="26888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680000" y="1271880"/>
            <a:ext cx="3816000" cy="254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82600" y="41796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82600" y="53676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73960" y="114336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Origin pie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chart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Mismatched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 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82600" y="41796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2600" y="53676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73960" y="114336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Origin-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destination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relations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personalizado</Template>
  <TotalTime>4263</TotalTime>
  <Application>LibreOffice/6.4.7.2$Linux_X86_64 LibreOffice_project/40$Build-2</Application>
  <Words>588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2020-09-08T10:49:41Z</dcterms:created>
  <dc:creator>josep.perello</dc:creator>
  <dc:description/>
  <dc:language>es-ES</dc:language>
  <cp:lastModifiedBy/>
  <dcterms:modified xsi:type="dcterms:W3CDTF">2021-11-29T18:05:27Z</dcterms:modified>
  <cp:revision>132</cp:revision>
  <dc:subject/>
  <dc:title>Tema 1: Els orígens. Propietats corpusculars de la radiació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