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913E0-0C10-4A09-86B2-A58AA7C5B095}" v="2" dt="2021-11-30T09:35:3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Rodriguez Franco" userId="b2e7dcbddd60a6fe" providerId="LiveId" clId="{DCC913E0-0C10-4A09-86B2-A58AA7C5B095}"/>
    <pc:docChg chg="modSld">
      <pc:chgData name="Victor Rodriguez Franco" userId="b2e7dcbddd60a6fe" providerId="LiveId" clId="{DCC913E0-0C10-4A09-86B2-A58AA7C5B095}" dt="2021-11-30T09:35:33.078" v="45" actId="572"/>
      <pc:docMkLst>
        <pc:docMk/>
      </pc:docMkLst>
      <pc:sldChg chg="modSp mod">
        <pc:chgData name="Victor Rodriguez Franco" userId="b2e7dcbddd60a6fe" providerId="LiveId" clId="{DCC913E0-0C10-4A09-86B2-A58AA7C5B095}" dt="2021-11-30T09:35:33.078" v="45" actId="572"/>
        <pc:sldMkLst>
          <pc:docMk/>
          <pc:sldMk cId="0" sldId="258"/>
        </pc:sldMkLst>
        <pc:graphicFrameChg chg="mod modGraphic">
          <ac:chgData name="Victor Rodriguez Franco" userId="b2e7dcbddd60a6fe" providerId="LiveId" clId="{DCC913E0-0C10-4A09-86B2-A58AA7C5B095}" dt="2021-11-30T09:35:33.078" v="45" actId="572"/>
          <ac:graphicFrameMkLst>
            <pc:docMk/>
            <pc:sldMk cId="0" sldId="258"/>
            <ac:graphicFrameMk id="93" creationId="{00000000-0000-0000-0000-000000000000}"/>
          </ac:graphicFrameMkLst>
        </pc:graphicFrameChg>
      </pc:sldChg>
      <pc:sldChg chg="addSp modSp mod">
        <pc:chgData name="Victor Rodriguez Franco" userId="b2e7dcbddd60a6fe" providerId="LiveId" clId="{DCC913E0-0C10-4A09-86B2-A58AA7C5B095}" dt="2021-11-30T09:34:37.110" v="42" actId="1076"/>
        <pc:sldMkLst>
          <pc:docMk/>
          <pc:sldMk cId="0" sldId="262"/>
        </pc:sldMkLst>
        <pc:spChg chg="add mod">
          <ac:chgData name="Victor Rodriguez Franco" userId="b2e7dcbddd60a6fe" providerId="LiveId" clId="{DCC913E0-0C10-4A09-86B2-A58AA7C5B095}" dt="2021-11-30T09:32:18.994" v="28" actId="1076"/>
          <ac:spMkLst>
            <pc:docMk/>
            <pc:sldMk cId="0" sldId="262"/>
            <ac:spMk id="8" creationId="{99D197EA-AEE2-4A61-AB71-04E6368DF525}"/>
          </ac:spMkLst>
        </pc:spChg>
        <pc:picChg chg="mod">
          <ac:chgData name="Victor Rodriguez Franco" userId="b2e7dcbddd60a6fe" providerId="LiveId" clId="{DCC913E0-0C10-4A09-86B2-A58AA7C5B095}" dt="2021-11-30T09:34:37.110" v="42" actId="1076"/>
          <ac:picMkLst>
            <pc:docMk/>
            <pc:sldMk cId="0" sldId="262"/>
            <ac:picMk id="111" creationId="{00000000-0000-0000-0000-000000000000}"/>
          </ac:picMkLst>
        </pc:picChg>
        <pc:picChg chg="mod">
          <ac:chgData name="Victor Rodriguez Franco" userId="b2e7dcbddd60a6fe" providerId="LiveId" clId="{DCC913E0-0C10-4A09-86B2-A58AA7C5B095}" dt="2021-11-30T09:34:35.481" v="41" actId="1076"/>
          <ac:picMkLst>
            <pc:docMk/>
            <pc:sldMk cId="0" sldId="262"/>
            <ac:picMk id="11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" name="Imagen 8" descr="UB_PawerPoin.tif"/>
          <p:cNvPicPr/>
          <p:nvPr/>
        </p:nvPicPr>
        <p:blipFill>
          <a:blip r:embed="rId14"/>
          <a:stretch/>
        </p:blipFill>
        <p:spPr>
          <a:xfrm>
            <a:off x="6372360" y="135000"/>
            <a:ext cx="2590920" cy="7002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Imagen 2" descr="UB_PawerPoin.tif"/>
          <p:cNvPicPr/>
          <p:nvPr/>
        </p:nvPicPr>
        <p:blipFill>
          <a:blip r:embed="rId14"/>
          <a:stretch/>
        </p:blipFill>
        <p:spPr>
          <a:xfrm>
            <a:off x="6372360" y="135000"/>
            <a:ext cx="2590920" cy="700200"/>
          </a:xfrm>
          <a:prstGeom prst="rect">
            <a:avLst/>
          </a:prstGeom>
          <a:ln>
            <a:noFill/>
          </a:ln>
        </p:spPr>
      </p:pic>
      <p:pic>
        <p:nvPicPr>
          <p:cNvPr id="42" name="Imagen 7" descr="UB_PawerPoin_4.tif"/>
          <p:cNvPicPr/>
          <p:nvPr/>
        </p:nvPicPr>
        <p:blipFill>
          <a:blip r:embed="rId15"/>
          <a:stretch/>
        </p:blipFill>
        <p:spPr>
          <a:xfrm>
            <a:off x="5724360" y="1700280"/>
            <a:ext cx="3436920" cy="5156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sevier.com/authors/policies-and-guidelines/credit-author-statement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24120" y="1407960"/>
            <a:ext cx="91425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Migratory influx of young people into Catalunya: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4365000"/>
            <a:ext cx="91425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s-ES" sz="28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Analysis and Visualization of Big Data</a:t>
            </a:r>
            <a:endParaRPr lang="es-E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s-ES" sz="28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s-ES" sz="28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Authors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00AB64B-519E-43C4-A116-DFDEFBABDD6E}" type="slidenum">
              <a:rPr lang="es-ES_tradnl" sz="1200" b="0" strike="noStrike" spc="-1">
                <a:solidFill>
                  <a:srgbClr val="898989"/>
                </a:solidFill>
                <a:latin typeface="Arial"/>
                <a:ea typeface="ＭＳ Ｐゴシック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2916000" y="2952000"/>
            <a:ext cx="3240000" cy="373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000" b="0" strike="noStrike" spc="-1">
                <a:latin typeface="Arial"/>
              </a:rPr>
              <a:t>a COVID pandemic insight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6920" y="42444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692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Geographic distribution of migrants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	&gt; Mismatched regions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  <p:grpSp>
        <p:nvGrpSpPr>
          <p:cNvPr id="124" name="Group 5"/>
          <p:cNvGrpSpPr/>
          <p:nvPr/>
        </p:nvGrpSpPr>
        <p:grpSpPr>
          <a:xfrm>
            <a:off x="3888000" y="1733760"/>
            <a:ext cx="5034600" cy="3985200"/>
            <a:chOff x="3888000" y="1733760"/>
            <a:chExt cx="5034600" cy="3985200"/>
          </a:xfrm>
        </p:grpSpPr>
        <p:pic>
          <p:nvPicPr>
            <p:cNvPr id="125" name="Imagen 124"/>
            <p:cNvPicPr/>
            <p:nvPr/>
          </p:nvPicPr>
          <p:blipFill>
            <a:blip r:embed="rId2"/>
            <a:stretch/>
          </p:blipFill>
          <p:spPr>
            <a:xfrm>
              <a:off x="3888000" y="1733760"/>
              <a:ext cx="5034600" cy="366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6"/>
            <p:cNvSpPr/>
            <p:nvPr/>
          </p:nvSpPr>
          <p:spPr>
            <a:xfrm>
              <a:off x="4223520" y="5400000"/>
              <a:ext cx="4575240" cy="31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>
                  <a:latin typeface="Arial"/>
                </a:rPr>
                <a:t>Figure: Catalunya’s map according to Vaguerie’s territorial division. The color code shows the influx amiunt of migrants received since 2015.</a:t>
              </a:r>
              <a:endParaRPr lang="es-ES" sz="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0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Author contributions - CRediT Contributor Roles Taxonomy 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244319F4-3B0C-4B3C-B493-092B8E8021F2}" type="slidenum">
              <a:rPr lang="es-ES_tradnl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 lang="es-ES" sz="8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01240" y="1535760"/>
            <a:ext cx="85665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u="sng" strike="noStrike" spc="-1">
                <a:solidFill>
                  <a:srgbClr val="0000FF"/>
                </a:solidFill>
                <a:uFillTx/>
                <a:latin typeface="Arial"/>
                <a:ea typeface="ＭＳ Ｐゴシック"/>
                <a:hlinkClick r:id="rId2"/>
              </a:rPr>
              <a:t>https://www.elsevier.com/authors/policies-and-guidelines/credit-author-statement</a:t>
            </a:r>
            <a:r>
              <a:rPr lang="en-GB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lang="es-ES" sz="1200" b="0" strike="noStrike" spc="-1">
              <a:latin typeface="Arial"/>
            </a:endParaRPr>
          </a:p>
        </p:txBody>
      </p:sp>
      <p:graphicFrame>
        <p:nvGraphicFramePr>
          <p:cNvPr id="132" name="Table 6"/>
          <p:cNvGraphicFramePr/>
          <p:nvPr/>
        </p:nvGraphicFramePr>
        <p:xfrm>
          <a:off x="229320" y="1815120"/>
          <a:ext cx="8496360" cy="4875840"/>
        </p:xfrm>
        <a:graphic>
          <a:graphicData uri="http://schemas.openxmlformats.org/drawingml/2006/table">
            <a:tbl>
              <a:tblPr/>
              <a:tblGrid>
                <a:gridCol w="130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Term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Definition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Ideas; formulation or evolution of overarching research goals and aims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Development or design of methodology; creation of models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Programming, software development; designing computer programs; implementation of the computer code and supporting algorithms; testing of existing code components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Verification, whether as a part of the activity or separate, of the overall replication/ reproducibility of results/experiments and other research outputs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Application of statistical, mathematical, computational, or other formal techniques to analyze or synthesize study data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Conducting a research and investigation process, specifically performing the experiments, or data/evidence collection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Provision of study materials, reagents, materials, patients, laboratory samples, animals, instrumentation, computing resources, or other analysis tools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Management activities to annotate (produce metadata), scrub data and maintain research data (including software code, where it is necessary for interpreting the data itself) for initial use and later reuse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writing the initial draft (including substantive translation)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 by those from the original research group, specifically critical review, commentary or revision – including pre-or postpublication stages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visualization/ data presentation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Oversight and leadership responsibility for the research activity planning and execution, including mentorship external to the core team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8800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6ED9BAFA-B542-40D5-9540-8192A868CDCC}" type="slidenum">
              <a:rPr lang="es-ES_tradnl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 lang="es-ES" sz="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graphicFrame>
        <p:nvGraphicFramePr>
          <p:cNvPr id="137" name="Table 5"/>
          <p:cNvGraphicFramePr/>
          <p:nvPr/>
        </p:nvGraphicFramePr>
        <p:xfrm>
          <a:off x="229320" y="1815120"/>
          <a:ext cx="8496360" cy="4722840"/>
        </p:xfrm>
        <a:graphic>
          <a:graphicData uri="http://schemas.openxmlformats.org/drawingml/2006/table">
            <a:tbl>
              <a:tblPr/>
              <a:tblGrid>
                <a:gridCol w="196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Aleix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Martina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Victor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Roger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lang="es-ES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8404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31360" y="1981800"/>
            <a:ext cx="5876640" cy="348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Time-evolution graphics, origin-destination graphics: Martina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Origin pie charts: Aleix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Histograms: Victor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Geographic map and streamlit dashboard: Roger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800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Abstract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–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88000" y="1800000"/>
            <a:ext cx="8566560" cy="9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36000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Add a list of topics presented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489124D-6ED2-4948-A889-C6061EF482F5}" type="slidenum">
              <a:rPr lang="es-ES_tradnl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 lang="es-E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Data Management Plan</a:t>
            </a:r>
            <a:endParaRPr lang="es-ES" sz="2400" b="0" strike="noStrike" spc="-1">
              <a:latin typeface="Arial"/>
            </a:endParaRPr>
          </a:p>
        </p:txBody>
      </p:sp>
      <p:graphicFrame>
        <p:nvGraphicFramePr>
          <p:cNvPr id="93" name="Table 4"/>
          <p:cNvGraphicFramePr/>
          <p:nvPr>
            <p:extLst>
              <p:ext uri="{D42A27DB-BD31-4B8C-83A1-F6EECF244321}">
                <p14:modId xmlns:p14="http://schemas.microsoft.com/office/powerpoint/2010/main" val="2644910025"/>
              </p:ext>
            </p:extLst>
          </p:nvPr>
        </p:nvGraphicFramePr>
        <p:xfrm>
          <a:off x="424800" y="1770840"/>
          <a:ext cx="8207640" cy="4154040"/>
        </p:xfrm>
        <a:graphic>
          <a:graphicData uri="http://schemas.openxmlformats.org/drawingml/2006/table">
            <a:tbl>
              <a:tblPr/>
              <a:tblGrid>
                <a:gridCol w="19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latin typeface="Arial"/>
                        </a:rPr>
                        <a:t>Data summary</a:t>
                      </a:r>
                      <a:endParaRPr lang="en-GB" sz="12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The data collects all the new cases of migrant children and young people who have arrived in Catalonia since 2015 and hosted by “sistema català de protecció a la infància i l'adolescència”. The data contain the migrant birth date, the year of entry, the origin, the destination, and the gender.</a:t>
                      </a:r>
                      <a:endParaRPr lang="en-GB" sz="12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FAIR data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We provide two datasets. The first one consists in the raw data. The second one has been cleaned up sorting up the ages and using a correct format to the dates. Both are freely available in pandas dataframe format.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Data is not interoperable because it consists of migration from Marroc, Magreb, Africa subsahariana or Others towards Catalonia, the migration form different origins or to different destinations should differ.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Allocation resources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The infrastructure is organized from “sistema català de protecció a la infància i l'adolescència” through different groups such as police, schools, hospitals, psychologists, and families*. All financed by the Government of Catalonia.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Data security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The clean data should be useful for future investigations and migration comparisons. It is stored in a github repository and in different hard disks. There is no personal information in the clean data. The raw data is stored locally in our devices.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0" strike="noStrike" spc="-1">
                          <a:latin typeface="Arial"/>
                        </a:rPr>
                        <a:t>Ethical aspects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latin typeface="Arial"/>
                        </a:rPr>
                        <a:t>Each child has an ID number that is not related to any personal information, is just a control parameter. The exact destination and origin of the migrant remains unknown both in raw data and clean data.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Data Management Plan: data analysis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97" name="Imagen 96"/>
          <p:cNvPicPr/>
          <p:nvPr/>
        </p:nvPicPr>
        <p:blipFill>
          <a:blip r:embed="rId2"/>
          <a:stretch/>
        </p:blipFill>
        <p:spPr>
          <a:xfrm>
            <a:off x="1188000" y="1728000"/>
            <a:ext cx="6629040" cy="177120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1080000" y="3600000"/>
            <a:ext cx="6768000" cy="24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	&gt; Mismatched regions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 Rural areas with less influx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– Migratory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Time-evolution graphics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427720" y="1944000"/>
            <a:ext cx="3284280" cy="348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	&gt; Mismatched regions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7864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Histograms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	&gt; Mismatched regions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  <p:pic>
        <p:nvPicPr>
          <p:cNvPr id="107" name="Imagen 106"/>
          <p:cNvPicPr/>
          <p:nvPr/>
        </p:nvPicPr>
        <p:blipFill>
          <a:blip r:embed="rId2"/>
          <a:stretch/>
        </p:blipFill>
        <p:spPr>
          <a:xfrm>
            <a:off x="4160160" y="2232000"/>
            <a:ext cx="4479840" cy="32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7864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Histograms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11" name="Imagen 110"/>
          <p:cNvPicPr/>
          <p:nvPr/>
        </p:nvPicPr>
        <p:blipFill>
          <a:blip r:embed="rId2"/>
          <a:stretch/>
        </p:blipFill>
        <p:spPr>
          <a:xfrm>
            <a:off x="144000" y="2115000"/>
            <a:ext cx="4500000" cy="3240000"/>
          </a:xfrm>
          <a:prstGeom prst="rect">
            <a:avLst/>
          </a:prstGeom>
          <a:ln>
            <a:noFill/>
          </a:ln>
        </p:spPr>
      </p:pic>
      <p:pic>
        <p:nvPicPr>
          <p:cNvPr id="112" name="Imagen 111"/>
          <p:cNvPicPr/>
          <p:nvPr/>
        </p:nvPicPr>
        <p:blipFill>
          <a:blip r:embed="rId3"/>
          <a:stretch/>
        </p:blipFill>
        <p:spPr>
          <a:xfrm>
            <a:off x="4644000" y="2115000"/>
            <a:ext cx="4500000" cy="3240000"/>
          </a:xfrm>
          <a:prstGeom prst="rect">
            <a:avLst/>
          </a:prstGeom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9D197EA-AEE2-4A61-AB71-04E6368DF525}"/>
              </a:ext>
            </a:extLst>
          </p:cNvPr>
          <p:cNvSpPr txBox="1"/>
          <p:nvPr/>
        </p:nvSpPr>
        <p:spPr>
          <a:xfrm>
            <a:off x="0" y="6344029"/>
            <a:ext cx="884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Freedman, J. (2012).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Analysing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gendered insecurities of migration: a case study of female Sub-Saharan African migrants in Morocco.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Feminist Journal of Politics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36-55.</a:t>
            </a:r>
            <a:endParaRPr lang="es-E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82600" y="41796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82600" y="53676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– Migratory influx of young people into Calaunya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73960" y="114336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Origin pie chart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	&gt; Mismatched regions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2000" b="0" strike="noStrike" spc="-1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82600" y="41796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r>
              <a:rPr lang="es-ES" sz="8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lang="es-ES" sz="800" b="0" strike="noStrike" spc="-1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pos="0" algn="l"/>
              </a:tabLst>
            </a:pPr>
            <a:endParaRPr lang="es-ES" sz="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2600" y="53676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Migration influx of young people into Catalunya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73960" y="114336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59A2"/>
                </a:solidFill>
                <a:latin typeface="Arial"/>
                <a:ea typeface="ＭＳ Ｐゴシック"/>
              </a:rPr>
              <a:t>Origin-destination relations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personalizado</Template>
  <TotalTime>4282</TotalTime>
  <Words>1192</Words>
  <Application>Microsoft Office PowerPoint</Application>
  <PresentationFormat>Presentación en pantalla (4:3)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Els orígens. Propietats corpusculars de la radiació</dc:title>
  <dc:subject/>
  <dc:creator>josep.perello</dc:creator>
  <dc:description/>
  <cp:lastModifiedBy>Victor Rodriguez Franco</cp:lastModifiedBy>
  <cp:revision>140</cp:revision>
  <dcterms:created xsi:type="dcterms:W3CDTF">2020-09-08T10:49:41Z</dcterms:created>
  <dcterms:modified xsi:type="dcterms:W3CDTF">2021-11-30T09:35:36Z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