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287280" y="900000"/>
            <a:ext cx="8569080" cy="1440"/>
          </a:xfrm>
          <a:prstGeom prst="line">
            <a:avLst/>
          </a:prstGeom>
          <a:ln w="64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1" name="Imagen 8" descr="UB_PawerPoin.tif"/>
          <p:cNvPicPr/>
          <p:nvPr/>
        </p:nvPicPr>
        <p:blipFill>
          <a:blip r:embed="rId2"/>
          <a:stretch/>
        </p:blipFill>
        <p:spPr>
          <a:xfrm>
            <a:off x="6372360" y="135000"/>
            <a:ext cx="2590920" cy="70020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Pulse </a:t>
            </a:r>
            <a:r>
              <a:rPr b="0" lang="es-ES" sz="4400" spc="-1" strike="noStrike">
                <a:latin typeface="Arial"/>
              </a:rPr>
              <a:t>para </a:t>
            </a:r>
            <a:r>
              <a:rPr b="0" lang="es-ES" sz="4400" spc="-1" strike="noStrike">
                <a:latin typeface="Arial"/>
              </a:rPr>
              <a:t>editar </a:t>
            </a:r>
            <a:r>
              <a:rPr b="0" lang="es-ES" sz="4400" spc="-1" strike="noStrike">
                <a:latin typeface="Arial"/>
              </a:rPr>
              <a:t>el </a:t>
            </a:r>
            <a:r>
              <a:rPr b="0" lang="es-ES" sz="4400" spc="-1" strike="noStrike">
                <a:latin typeface="Arial"/>
              </a:rPr>
              <a:t>format</a:t>
            </a:r>
            <a:r>
              <a:rPr b="0" lang="es-ES" sz="4400" spc="-1" strike="noStrike">
                <a:latin typeface="Arial"/>
              </a:rPr>
              <a:t>o del </a:t>
            </a:r>
            <a:r>
              <a:rPr b="0" lang="es-ES" sz="4400" spc="-1" strike="noStrike">
                <a:latin typeface="Arial"/>
              </a:rPr>
              <a:t>texto </a:t>
            </a:r>
            <a:r>
              <a:rPr b="0" lang="es-ES" sz="4400" spc="-1" strike="noStrike">
                <a:latin typeface="Arial"/>
              </a:rPr>
              <a:t>de </a:t>
            </a:r>
            <a:r>
              <a:rPr b="0" lang="es-ES" sz="4400" spc="-1" strike="noStrike">
                <a:latin typeface="Arial"/>
              </a:rPr>
              <a:t>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texto del esquema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>
            <a:off x="287280" y="900000"/>
            <a:ext cx="8569080" cy="1440"/>
          </a:xfrm>
          <a:prstGeom prst="line">
            <a:avLst/>
          </a:prstGeom>
          <a:ln w="64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1" name="Imagen 2" descr="UB_PawerPoin.tif"/>
          <p:cNvPicPr/>
          <p:nvPr/>
        </p:nvPicPr>
        <p:blipFill>
          <a:blip r:embed="rId2"/>
          <a:stretch/>
        </p:blipFill>
        <p:spPr>
          <a:xfrm>
            <a:off x="6372360" y="135000"/>
            <a:ext cx="2590920" cy="700200"/>
          </a:xfrm>
          <a:prstGeom prst="rect">
            <a:avLst/>
          </a:prstGeom>
          <a:ln>
            <a:noFill/>
          </a:ln>
        </p:spPr>
      </p:pic>
      <p:pic>
        <p:nvPicPr>
          <p:cNvPr id="42" name="Imagen 7" descr="UB_PawerPoin_4.tif"/>
          <p:cNvPicPr/>
          <p:nvPr/>
        </p:nvPicPr>
        <p:blipFill>
          <a:blip r:embed="rId3"/>
          <a:stretch/>
        </p:blipFill>
        <p:spPr>
          <a:xfrm>
            <a:off x="5724360" y="1700280"/>
            <a:ext cx="3436920" cy="5156280"/>
          </a:xfrm>
          <a:prstGeom prst="rect">
            <a:avLst/>
          </a:prstGeom>
          <a:ln>
            <a:noFill/>
          </a:ln>
        </p:spPr>
      </p:pic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texto del esquema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www.elsevier.com/authors/policies-and-guidelines/credit-author-statement" TargetMode="External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-24120" y="1407960"/>
            <a:ext cx="9142560" cy="14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Migratory influx of young people into Catalunya: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0" y="4365000"/>
            <a:ext cx="9142560" cy="175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s-ES" sz="2800" spc="-1" strike="noStrike">
                <a:solidFill>
                  <a:srgbClr val="8b8b8b"/>
                </a:solidFill>
                <a:latin typeface="Arial"/>
                <a:ea typeface="ＭＳ Ｐゴシック"/>
              </a:rPr>
              <a:t>Analysis and Visualization of Big Data</a:t>
            </a:r>
            <a:endParaRPr b="0" lang="es-E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s-ES" sz="2800" spc="-1" strike="noStrike">
                <a:solidFill>
                  <a:srgbClr val="8b8b8b"/>
                </a:solidFill>
                <a:latin typeface="Arial"/>
                <a:ea typeface="ＭＳ Ｐゴシック"/>
              </a:rPr>
              <a:t>MSc Physics of Complex Systems and Biophysics</a:t>
            </a:r>
            <a:endParaRPr b="0" lang="es-E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s-ES" sz="2800" spc="-1" strike="noStrike">
                <a:solidFill>
                  <a:srgbClr val="8b8b8b"/>
                </a:solidFill>
                <a:latin typeface="Arial"/>
                <a:ea typeface="ＭＳ Ｐゴシック"/>
              </a:rPr>
              <a:t>Authors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00AB64B-519E-43C4-A116-DFDEFBABDD6E}" type="slidenum">
              <a:rPr b="0" lang="es-ES_tradnl" sz="1200" spc="-1" strike="noStrike">
                <a:solidFill>
                  <a:srgbClr val="898989"/>
                </a:solidFill>
                <a:latin typeface="Arial"/>
                <a:ea typeface="ＭＳ Ｐゴシック"/>
              </a:rPr>
              <a:t>&lt;número&gt;</a:t>
            </a:fld>
            <a:endParaRPr b="0" lang="es-ES" sz="1200" spc="-1" strike="noStrike">
              <a:latin typeface="Arial"/>
            </a:endParaRPr>
          </a:p>
        </p:txBody>
      </p:sp>
      <p:sp>
        <p:nvSpPr>
          <p:cNvPr id="84" name="TextShape 4"/>
          <p:cNvSpPr txBox="1"/>
          <p:nvPr/>
        </p:nvSpPr>
        <p:spPr>
          <a:xfrm>
            <a:off x="2916000" y="2952000"/>
            <a:ext cx="324000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s-ES" sz="2000" spc="-1" strike="noStrike">
                <a:latin typeface="Arial"/>
              </a:rPr>
              <a:t>a COVID </a:t>
            </a:r>
            <a:r>
              <a:rPr b="0" lang="es-ES" sz="2000" spc="-1" strike="noStrike">
                <a:latin typeface="Arial"/>
              </a:rPr>
              <a:t>pandemic </a:t>
            </a:r>
            <a:r>
              <a:rPr b="0" lang="es-ES" sz="2000" spc="-1" strike="noStrike">
                <a:latin typeface="Arial"/>
              </a:rPr>
              <a:t>insight</a:t>
            </a:r>
            <a:endParaRPr b="0" lang="es-E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286920" y="424440"/>
            <a:ext cx="5196960" cy="11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1640">
              <a:lnSpc>
                <a:spcPts val="1001"/>
              </a:lnSpc>
              <a:tabLst>
                <a:tab algn="l" pos="0"/>
              </a:tabLst>
            </a:pPr>
            <a:r>
              <a:rPr b="1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MSc Physics of Complex Systems and Biophysics</a:t>
            </a:r>
            <a:endParaRPr b="0" lang="es-ES" sz="800" spc="-1" strike="noStrike">
              <a:latin typeface="Arial"/>
            </a:endParaRPr>
          </a:p>
          <a:p>
            <a:pPr marL="343080" indent="-341640">
              <a:lnSpc>
                <a:spcPts val="1001"/>
              </a:lnSpc>
              <a:tabLst>
                <a:tab algn="l" pos="0"/>
              </a:tabLst>
            </a:pPr>
            <a:endParaRPr b="0" lang="es-ES" sz="8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286920" y="536400"/>
            <a:ext cx="519696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1640">
              <a:lnSpc>
                <a:spcPct val="100000"/>
              </a:lnSpc>
              <a:spcBef>
                <a:spcPts val="159"/>
              </a:spcBef>
              <a:tabLst>
                <a:tab algn="l" pos="0"/>
              </a:tabLst>
            </a:pP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Analysis and Visualization of Big Data – Final Presentation - </a:t>
            </a: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Migration influx of young people into Catalunya</a:t>
            </a:r>
            <a:endParaRPr b="0" lang="es-ES" sz="800" spc="-1" strike="noStrike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283320" y="1143000"/>
            <a:ext cx="85665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s-ES" sz="24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Geographic distribution of migrants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531360" y="1981800"/>
            <a:ext cx="3284280" cy="34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- Unusual territorial division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	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&gt; Mismatched regions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- Great influx to regions with Capital cities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- Connecting regions with more migrants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- Rural areas with less influx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</p:txBody>
      </p:sp>
      <p:grpSp>
        <p:nvGrpSpPr>
          <p:cNvPr id="124" name="Group 5"/>
          <p:cNvGrpSpPr/>
          <p:nvPr/>
        </p:nvGrpSpPr>
        <p:grpSpPr>
          <a:xfrm>
            <a:off x="3888000" y="1733760"/>
            <a:ext cx="5034600" cy="3985200"/>
            <a:chOff x="3888000" y="1733760"/>
            <a:chExt cx="5034600" cy="3985200"/>
          </a:xfrm>
        </p:grpSpPr>
        <p:pic>
          <p:nvPicPr>
            <p:cNvPr id="125" name="" descr=""/>
            <p:cNvPicPr/>
            <p:nvPr/>
          </p:nvPicPr>
          <p:blipFill>
            <a:blip r:embed="rId1"/>
            <a:stretch/>
          </p:blipFill>
          <p:spPr>
            <a:xfrm>
              <a:off x="3888000" y="1733760"/>
              <a:ext cx="5034600" cy="36658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26" name="CustomShape 6"/>
            <p:cNvSpPr/>
            <p:nvPr/>
          </p:nvSpPr>
          <p:spPr>
            <a:xfrm>
              <a:off x="4223520" y="5400000"/>
              <a:ext cx="4575240" cy="318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800" spc="-1" strike="noStrike">
                  <a:latin typeface="Arial"/>
                </a:rPr>
                <a:t>Figure: Catalunya’s map according to Vaguerie’s territorial division. The color code shows the influx amiunt of migrants received since 2015.</a:t>
              </a:r>
              <a:endParaRPr b="0" lang="es-ES" sz="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288000" y="1099440"/>
            <a:ext cx="85665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s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Author contributions - CRediT Contributor Roles Taxonomy 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8610480" y="6356520"/>
            <a:ext cx="24480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244319F4-3B0C-4B3C-B493-092B8E8021F2}" type="slidenum">
              <a:rPr b="0" lang="es-ES_tradnl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&lt;número&gt;</a:t>
            </a:fld>
            <a:endParaRPr b="0" lang="es-ES" sz="800" spc="-1" strike="noStrike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288000" y="417600"/>
            <a:ext cx="5196960" cy="11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1640">
              <a:lnSpc>
                <a:spcPts val="1001"/>
              </a:lnSpc>
              <a:tabLst>
                <a:tab algn="l" pos="0"/>
              </a:tabLst>
            </a:pPr>
            <a:r>
              <a:rPr b="1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MSc Physics of Complex Systems and Biophysics</a:t>
            </a:r>
            <a:endParaRPr b="0" lang="es-ES" sz="800" spc="-1" strike="noStrike"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288000" y="536400"/>
            <a:ext cx="519696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1640">
              <a:lnSpc>
                <a:spcPct val="100000"/>
              </a:lnSpc>
              <a:spcBef>
                <a:spcPts val="159"/>
              </a:spcBef>
              <a:tabLst>
                <a:tab algn="l" pos="0"/>
              </a:tabLst>
            </a:pP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Analysis and Visualization of Big Data – Final Presentation - </a:t>
            </a: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Migration influx of young people into Catalunya</a:t>
            </a:r>
            <a:endParaRPr b="0" lang="es-ES" sz="800" spc="-1" strike="noStrike">
              <a:latin typeface="Arial"/>
            </a:endParaRPr>
          </a:p>
        </p:txBody>
      </p:sp>
      <p:sp>
        <p:nvSpPr>
          <p:cNvPr id="131" name="CustomShape 5"/>
          <p:cNvSpPr/>
          <p:nvPr/>
        </p:nvSpPr>
        <p:spPr>
          <a:xfrm>
            <a:off x="201240" y="1535760"/>
            <a:ext cx="856656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200" spc="-1" strike="noStrike" u="sng">
                <a:solidFill>
                  <a:srgbClr val="0000ff"/>
                </a:solidFill>
                <a:uFillTx/>
                <a:latin typeface="Arial"/>
                <a:ea typeface="ＭＳ Ｐゴシック"/>
                <a:hlinkClick r:id="rId1"/>
              </a:rPr>
              <a:t>https://www.elsevier.com/authors/policies-and-guidelines/credit-author-statement</a:t>
            </a: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endParaRPr b="0" lang="es-ES" sz="1200" spc="-1" strike="noStrike">
              <a:latin typeface="Arial"/>
            </a:endParaRPr>
          </a:p>
        </p:txBody>
      </p:sp>
      <p:graphicFrame>
        <p:nvGraphicFramePr>
          <p:cNvPr id="132" name="Table 6"/>
          <p:cNvGraphicFramePr/>
          <p:nvPr/>
        </p:nvGraphicFramePr>
        <p:xfrm>
          <a:off x="229320" y="1815120"/>
          <a:ext cx="8496360" cy="4875840"/>
        </p:xfrm>
        <a:graphic>
          <a:graphicData uri="http://schemas.openxmlformats.org/drawingml/2006/table">
            <a:tbl>
              <a:tblPr/>
              <a:tblGrid>
                <a:gridCol w="1300680"/>
                <a:gridCol w="7196040"/>
              </a:tblGrid>
              <a:tr h="2592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Term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Definition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2592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Conceptualization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Ideas; formulation or evolution of overarching research goals and aims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2592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Methodology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Development or design of methodology; creation of models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26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Software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Programming, software development; designing computer programs; implementation of the computer code and supporting algorithms; testing of existing code components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26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Validation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Verification, whether as a part of the activity or separate, of the overall replication/ reproducibility of results/experiments and other research outputs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26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Formal analysis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Application of statistical, mathematical, computational, or other formal techniques to analyze or synthesize study data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26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Investigation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Conducting a research and investigation process, specifically performing the experiments, or data/evidence collection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26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Resources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Provision of study materials, reagents, materials, patients, laboratory samples, animals, instrumentation, computing resources, or other analysis tools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26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Data Curation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Management activities to annotate (produce metadata), scrub data and maintain research data (including software code, where it is necessary for interpreting the data itself) for initial use and later reuse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26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Writing - Original Draft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Preparation, creation and/or presentation of the published work, specifically writing the initial draft (including substantive translation)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26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Writing - Review &amp; Editing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Preparation, creation and/or presentation of the published work by those from the original research group, specifically critical review, commentary or revision – including pre-or postpublication stages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592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Visualization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Preparation, creation and/or presentation of the published work, specifically visualization/ data presentation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26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Supervision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Oversight and leadership responsibility for the research activity planning and execution, including mentorship external to the core team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288000" y="1099440"/>
            <a:ext cx="85665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s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Author contributions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8610480" y="6356520"/>
            <a:ext cx="24480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6ED9BAFA-B542-40D5-9540-8192A868CDCC}" type="slidenum">
              <a:rPr b="0" lang="es-ES_tradnl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&lt;número&gt;</a:t>
            </a:fld>
            <a:endParaRPr b="0" lang="es-ES" sz="8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288000" y="417600"/>
            <a:ext cx="5196960" cy="11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1640">
              <a:lnSpc>
                <a:spcPts val="1001"/>
              </a:lnSpc>
              <a:tabLst>
                <a:tab algn="l" pos="0"/>
              </a:tabLst>
            </a:pPr>
            <a:r>
              <a:rPr b="1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MSc Physics of Complex Systems and Biophysics</a:t>
            </a:r>
            <a:endParaRPr b="0" lang="es-ES" sz="800" spc="-1" strike="noStrike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288000" y="536400"/>
            <a:ext cx="519696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1640">
              <a:lnSpc>
                <a:spcPct val="100000"/>
              </a:lnSpc>
              <a:spcBef>
                <a:spcPts val="159"/>
              </a:spcBef>
              <a:tabLst>
                <a:tab algn="l" pos="0"/>
              </a:tabLst>
            </a:pP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Analysis and Visualization of Big Data – Final Presentation - </a:t>
            </a: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Migration influx of young people into Catalunya</a:t>
            </a:r>
            <a:endParaRPr b="0" lang="es-ES" sz="800" spc="-1" strike="noStrike">
              <a:latin typeface="Arial"/>
            </a:endParaRPr>
          </a:p>
        </p:txBody>
      </p:sp>
      <p:graphicFrame>
        <p:nvGraphicFramePr>
          <p:cNvPr id="137" name="Table 5"/>
          <p:cNvGraphicFramePr/>
          <p:nvPr/>
        </p:nvGraphicFramePr>
        <p:xfrm>
          <a:off x="229320" y="1815120"/>
          <a:ext cx="8496360" cy="4722840"/>
        </p:xfrm>
        <a:graphic>
          <a:graphicData uri="http://schemas.openxmlformats.org/drawingml/2006/table">
            <a:tbl>
              <a:tblPr/>
              <a:tblGrid>
                <a:gridCol w="1966320"/>
                <a:gridCol w="1368000"/>
                <a:gridCol w="1656000"/>
                <a:gridCol w="1473840"/>
                <a:gridCol w="2032560"/>
              </a:tblGrid>
              <a:tr h="2592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Author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Aleix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Martina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Victor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Roger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2592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Conceptualization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2592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Methodology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053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Software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053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Validation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053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Formal analysis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053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Investigation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053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Resources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11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Data Curation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053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Writing - Original Draft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053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Writing - Review &amp; Editing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937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Visualization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028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Supervision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287280" y="417600"/>
            <a:ext cx="5196960" cy="11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1640">
              <a:lnSpc>
                <a:spcPts val="1001"/>
              </a:lnSpc>
              <a:tabLst>
                <a:tab algn="l" pos="0"/>
              </a:tabLst>
            </a:pPr>
            <a:r>
              <a:rPr b="1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MSc Physics of Complex Systems </a:t>
            </a:r>
            <a:r>
              <a:rPr b="1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and Biophysics</a:t>
            </a:r>
            <a:endParaRPr b="0" lang="es-ES" sz="8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287280" y="536400"/>
            <a:ext cx="519696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1640">
              <a:lnSpc>
                <a:spcPct val="100000"/>
              </a:lnSpc>
              <a:spcBef>
                <a:spcPts val="159"/>
              </a:spcBef>
              <a:tabLst>
                <a:tab algn="l" pos="0"/>
              </a:tabLst>
            </a:pP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Analysis and Visualization of Big Data </a:t>
            </a: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– Final Presentation - </a:t>
            </a: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Migration </a:t>
            </a: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influx of young people into </a:t>
            </a: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Catalunya</a:t>
            </a:r>
            <a:endParaRPr b="0" lang="es-ES" sz="8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284040" y="1099440"/>
            <a:ext cx="85665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s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Author </a:t>
            </a:r>
            <a:r>
              <a:rPr b="1" lang="es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contributions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531360" y="1981800"/>
            <a:ext cx="5876640" cy="34898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- Time-evolution graphics, origin-destination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graphics: Martina 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- Origin pie charts: Aleix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- Histograms: Victor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- Geographic map and streamlit dashboard: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Roger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288000" y="1143000"/>
            <a:ext cx="85665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s-ES" sz="24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Abstract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288000" y="417600"/>
            <a:ext cx="5196960" cy="11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1640">
              <a:lnSpc>
                <a:spcPts val="1001"/>
              </a:lnSpc>
              <a:tabLst>
                <a:tab algn="l" pos="0"/>
              </a:tabLst>
            </a:pPr>
            <a:r>
              <a:rPr b="1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MSc Physics of Complex Systems and Biophysics</a:t>
            </a:r>
            <a:endParaRPr b="0" lang="es-ES" sz="800" spc="-1" strike="noStrike">
              <a:latin typeface="Arial"/>
            </a:endParaRPr>
          </a:p>
          <a:p>
            <a:pPr marL="343080" indent="-341640">
              <a:lnSpc>
                <a:spcPts val="1001"/>
              </a:lnSpc>
              <a:tabLst>
                <a:tab algn="l" pos="0"/>
              </a:tabLst>
            </a:pPr>
            <a:endParaRPr b="0" lang="es-ES" sz="800" spc="-1" strike="noStrike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288000" y="536400"/>
            <a:ext cx="519696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1640">
              <a:lnSpc>
                <a:spcPct val="100000"/>
              </a:lnSpc>
              <a:spcBef>
                <a:spcPts val="159"/>
              </a:spcBef>
              <a:tabLst>
                <a:tab algn="l" pos="0"/>
              </a:tabLst>
            </a:pP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Analysis and Visualization of Big Data – Final Presentation – Migration influx of young people into Catalunya</a:t>
            </a:r>
            <a:endParaRPr b="0" lang="es-ES" sz="800" spc="-1" strike="noStrike">
              <a:latin typeface="Arial"/>
            </a:endParaRPr>
          </a:p>
        </p:txBody>
      </p:sp>
      <p:sp>
        <p:nvSpPr>
          <p:cNvPr id="88" name="CustomShape 4"/>
          <p:cNvSpPr/>
          <p:nvPr/>
        </p:nvSpPr>
        <p:spPr>
          <a:xfrm>
            <a:off x="288000" y="1800000"/>
            <a:ext cx="8566560" cy="9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0" rIns="36000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Add a list of topics presented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2000" spc="-1" strike="noStrike">
              <a:latin typeface="Arial"/>
            </a:endParaRPr>
          </a:p>
        </p:txBody>
      </p:sp>
      <p:sp>
        <p:nvSpPr>
          <p:cNvPr id="89" name="CustomShape 5"/>
          <p:cNvSpPr/>
          <p:nvPr/>
        </p:nvSpPr>
        <p:spPr>
          <a:xfrm>
            <a:off x="8610480" y="6356520"/>
            <a:ext cx="24480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8489124D-6ED2-4948-A889-C6061EF482F5}" type="slidenum">
              <a:rPr b="0" lang="es-ES_tradnl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&lt;número&gt;</a:t>
            </a:fld>
            <a:endParaRPr b="0" lang="es-ES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287280" y="417600"/>
            <a:ext cx="5196960" cy="11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1640">
              <a:lnSpc>
                <a:spcPts val="1001"/>
              </a:lnSpc>
              <a:tabLst>
                <a:tab algn="l" pos="0"/>
              </a:tabLst>
            </a:pPr>
            <a:r>
              <a:rPr b="1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MSc Physics of Complex Systems </a:t>
            </a:r>
            <a:r>
              <a:rPr b="1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and Biophysics</a:t>
            </a:r>
            <a:endParaRPr b="0" lang="es-ES" sz="800" spc="-1" strike="noStrike">
              <a:latin typeface="Arial"/>
            </a:endParaRPr>
          </a:p>
          <a:p>
            <a:pPr marL="343080" indent="-341640">
              <a:lnSpc>
                <a:spcPts val="1001"/>
              </a:lnSpc>
              <a:tabLst>
                <a:tab algn="l" pos="0"/>
              </a:tabLst>
            </a:pPr>
            <a:endParaRPr b="0" lang="es-ES" sz="8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287280" y="536400"/>
            <a:ext cx="519696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1640">
              <a:lnSpc>
                <a:spcPct val="100000"/>
              </a:lnSpc>
              <a:spcBef>
                <a:spcPts val="159"/>
              </a:spcBef>
              <a:tabLst>
                <a:tab algn="l" pos="0"/>
              </a:tabLst>
            </a:pP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Analysis and Visualization of Big Data </a:t>
            </a: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– Final Presentation - </a:t>
            </a: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Migration </a:t>
            </a: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influx of young people into </a:t>
            </a: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Catalunya</a:t>
            </a:r>
            <a:endParaRPr b="0" lang="es-ES" sz="8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283320" y="1143000"/>
            <a:ext cx="85665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s-ES" sz="24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Data </a:t>
            </a:r>
            <a:r>
              <a:rPr b="1" lang="es-ES" sz="24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Managemen</a:t>
            </a:r>
            <a:r>
              <a:rPr b="1" lang="es-ES" sz="24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t Plan</a:t>
            </a:r>
            <a:endParaRPr b="0" lang="es-ES" sz="2400" spc="-1" strike="noStrike">
              <a:latin typeface="Arial"/>
            </a:endParaRPr>
          </a:p>
        </p:txBody>
      </p:sp>
      <p:graphicFrame>
        <p:nvGraphicFramePr>
          <p:cNvPr id="93" name="Table 4"/>
          <p:cNvGraphicFramePr/>
          <p:nvPr/>
        </p:nvGraphicFramePr>
        <p:xfrm>
          <a:off x="424800" y="1770840"/>
          <a:ext cx="8207280" cy="4463640"/>
        </p:xfrm>
        <a:graphic>
          <a:graphicData uri="http://schemas.openxmlformats.org/drawingml/2006/table">
            <a:tbl>
              <a:tblPr/>
              <a:tblGrid>
                <a:gridCol w="1924200"/>
                <a:gridCol w="6283440"/>
              </a:tblGrid>
              <a:tr h="86832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latin typeface="Arial"/>
                        </a:rPr>
                        <a:t>Data summary</a:t>
                      </a:r>
                      <a:endParaRPr b="0" lang="en-GB" sz="12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solidFill>
                      <a:srgbClr val="eeeeee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latin typeface="Arial"/>
                        </a:rPr>
                        <a:t>The data collects all the </a:t>
                      </a:r>
                      <a:r>
                        <a:rPr b="0" lang="en-GB" sz="1200" spc="-1" strike="noStrike">
                          <a:latin typeface="Arial"/>
                        </a:rPr>
                        <a:t>new cases of migrant </a:t>
                      </a:r>
                      <a:r>
                        <a:rPr b="0" lang="en-GB" sz="1200" spc="-1" strike="noStrike">
                          <a:latin typeface="Arial"/>
                        </a:rPr>
                        <a:t>children and young </a:t>
                      </a:r>
                      <a:r>
                        <a:rPr b="0" lang="en-GB" sz="1200" spc="-1" strike="noStrike">
                          <a:latin typeface="Arial"/>
                        </a:rPr>
                        <a:t>people who have arrived </a:t>
                      </a:r>
                      <a:r>
                        <a:rPr b="0" lang="en-GB" sz="1200" spc="-1" strike="noStrike">
                          <a:latin typeface="Arial"/>
                        </a:rPr>
                        <a:t>in Catalonia since 2015 </a:t>
                      </a:r>
                      <a:r>
                        <a:rPr b="0" lang="en-GB" sz="1200" spc="-1" strike="noStrike">
                          <a:latin typeface="Arial"/>
                        </a:rPr>
                        <a:t>and hosted by “sistema </a:t>
                      </a:r>
                      <a:r>
                        <a:rPr b="0" lang="en-GB" sz="1200" spc="-1" strike="noStrike">
                          <a:latin typeface="Arial"/>
                        </a:rPr>
                        <a:t>català de protecció a la </a:t>
                      </a:r>
                      <a:r>
                        <a:rPr b="0" lang="en-GB" sz="1200" spc="-1" strike="noStrike">
                          <a:latin typeface="Arial"/>
                        </a:rPr>
                        <a:t>infància i l'adolescència”. </a:t>
                      </a:r>
                      <a:r>
                        <a:rPr b="0" lang="en-GB" sz="1200" spc="-1" strike="noStrike">
                          <a:latin typeface="Arial"/>
                        </a:rPr>
                        <a:t>The data contain the </a:t>
                      </a:r>
                      <a:r>
                        <a:rPr b="0" lang="en-GB" sz="1200" spc="-1" strike="noStrike">
                          <a:latin typeface="Arial"/>
                        </a:rPr>
                        <a:t>migrant birth date, the </a:t>
                      </a:r>
                      <a:r>
                        <a:rPr b="0" lang="en-GB" sz="1200" spc="-1" strike="noStrike">
                          <a:latin typeface="Arial"/>
                        </a:rPr>
                        <a:t>year of entry, the origin, </a:t>
                      </a:r>
                      <a:r>
                        <a:rPr b="0" lang="en-GB" sz="1200" spc="-1" strike="noStrike">
                          <a:latin typeface="Arial"/>
                        </a:rPr>
                        <a:t>the destination, and the </a:t>
                      </a:r>
                      <a:r>
                        <a:rPr b="0" lang="en-GB" sz="1200" spc="-1" strike="noStrike">
                          <a:latin typeface="Arial"/>
                        </a:rPr>
                        <a:t>gender.</a:t>
                      </a:r>
                      <a:endParaRPr b="0" lang="en-GB" sz="12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solidFill>
                      <a:srgbClr val="eeeeee"/>
                    </a:solidFill>
                  </a:tcPr>
                </a:tc>
              </a:tr>
              <a:tr h="124020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latin typeface="Arial"/>
                        </a:rPr>
                        <a:t>FAIR data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latin typeface="Arial"/>
                        </a:rPr>
                        <a:t>We provide two datasets. </a:t>
                      </a:r>
                      <a:r>
                        <a:rPr b="0" lang="en-GB" sz="1200" spc="-1" strike="noStrike">
                          <a:latin typeface="Arial"/>
                        </a:rPr>
                        <a:t>The first one consists in </a:t>
                      </a:r>
                      <a:r>
                        <a:rPr b="0" lang="en-GB" sz="1200" spc="-1" strike="noStrike">
                          <a:latin typeface="Arial"/>
                        </a:rPr>
                        <a:t>the raw data. The second </a:t>
                      </a:r>
                      <a:r>
                        <a:rPr b="0" lang="en-GB" sz="1200" spc="-1" strike="noStrike">
                          <a:latin typeface="Arial"/>
                        </a:rPr>
                        <a:t>one has been cleaned up </a:t>
                      </a:r>
                      <a:r>
                        <a:rPr b="0" lang="en-GB" sz="1200" spc="-1" strike="noStrike">
                          <a:latin typeface="Arial"/>
                        </a:rPr>
                        <a:t>sorting up the ages and </a:t>
                      </a:r>
                      <a:r>
                        <a:rPr b="0" lang="en-GB" sz="1200" spc="-1" strike="noStrike">
                          <a:latin typeface="Arial"/>
                        </a:rPr>
                        <a:t>using a correct format to </a:t>
                      </a:r>
                      <a:r>
                        <a:rPr b="0" lang="en-GB" sz="1200" spc="-1" strike="noStrike">
                          <a:latin typeface="Arial"/>
                        </a:rPr>
                        <a:t>the dates. Both are freely </a:t>
                      </a:r>
                      <a:r>
                        <a:rPr b="0" lang="en-GB" sz="1200" spc="-1" strike="noStrike">
                          <a:latin typeface="Arial"/>
                        </a:rPr>
                        <a:t>available in pandas </a:t>
                      </a:r>
                      <a:r>
                        <a:rPr b="0" lang="en-GB" sz="1200" spc="-1" strike="noStrike">
                          <a:latin typeface="Arial"/>
                        </a:rPr>
                        <a:t>dataframe format.</a:t>
                      </a:r>
                      <a:endParaRPr b="0" lang="en-GB" sz="1200" spc="-1" strike="noStrike"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latin typeface="Arial"/>
                        </a:rPr>
                        <a:t>Data is not interoperable </a:t>
                      </a:r>
                      <a:r>
                        <a:rPr b="0" lang="en-GB" sz="1200" spc="-1" strike="noStrike">
                          <a:latin typeface="Arial"/>
                        </a:rPr>
                        <a:t>because it consists of </a:t>
                      </a:r>
                      <a:r>
                        <a:rPr b="0" lang="en-GB" sz="1200" spc="-1" strike="noStrike">
                          <a:latin typeface="Arial"/>
                        </a:rPr>
                        <a:t>migration from Marroc, </a:t>
                      </a:r>
                      <a:r>
                        <a:rPr b="0" lang="en-GB" sz="1200" spc="-1" strike="noStrike">
                          <a:latin typeface="Arial"/>
                        </a:rPr>
                        <a:t>Magreb, Africa </a:t>
                      </a:r>
                      <a:r>
                        <a:rPr b="0" lang="en-GB" sz="1200" spc="-1" strike="noStrike">
                          <a:latin typeface="Arial"/>
                        </a:rPr>
                        <a:t>subsahariana or Others </a:t>
                      </a:r>
                      <a:r>
                        <a:rPr b="0" lang="en-GB" sz="1200" spc="-1" strike="noStrike">
                          <a:latin typeface="Arial"/>
                        </a:rPr>
                        <a:t>towards Catalonia, the </a:t>
                      </a:r>
                      <a:r>
                        <a:rPr b="0" lang="en-GB" sz="1200" spc="-1" strike="noStrike">
                          <a:latin typeface="Arial"/>
                        </a:rPr>
                        <a:t>migration form different </a:t>
                      </a:r>
                      <a:r>
                        <a:rPr b="0" lang="en-GB" sz="1200" spc="-1" strike="noStrike">
                          <a:latin typeface="Arial"/>
                        </a:rPr>
                        <a:t>origins or to different </a:t>
                      </a:r>
                      <a:r>
                        <a:rPr b="0" lang="en-GB" sz="1200" spc="-1" strike="noStrike">
                          <a:latin typeface="Arial"/>
                        </a:rPr>
                        <a:t>destinations should differ.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8184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latin typeface="Arial"/>
                        </a:rPr>
                        <a:t>Allocation resources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latin typeface="Arial"/>
                        </a:rPr>
                        <a:t>The infrastructure is </a:t>
                      </a:r>
                      <a:r>
                        <a:rPr b="0" lang="en-GB" sz="1200" spc="-1" strike="noStrike">
                          <a:latin typeface="Arial"/>
                        </a:rPr>
                        <a:t>organized from “sistema </a:t>
                      </a:r>
                      <a:r>
                        <a:rPr b="0" lang="en-GB" sz="1200" spc="-1" strike="noStrike">
                          <a:latin typeface="Arial"/>
                        </a:rPr>
                        <a:t>català de protecció a la </a:t>
                      </a:r>
                      <a:r>
                        <a:rPr b="0" lang="en-GB" sz="1200" spc="-1" strike="noStrike">
                          <a:latin typeface="Arial"/>
                        </a:rPr>
                        <a:t>infància i l'adolescència” </a:t>
                      </a:r>
                      <a:r>
                        <a:rPr b="0" lang="en-GB" sz="1200" spc="-1" strike="noStrike">
                          <a:latin typeface="Arial"/>
                        </a:rPr>
                        <a:t>through different groups </a:t>
                      </a:r>
                      <a:r>
                        <a:rPr b="0" lang="en-GB" sz="1200" spc="-1" strike="noStrike">
                          <a:latin typeface="Arial"/>
                        </a:rPr>
                        <a:t>such as police, schools, </a:t>
                      </a:r>
                      <a:r>
                        <a:rPr b="0" lang="en-GB" sz="1200" spc="-1" strike="noStrike">
                          <a:latin typeface="Arial"/>
                        </a:rPr>
                        <a:t>hospitals, psychologists, </a:t>
                      </a:r>
                      <a:r>
                        <a:rPr b="0" lang="en-GB" sz="1200" spc="-1" strike="noStrike">
                          <a:latin typeface="Arial"/>
                        </a:rPr>
                        <a:t>and families*. All financed </a:t>
                      </a:r>
                      <a:r>
                        <a:rPr b="0" lang="en-GB" sz="1200" spc="-1" strike="noStrike">
                          <a:latin typeface="Arial"/>
                        </a:rPr>
                        <a:t>by the Government of </a:t>
                      </a:r>
                      <a:r>
                        <a:rPr b="0" lang="en-GB" sz="1200" spc="-1" strike="noStrike">
                          <a:latin typeface="Arial"/>
                        </a:rPr>
                        <a:t>Catalonia.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8184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latin typeface="Arial"/>
                        </a:rPr>
                        <a:t>Data security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latin typeface="Arial"/>
                        </a:rPr>
                        <a:t>The clean data should be </a:t>
                      </a:r>
                      <a:r>
                        <a:rPr b="0" lang="en-GB" sz="1200" spc="-1" strike="noStrike">
                          <a:latin typeface="Arial"/>
                        </a:rPr>
                        <a:t>useful for future </a:t>
                      </a:r>
                      <a:r>
                        <a:rPr b="0" lang="en-GB" sz="1200" spc="-1" strike="noStrike">
                          <a:latin typeface="Arial"/>
                        </a:rPr>
                        <a:t>investigations and </a:t>
                      </a:r>
                      <a:r>
                        <a:rPr b="0" lang="en-GB" sz="1200" spc="-1" strike="noStrike">
                          <a:latin typeface="Arial"/>
                        </a:rPr>
                        <a:t>migration comparisons. It </a:t>
                      </a:r>
                      <a:r>
                        <a:rPr b="0" lang="en-GB" sz="1200" spc="-1" strike="noStrike">
                          <a:latin typeface="Arial"/>
                        </a:rPr>
                        <a:t>is stored in a github </a:t>
                      </a:r>
                      <a:r>
                        <a:rPr b="0" lang="en-GB" sz="1200" spc="-1" strike="noStrike">
                          <a:latin typeface="Arial"/>
                        </a:rPr>
                        <a:t>repository and in different </a:t>
                      </a:r>
                      <a:r>
                        <a:rPr b="0" lang="en-GB" sz="1200" spc="-1" strike="noStrike">
                          <a:latin typeface="Arial"/>
                        </a:rPr>
                        <a:t>hard disks. There is no </a:t>
                      </a:r>
                      <a:r>
                        <a:rPr b="0" lang="en-GB" sz="1200" spc="-1" strike="noStrike">
                          <a:latin typeface="Arial"/>
                        </a:rPr>
                        <a:t>personal information in </a:t>
                      </a:r>
                      <a:r>
                        <a:rPr b="0" lang="en-GB" sz="1200" spc="-1" strike="noStrike">
                          <a:latin typeface="Arial"/>
                        </a:rPr>
                        <a:t>the clean data. The raw </a:t>
                      </a:r>
                      <a:r>
                        <a:rPr b="0" lang="en-GB" sz="1200" spc="-1" strike="noStrike">
                          <a:latin typeface="Arial"/>
                        </a:rPr>
                        <a:t>data is stored locally in </a:t>
                      </a:r>
                      <a:r>
                        <a:rPr b="0" lang="en-GB" sz="1200" spc="-1" strike="noStrike">
                          <a:latin typeface="Arial"/>
                        </a:rPr>
                        <a:t>our devices.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8184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latin typeface="Arial"/>
                        </a:rPr>
                        <a:t>Ethical aspects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latin typeface="Arial"/>
                        </a:rPr>
                        <a:t>Each child has an ID </a:t>
                      </a:r>
                      <a:r>
                        <a:rPr b="0" lang="en-GB" sz="1200" spc="-1" strike="noStrike">
                          <a:latin typeface="Arial"/>
                        </a:rPr>
                        <a:t>number that is not related </a:t>
                      </a:r>
                      <a:r>
                        <a:rPr b="0" lang="en-GB" sz="1200" spc="-1" strike="noStrike">
                          <a:latin typeface="Arial"/>
                        </a:rPr>
                        <a:t>to any personal </a:t>
                      </a:r>
                      <a:r>
                        <a:rPr b="0" lang="en-GB" sz="1200" spc="-1" strike="noStrike">
                          <a:latin typeface="Arial"/>
                        </a:rPr>
                        <a:t>information, is just a </a:t>
                      </a:r>
                      <a:r>
                        <a:rPr b="0" lang="en-GB" sz="1200" spc="-1" strike="noStrike">
                          <a:latin typeface="Arial"/>
                        </a:rPr>
                        <a:t>control parameter. The </a:t>
                      </a:r>
                      <a:r>
                        <a:rPr b="0" lang="en-GB" sz="1200" spc="-1" strike="noStrike">
                          <a:latin typeface="Arial"/>
                        </a:rPr>
                        <a:t>exact destination and </a:t>
                      </a:r>
                      <a:r>
                        <a:rPr b="0" lang="en-GB" sz="1200" spc="-1" strike="noStrike">
                          <a:latin typeface="Arial"/>
                        </a:rPr>
                        <a:t>origin of the migrant </a:t>
                      </a:r>
                      <a:r>
                        <a:rPr b="0" lang="en-GB" sz="1200" spc="-1" strike="noStrike">
                          <a:latin typeface="Arial"/>
                        </a:rPr>
                        <a:t>remains unknown both in </a:t>
                      </a:r>
                      <a:r>
                        <a:rPr b="0" lang="en-GB" sz="1200" spc="-1" strike="noStrike">
                          <a:latin typeface="Arial"/>
                        </a:rPr>
                        <a:t>raw data and clean data.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0996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latin typeface="Arial"/>
                        </a:rPr>
                        <a:t>Other issues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287280" y="417600"/>
            <a:ext cx="5196960" cy="11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1640">
              <a:lnSpc>
                <a:spcPts val="1001"/>
              </a:lnSpc>
              <a:tabLst>
                <a:tab algn="l" pos="0"/>
              </a:tabLst>
            </a:pPr>
            <a:r>
              <a:rPr b="1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MSc Physics of Complex Systems </a:t>
            </a:r>
            <a:r>
              <a:rPr b="1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and Biophysics</a:t>
            </a:r>
            <a:endParaRPr b="0" lang="es-ES" sz="800" spc="-1" strike="noStrike">
              <a:latin typeface="Arial"/>
            </a:endParaRPr>
          </a:p>
          <a:p>
            <a:pPr marL="343080" indent="-341640">
              <a:lnSpc>
                <a:spcPts val="1001"/>
              </a:lnSpc>
              <a:tabLst>
                <a:tab algn="l" pos="0"/>
              </a:tabLst>
            </a:pPr>
            <a:endParaRPr b="0" lang="es-ES" sz="8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287280" y="536400"/>
            <a:ext cx="519696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1640">
              <a:lnSpc>
                <a:spcPct val="100000"/>
              </a:lnSpc>
              <a:spcBef>
                <a:spcPts val="159"/>
              </a:spcBef>
              <a:tabLst>
                <a:tab algn="l" pos="0"/>
              </a:tabLst>
            </a:pP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Analysis and Visualization of Big Data </a:t>
            </a: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– Final Presentation - </a:t>
            </a: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Migration influx of young </a:t>
            </a: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people into Catalunya</a:t>
            </a:r>
            <a:endParaRPr b="0" lang="es-ES" sz="800" spc="-1" strike="noStrike"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283320" y="1143000"/>
            <a:ext cx="85665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s-ES" sz="24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Data </a:t>
            </a:r>
            <a:r>
              <a:rPr b="1" lang="es-ES" sz="24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Manageme</a:t>
            </a:r>
            <a:r>
              <a:rPr b="1" lang="es-ES" sz="24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nt Plan: </a:t>
            </a:r>
            <a:r>
              <a:rPr b="1" lang="es-ES" sz="24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data </a:t>
            </a:r>
            <a:r>
              <a:rPr b="1" lang="es-ES" sz="24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analysis</a:t>
            </a:r>
            <a:endParaRPr b="0" lang="es-ES" sz="24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1188000" y="1728000"/>
            <a:ext cx="6629040" cy="1771200"/>
          </a:xfrm>
          <a:prstGeom prst="rect">
            <a:avLst/>
          </a:prstGeom>
          <a:ln>
            <a:noFill/>
          </a:ln>
        </p:spPr>
      </p:pic>
      <p:sp>
        <p:nvSpPr>
          <p:cNvPr id="98" name="CustomShape 4"/>
          <p:cNvSpPr/>
          <p:nvPr/>
        </p:nvSpPr>
        <p:spPr>
          <a:xfrm>
            <a:off x="1080000" y="3600000"/>
            <a:ext cx="6768000" cy="244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- Unusual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territorial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division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	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&gt;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Mismatched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regions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- Great influx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to regions with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Capital cities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- Connecting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regions with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more migrants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Rural areas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with less influx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287280" y="417600"/>
            <a:ext cx="5196960" cy="11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1640">
              <a:lnSpc>
                <a:spcPts val="1001"/>
              </a:lnSpc>
              <a:tabLst>
                <a:tab algn="l" pos="0"/>
              </a:tabLst>
            </a:pPr>
            <a:r>
              <a:rPr b="1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MSc Physics of Complex Systems </a:t>
            </a:r>
            <a:r>
              <a:rPr b="1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and Biophysics</a:t>
            </a:r>
            <a:endParaRPr b="0" lang="es-ES" sz="800" spc="-1" strike="noStrike">
              <a:latin typeface="Arial"/>
            </a:endParaRPr>
          </a:p>
          <a:p>
            <a:pPr marL="343080" indent="-341640">
              <a:lnSpc>
                <a:spcPts val="1001"/>
              </a:lnSpc>
              <a:tabLst>
                <a:tab algn="l" pos="0"/>
              </a:tabLst>
            </a:pPr>
            <a:endParaRPr b="0" lang="es-ES" sz="8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287280" y="536400"/>
            <a:ext cx="519696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1640">
              <a:lnSpc>
                <a:spcPct val="100000"/>
              </a:lnSpc>
              <a:spcBef>
                <a:spcPts val="159"/>
              </a:spcBef>
              <a:tabLst>
                <a:tab algn="l" pos="0"/>
              </a:tabLst>
            </a:pP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Analysis and Visualization of Big Data – Final Presentation – Migratory influx of young people into Catalunya</a:t>
            </a:r>
            <a:endParaRPr b="0" lang="es-ES" sz="800" spc="-1" strike="noStrike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283320" y="1143000"/>
            <a:ext cx="85665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s-ES" sz="24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Time-evolution graphics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5427720" y="1944000"/>
            <a:ext cx="3284280" cy="34898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- Unusual territorial division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	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&gt; Mismatched regions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- Great influx to regions with Capital cities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- Connecting regions with more migrants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- Rural areas with less influx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287280" y="417600"/>
            <a:ext cx="5196960" cy="11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1640">
              <a:lnSpc>
                <a:spcPts val="1001"/>
              </a:lnSpc>
              <a:tabLst>
                <a:tab algn="l" pos="0"/>
              </a:tabLst>
            </a:pPr>
            <a:r>
              <a:rPr b="1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MSc Physics of Complex Systems </a:t>
            </a:r>
            <a:r>
              <a:rPr b="1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and Biophysics</a:t>
            </a:r>
            <a:endParaRPr b="0" lang="es-ES" sz="800" spc="-1" strike="noStrike">
              <a:latin typeface="Arial"/>
            </a:endParaRPr>
          </a:p>
          <a:p>
            <a:pPr marL="343080" indent="-341640">
              <a:lnSpc>
                <a:spcPts val="1001"/>
              </a:lnSpc>
              <a:tabLst>
                <a:tab algn="l" pos="0"/>
              </a:tabLst>
            </a:pPr>
            <a:endParaRPr b="0" lang="es-ES" sz="8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287280" y="536400"/>
            <a:ext cx="519696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1640">
              <a:lnSpc>
                <a:spcPct val="100000"/>
              </a:lnSpc>
              <a:spcBef>
                <a:spcPts val="159"/>
              </a:spcBef>
              <a:tabLst>
                <a:tab algn="l" pos="0"/>
              </a:tabLst>
            </a:pP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Analysis and Visualization of Big Data </a:t>
            </a: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– Final Presentation - </a:t>
            </a: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Migration </a:t>
            </a: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influx of young people into </a:t>
            </a: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Catalunya</a:t>
            </a:r>
            <a:endParaRPr b="0" lang="es-ES" sz="800" spc="-1" strike="noStrike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278640" y="1143000"/>
            <a:ext cx="85665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s-ES" sz="24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Histograms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531360" y="1981800"/>
            <a:ext cx="3284280" cy="34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- Unusual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territorial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division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	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&gt;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Mismatched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regions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- Great influx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to regions with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Capital cities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- Connecting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regions with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more migrants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- Rural areas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with less influx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4160160" y="2232000"/>
            <a:ext cx="4479840" cy="324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287280" y="417600"/>
            <a:ext cx="5196960" cy="11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1640">
              <a:lnSpc>
                <a:spcPts val="1001"/>
              </a:lnSpc>
              <a:tabLst>
                <a:tab algn="l" pos="0"/>
              </a:tabLst>
            </a:pPr>
            <a:r>
              <a:rPr b="1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MSc Physics of Complex Systems </a:t>
            </a:r>
            <a:r>
              <a:rPr b="1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and Biophysics</a:t>
            </a:r>
            <a:endParaRPr b="0" lang="es-ES" sz="800" spc="-1" strike="noStrike">
              <a:latin typeface="Arial"/>
            </a:endParaRPr>
          </a:p>
          <a:p>
            <a:pPr marL="343080" indent="-341640">
              <a:lnSpc>
                <a:spcPts val="1001"/>
              </a:lnSpc>
              <a:tabLst>
                <a:tab algn="l" pos="0"/>
              </a:tabLst>
            </a:pPr>
            <a:endParaRPr b="0" lang="es-ES" sz="8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287280" y="536400"/>
            <a:ext cx="519696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1640">
              <a:lnSpc>
                <a:spcPct val="100000"/>
              </a:lnSpc>
              <a:spcBef>
                <a:spcPts val="159"/>
              </a:spcBef>
              <a:tabLst>
                <a:tab algn="l" pos="0"/>
              </a:tabLst>
            </a:pP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Analysis and Visualization of Big Data </a:t>
            </a: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– Final Presentation - </a:t>
            </a: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Migration </a:t>
            </a: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influx of young people into </a:t>
            </a: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Catalunya</a:t>
            </a:r>
            <a:endParaRPr b="0" lang="es-ES" sz="800" spc="-1" strike="noStrike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278640" y="1143000"/>
            <a:ext cx="85665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s-ES" sz="24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Histograms</a:t>
            </a:r>
            <a:endParaRPr b="0" lang="es-ES" sz="2400" spc="-1" strike="noStrike"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576000" y="2711160"/>
            <a:ext cx="4033440" cy="2688840"/>
          </a:xfrm>
          <a:prstGeom prst="rect">
            <a:avLst/>
          </a:prstGeom>
          <a:ln>
            <a:noFill/>
          </a:ln>
        </p:spPr>
      </p:pic>
      <p:pic>
        <p:nvPicPr>
          <p:cNvPr id="112" name="" descr=""/>
          <p:cNvPicPr/>
          <p:nvPr/>
        </p:nvPicPr>
        <p:blipFill>
          <a:blip r:embed="rId2"/>
          <a:stretch/>
        </p:blipFill>
        <p:spPr>
          <a:xfrm>
            <a:off x="4644720" y="2736000"/>
            <a:ext cx="3995280" cy="266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282600" y="417960"/>
            <a:ext cx="5196960" cy="11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1640">
              <a:lnSpc>
                <a:spcPts val="1001"/>
              </a:lnSpc>
              <a:tabLst>
                <a:tab algn="l" pos="0"/>
              </a:tabLst>
            </a:pPr>
            <a:r>
              <a:rPr b="1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MSc Physics of Complex Systems </a:t>
            </a:r>
            <a:r>
              <a:rPr b="1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and Biophysics</a:t>
            </a:r>
            <a:endParaRPr b="0" lang="es-ES" sz="800" spc="-1" strike="noStrike">
              <a:latin typeface="Arial"/>
            </a:endParaRPr>
          </a:p>
          <a:p>
            <a:pPr marL="343080" indent="-341640">
              <a:lnSpc>
                <a:spcPts val="1001"/>
              </a:lnSpc>
              <a:tabLst>
                <a:tab algn="l" pos="0"/>
              </a:tabLst>
            </a:pPr>
            <a:endParaRPr b="0" lang="es-ES" sz="8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282600" y="536760"/>
            <a:ext cx="519696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1640">
              <a:lnSpc>
                <a:spcPct val="100000"/>
              </a:lnSpc>
              <a:spcBef>
                <a:spcPts val="159"/>
              </a:spcBef>
              <a:tabLst>
                <a:tab algn="l" pos="0"/>
              </a:tabLst>
            </a:pP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Analysis and Visualization of Big Data </a:t>
            </a: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– Final Presentation – </a:t>
            </a: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Migratory influx of young </a:t>
            </a: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people into Calaunya</a:t>
            </a:r>
            <a:endParaRPr b="0" lang="es-ES" sz="800" spc="-1" strike="noStrike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273960" y="1143360"/>
            <a:ext cx="85665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s-ES" sz="24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Origin pie </a:t>
            </a:r>
            <a:r>
              <a:rPr b="1" lang="es-ES" sz="24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chart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116" name="CustomShape 4"/>
          <p:cNvSpPr/>
          <p:nvPr/>
        </p:nvSpPr>
        <p:spPr>
          <a:xfrm>
            <a:off x="531360" y="1981800"/>
            <a:ext cx="3284280" cy="34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- Unusual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territorial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division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	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&gt;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Mismatched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regions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- Great influx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to regions with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Capital cities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- Connecting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regions with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more migrants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- Rural areas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with less influx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282600" y="417960"/>
            <a:ext cx="5196960" cy="11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1640">
              <a:lnSpc>
                <a:spcPts val="1001"/>
              </a:lnSpc>
              <a:tabLst>
                <a:tab algn="l" pos="0"/>
              </a:tabLst>
            </a:pPr>
            <a:r>
              <a:rPr b="1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MSc Physics of Complex Systems </a:t>
            </a:r>
            <a:r>
              <a:rPr b="1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and Biophysics</a:t>
            </a:r>
            <a:endParaRPr b="0" lang="es-ES" sz="800" spc="-1" strike="noStrike">
              <a:latin typeface="Arial"/>
            </a:endParaRPr>
          </a:p>
          <a:p>
            <a:pPr marL="343080" indent="-341640">
              <a:lnSpc>
                <a:spcPts val="1001"/>
              </a:lnSpc>
              <a:tabLst>
                <a:tab algn="l" pos="0"/>
              </a:tabLst>
            </a:pPr>
            <a:endParaRPr b="0" lang="es-ES" sz="8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282600" y="536760"/>
            <a:ext cx="519696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1640">
              <a:lnSpc>
                <a:spcPct val="100000"/>
              </a:lnSpc>
              <a:spcBef>
                <a:spcPts val="159"/>
              </a:spcBef>
              <a:tabLst>
                <a:tab algn="l" pos="0"/>
              </a:tabLst>
            </a:pP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Analysis and Visualization of Big Data </a:t>
            </a: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– Final Presentation - </a:t>
            </a: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Migration </a:t>
            </a: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influx of young people into </a:t>
            </a: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Catalunya</a:t>
            </a:r>
            <a:endParaRPr b="0" lang="es-ES" sz="800" spc="-1" strike="noStrike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273960" y="1143360"/>
            <a:ext cx="85665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s-ES" sz="24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Origin-</a:t>
            </a:r>
            <a:r>
              <a:rPr b="1" lang="es-ES" sz="24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destination </a:t>
            </a:r>
            <a:r>
              <a:rPr b="1" lang="es-ES" sz="24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relations</a:t>
            </a:r>
            <a:endParaRPr b="0" lang="es-E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Diseño personalizado</Template>
  <TotalTime>4281</TotalTime>
  <Application>LibreOffice/6.4.7.2$Linux_X86_64 LibreOffice_project/40$Build-2</Application>
  <Words>588</Words>
  <Paragraphs>94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2020-09-08T10:49:41Z</dcterms:created>
  <dc:creator>josep.perello</dc:creator>
  <dc:description/>
  <dc:language>es-ES</dc:language>
  <cp:lastModifiedBy/>
  <dcterms:modified xsi:type="dcterms:W3CDTF">2021-11-29T18:33:34Z</dcterms:modified>
  <cp:revision>140</cp:revision>
  <dc:subject/>
  <dc:title>Tema 1: Els orígens. Propietats corpusculars de la radiació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