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287280" y="900000"/>
            <a:ext cx="8569080" cy="1440"/>
          </a:xfrm>
          <a:prstGeom prst="line">
            <a:avLst/>
          </a:prstGeom>
          <a:ln w="64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" name="Imagen 8" descr="UB_PawerPoin.tif"/>
          <p:cNvPicPr/>
          <p:nvPr/>
        </p:nvPicPr>
        <p:blipFill>
          <a:blip r:embed="rId2"/>
          <a:stretch/>
        </p:blipFill>
        <p:spPr>
          <a:xfrm>
            <a:off x="6372360" y="135000"/>
            <a:ext cx="2591640" cy="7009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288000" y="1143000"/>
            <a:ext cx="8567280" cy="456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</a:t>
            </a:r>
            <a:r>
              <a:rPr b="0" lang="es-ES" sz="1800" spc="-1" strike="noStrike">
                <a:latin typeface="Arial"/>
              </a:rPr>
              <a:t>editar el </a:t>
            </a:r>
            <a:r>
              <a:rPr b="0" lang="es-ES" sz="1800" spc="-1" strike="noStrike">
                <a:latin typeface="Arial"/>
              </a:rPr>
              <a:t>formato </a:t>
            </a:r>
            <a:r>
              <a:rPr b="0" lang="es-ES" sz="1800" spc="-1" strike="noStrike">
                <a:latin typeface="Arial"/>
              </a:rPr>
              <a:t>del texto </a:t>
            </a:r>
            <a:r>
              <a:rPr b="0" lang="es-ES" sz="1800" spc="-1" strike="noStrike">
                <a:latin typeface="Arial"/>
              </a:rPr>
              <a:t>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287280" y="900000"/>
            <a:ext cx="8569080" cy="1440"/>
          </a:xfrm>
          <a:prstGeom prst="line">
            <a:avLst/>
          </a:prstGeom>
          <a:ln w="64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1" name="Imagen 2" descr="UB_PawerPoin.tif"/>
          <p:cNvPicPr/>
          <p:nvPr/>
        </p:nvPicPr>
        <p:blipFill>
          <a:blip r:embed="rId2"/>
          <a:stretch/>
        </p:blipFill>
        <p:spPr>
          <a:xfrm>
            <a:off x="6372360" y="135000"/>
            <a:ext cx="2591640" cy="700920"/>
          </a:xfrm>
          <a:prstGeom prst="rect">
            <a:avLst/>
          </a:prstGeom>
          <a:ln>
            <a:noFill/>
          </a:ln>
        </p:spPr>
      </p:pic>
      <p:pic>
        <p:nvPicPr>
          <p:cNvPr id="42" name="Imagen 7" descr="UB_PawerPoin_4.tif"/>
          <p:cNvPicPr/>
          <p:nvPr/>
        </p:nvPicPr>
        <p:blipFill>
          <a:blip r:embed="rId3"/>
          <a:stretch/>
        </p:blipFill>
        <p:spPr>
          <a:xfrm>
            <a:off x="5724360" y="1700280"/>
            <a:ext cx="3437640" cy="515700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</a:t>
            </a:r>
            <a:r>
              <a:rPr b="0" lang="es-ES" sz="4400" spc="-1" strike="noStrike">
                <a:latin typeface="Arial"/>
              </a:rPr>
              <a:t>e </a:t>
            </a:r>
            <a:r>
              <a:rPr b="0" lang="es-ES" sz="4400" spc="-1" strike="noStrike">
                <a:latin typeface="Arial"/>
              </a:rPr>
              <a:t>par</a:t>
            </a:r>
            <a:r>
              <a:rPr b="0" lang="es-ES" sz="4400" spc="-1" strike="noStrike">
                <a:latin typeface="Arial"/>
              </a:rPr>
              <a:t>a </a:t>
            </a:r>
            <a:r>
              <a:rPr b="0" lang="es-ES" sz="4400" spc="-1" strike="noStrike">
                <a:latin typeface="Arial"/>
              </a:rPr>
              <a:t>edit</a:t>
            </a:r>
            <a:r>
              <a:rPr b="0" lang="es-ES" sz="4400" spc="-1" strike="noStrike">
                <a:latin typeface="Arial"/>
              </a:rPr>
              <a:t>ar el </a:t>
            </a:r>
            <a:r>
              <a:rPr b="0" lang="es-ES" sz="4400" spc="-1" strike="noStrike">
                <a:latin typeface="Arial"/>
              </a:rPr>
              <a:t>for</a:t>
            </a:r>
            <a:r>
              <a:rPr b="0" lang="es-ES" sz="4400" spc="-1" strike="noStrike">
                <a:latin typeface="Arial"/>
              </a:rPr>
              <a:t>mat</a:t>
            </a:r>
            <a:r>
              <a:rPr b="0" lang="es-ES" sz="4400" spc="-1" strike="noStrike">
                <a:latin typeface="Arial"/>
              </a:rPr>
              <a:t>o </a:t>
            </a:r>
            <a:r>
              <a:rPr b="0" lang="es-ES" sz="4400" spc="-1" strike="noStrike">
                <a:latin typeface="Arial"/>
              </a:rPr>
              <a:t>del </a:t>
            </a:r>
            <a:r>
              <a:rPr b="0" lang="es-ES" sz="4400" spc="-1" strike="noStrike">
                <a:latin typeface="Arial"/>
              </a:rPr>
              <a:t>text</a:t>
            </a:r>
            <a:r>
              <a:rPr b="0" lang="es-ES" sz="4400" spc="-1" strike="noStrike">
                <a:latin typeface="Arial"/>
              </a:rPr>
              <a:t>o de </a:t>
            </a:r>
            <a:r>
              <a:rPr b="0" lang="es-ES" sz="4400" spc="-1" strike="noStrike">
                <a:latin typeface="Arial"/>
              </a:rPr>
              <a:t>títul</a:t>
            </a:r>
            <a:r>
              <a:rPr b="0" lang="es-ES" sz="4400" spc="-1" strike="noStrike">
                <a:latin typeface="Arial"/>
              </a:rPr>
              <a:t>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elsevier.com/authors/policies-and-guidelines/credit-author-statement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lsevier.com/authors/policies-and-guidelines/credit-author-statement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2130480"/>
            <a:ext cx="91432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Title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4365000"/>
            <a:ext cx="91432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Analysis and Visualization of Big Data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Authors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6D4DDAF-3989-4A4A-8A3C-C5AE69D29E9B}" type="slidenum">
              <a:rPr b="0" lang="es-ES_tradnl" sz="1200" spc="-1" strike="noStrike">
                <a:solidFill>
                  <a:srgbClr val="898989"/>
                </a:solidFill>
                <a:latin typeface="Arial"/>
                <a:ea typeface="ＭＳ Ｐゴシック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88000" y="1143000"/>
            <a:ext cx="85672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Abstract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8000" y="417600"/>
            <a:ext cx="5197680" cy="1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36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  <a:p>
            <a:pPr marL="343080" indent="-34236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88000" y="536400"/>
            <a:ext cx="51976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36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88000" y="1800000"/>
            <a:ext cx="8567280" cy="9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0" rIns="36000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Add a list of topics presented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8610480" y="6356520"/>
            <a:ext cx="24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9CB9CB9D-600A-45AF-95D5-ED1E90E85F58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88000" y="1143000"/>
            <a:ext cx="85672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Outline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88000" y="417600"/>
            <a:ext cx="5197680" cy="1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36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  <a:p>
            <a:pPr marL="343080" indent="-34236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88000" y="536400"/>
            <a:ext cx="51976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36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287280" y="1575360"/>
            <a:ext cx="8567280" cy="49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0" rIns="36000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Adapt the following list: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Title following style discussed in class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Abstract following style discussed in class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The research process, the methods and the tools behind the plots and the dashboard, including a general structure of the Data Management Plan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Results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Related activities on dissemination, communication, public participation or citizen science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Conclusions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Concluding remarks and general reflections about the course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Authors contribution, use CRediT rules </a:t>
            </a:r>
            <a:r>
              <a:rPr b="0" lang="ca-ES" sz="20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1"/>
              </a:rPr>
              <a:t>https://www.elsevier.com/authors/policies-and-guidelines/credit-author-statement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 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Code and data availability description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Other aspects such as ethical aspects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8610480" y="6356520"/>
            <a:ext cx="24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14EA86B-1FC5-4CD8-8FBA-C935F75141CF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88000" y="1099440"/>
            <a:ext cx="85672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 contributions - CRediT Contributor Roles Taxonomy 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610480" y="6356520"/>
            <a:ext cx="24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D58C4B2F-0C6A-4985-9A1E-53A2066A7048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88000" y="417600"/>
            <a:ext cx="5197680" cy="1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36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288000" y="536400"/>
            <a:ext cx="51976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36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01240" y="1535760"/>
            <a:ext cx="8567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1"/>
              </a:rPr>
              <a:t>https://www.elsevier.com/authors/policies-and-guidelines/credit-author-statement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s-ES" sz="1200" spc="-1" strike="noStrike">
              <a:latin typeface="Arial"/>
            </a:endParaRPr>
          </a:p>
        </p:txBody>
      </p:sp>
      <p:graphicFrame>
        <p:nvGraphicFramePr>
          <p:cNvPr id="99" name="Table 6"/>
          <p:cNvGraphicFramePr/>
          <p:nvPr/>
        </p:nvGraphicFramePr>
        <p:xfrm>
          <a:off x="229320" y="1815120"/>
          <a:ext cx="8496360" cy="4875840"/>
        </p:xfrm>
        <a:graphic>
          <a:graphicData uri="http://schemas.openxmlformats.org/drawingml/2006/table">
            <a:tbl>
              <a:tblPr/>
              <a:tblGrid>
                <a:gridCol w="1300680"/>
                <a:gridCol w="7196040"/>
              </a:tblGrid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Term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Definition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Conceptualization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Ideas; formulation or evolution of overarching research goals and aims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Methodology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Development or design of methodology; creation of models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Software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Programming, software development; designing computer programs; implementation of the computer code and supporting algorithms; testing of existing code components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Validation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Verification, whether as a part of the activity or separate, of the overall replication/ reproducibility of results/experiments and other research outputs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Formal analysis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Application of statistical, mathematical, computational, or other formal techniques to analyze or synthesize study data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Investigation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Conducting a research and investigation process, specifically performing the experiments, or data/evidence collection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Resources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Provision of study materials, reagents, materials, patients, laboratory samples, animals, instrumentation, computing resources, or other analysis tools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Curation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Management activities to annotate (produce metadata), scrub data and maintain research data (including software code, where it is necessary for interpreting the data itself) for initial use and later reuse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Original Draft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work, specifically writing the initial draft (including substantive translation)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Review &amp; Editing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 by those from the original research group, specifically critical review, commentary or revision – including pre-or postpublication stages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work, specifically visualization/ data presentation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Supervision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Oversight and leadership responsibility for the research activity planning and execution, including mentorship external to the core team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88000" y="1099440"/>
            <a:ext cx="85672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 contributions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610480" y="6356520"/>
            <a:ext cx="24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E6E9ABC-7420-4C7B-92C1-68925B9DDA81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88000" y="417600"/>
            <a:ext cx="5197680" cy="1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36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88000" y="536400"/>
            <a:ext cx="51976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36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graphicFrame>
        <p:nvGraphicFramePr>
          <p:cNvPr id="104" name="Table 5"/>
          <p:cNvGraphicFramePr/>
          <p:nvPr/>
        </p:nvGraphicFramePr>
        <p:xfrm>
          <a:off x="229320" y="1815120"/>
          <a:ext cx="8496360" cy="4723560"/>
        </p:xfrm>
        <a:graphic>
          <a:graphicData uri="http://schemas.openxmlformats.org/drawingml/2006/table">
            <a:tbl>
              <a:tblPr/>
              <a:tblGrid>
                <a:gridCol w="1966320"/>
                <a:gridCol w="1368000"/>
                <a:gridCol w="1656000"/>
                <a:gridCol w="1473840"/>
                <a:gridCol w="2032560"/>
              </a:tblGrid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Author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Aleix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Martina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Victor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Roger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Conceptualization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Methodology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Software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Validation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Formal analysis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Investigation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Resources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1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Curation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Original Draft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Review &amp; Editing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93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Supervision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personalizado</Template>
  <TotalTime>4122</TotalTime>
  <Application>LibreOffice/6.4.7.2$Linux_X86_64 LibreOffice_project/40$Build-2</Application>
  <Words>588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2020-09-08T10:49:41Z</dcterms:created>
  <dc:creator>josep.perello</dc:creator>
  <dc:description/>
  <dc:language>es-ES</dc:language>
  <cp:lastModifiedBy/>
  <dcterms:modified xsi:type="dcterms:W3CDTF">2021-11-28T18:40:24Z</dcterms:modified>
  <cp:revision>120</cp:revision>
  <dc:subject/>
  <dc:title>Tema 1: Els orígens. Propietats corpusculars de la radiació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