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287280" y="900000"/>
            <a:ext cx="8569080" cy="1440"/>
          </a:xfrm>
          <a:prstGeom prst="line">
            <a:avLst/>
          </a:prstGeom>
          <a:ln w="64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" name="Imagen 8" descr="UB_PawerPoin.tif"/>
          <p:cNvPicPr/>
          <p:nvPr/>
        </p:nvPicPr>
        <p:blipFill>
          <a:blip r:embed="rId2"/>
          <a:stretch/>
        </p:blipFill>
        <p:spPr>
          <a:xfrm>
            <a:off x="6372360" y="135000"/>
            <a:ext cx="2591280" cy="70056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latin typeface="Arial"/>
              </a:rPr>
              <a:t>Pulse para </a:t>
            </a:r>
            <a:r>
              <a:rPr b="0" lang="es-ES" sz="1800" spc="-1" strike="noStrike">
                <a:latin typeface="Arial"/>
              </a:rPr>
              <a:t>editar el </a:t>
            </a:r>
            <a:r>
              <a:rPr b="0" lang="es-ES" sz="1800" spc="-1" strike="noStrike">
                <a:latin typeface="Arial"/>
              </a:rPr>
              <a:t>formato </a:t>
            </a:r>
            <a:r>
              <a:rPr b="0" lang="es-ES" sz="1800" spc="-1" strike="noStrike">
                <a:latin typeface="Arial"/>
              </a:rPr>
              <a:t>del texto </a:t>
            </a:r>
            <a:r>
              <a:rPr b="0" lang="es-ES" sz="1800" spc="-1" strike="noStrike">
                <a:latin typeface="Arial"/>
              </a:rPr>
              <a:t>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texto del esquema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287280" y="900000"/>
            <a:ext cx="8569080" cy="1440"/>
          </a:xfrm>
          <a:prstGeom prst="line">
            <a:avLst/>
          </a:prstGeom>
          <a:ln w="64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1" name="Imagen 2" descr="UB_PawerPoin.tif"/>
          <p:cNvPicPr/>
          <p:nvPr/>
        </p:nvPicPr>
        <p:blipFill>
          <a:blip r:embed="rId2"/>
          <a:stretch/>
        </p:blipFill>
        <p:spPr>
          <a:xfrm>
            <a:off x="6372360" y="135000"/>
            <a:ext cx="2591280" cy="700560"/>
          </a:xfrm>
          <a:prstGeom prst="rect">
            <a:avLst/>
          </a:prstGeom>
          <a:ln>
            <a:noFill/>
          </a:ln>
        </p:spPr>
      </p:pic>
      <p:pic>
        <p:nvPicPr>
          <p:cNvPr id="42" name="Imagen 7" descr="UB_PawerPoin_4.tif"/>
          <p:cNvPicPr/>
          <p:nvPr/>
        </p:nvPicPr>
        <p:blipFill>
          <a:blip r:embed="rId3"/>
          <a:stretch/>
        </p:blipFill>
        <p:spPr>
          <a:xfrm>
            <a:off x="5724360" y="1700280"/>
            <a:ext cx="3437280" cy="515664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</a:t>
            </a:r>
            <a:r>
              <a:rPr b="0" lang="es-ES" sz="4400" spc="-1" strike="noStrike">
                <a:latin typeface="Arial"/>
              </a:rPr>
              <a:t>e </a:t>
            </a:r>
            <a:r>
              <a:rPr b="0" lang="es-ES" sz="4400" spc="-1" strike="noStrike">
                <a:latin typeface="Arial"/>
              </a:rPr>
              <a:t>par</a:t>
            </a:r>
            <a:r>
              <a:rPr b="0" lang="es-ES" sz="4400" spc="-1" strike="noStrike">
                <a:latin typeface="Arial"/>
              </a:rPr>
              <a:t>a </a:t>
            </a:r>
            <a:r>
              <a:rPr b="0" lang="es-ES" sz="4400" spc="-1" strike="noStrike">
                <a:latin typeface="Arial"/>
              </a:rPr>
              <a:t>edit</a:t>
            </a:r>
            <a:r>
              <a:rPr b="0" lang="es-ES" sz="4400" spc="-1" strike="noStrike">
                <a:latin typeface="Arial"/>
              </a:rPr>
              <a:t>ar el </a:t>
            </a:r>
            <a:r>
              <a:rPr b="0" lang="es-ES" sz="4400" spc="-1" strike="noStrike">
                <a:latin typeface="Arial"/>
              </a:rPr>
              <a:t>for</a:t>
            </a:r>
            <a:r>
              <a:rPr b="0" lang="es-ES" sz="4400" spc="-1" strike="noStrike">
                <a:latin typeface="Arial"/>
              </a:rPr>
              <a:t>mat</a:t>
            </a:r>
            <a:r>
              <a:rPr b="0" lang="es-ES" sz="4400" spc="-1" strike="noStrike">
                <a:latin typeface="Arial"/>
              </a:rPr>
              <a:t>o </a:t>
            </a:r>
            <a:r>
              <a:rPr b="0" lang="es-ES" sz="4400" spc="-1" strike="noStrike">
                <a:latin typeface="Arial"/>
              </a:rPr>
              <a:t>del </a:t>
            </a:r>
            <a:r>
              <a:rPr b="0" lang="es-ES" sz="4400" spc="-1" strike="noStrike">
                <a:latin typeface="Arial"/>
              </a:rPr>
              <a:t>text</a:t>
            </a:r>
            <a:r>
              <a:rPr b="0" lang="es-ES" sz="4400" spc="-1" strike="noStrike">
                <a:latin typeface="Arial"/>
              </a:rPr>
              <a:t>o de </a:t>
            </a:r>
            <a:r>
              <a:rPr b="0" lang="es-ES" sz="4400" spc="-1" strike="noStrike">
                <a:latin typeface="Arial"/>
              </a:rPr>
              <a:t>títul</a:t>
            </a:r>
            <a:r>
              <a:rPr b="0" lang="es-ES" sz="4400" spc="-1" strike="noStrike">
                <a:latin typeface="Arial"/>
              </a:rPr>
              <a:t>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elsevier.com/authors/policies-and-guidelines/credit-author-statement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elsevier.com/authors/policies-and-guidelines/credit-author-statement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2130480"/>
            <a:ext cx="91429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Title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0" y="4365000"/>
            <a:ext cx="91429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s-ES" sz="28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Analysis and Visualization of Big Data</a:t>
            </a:r>
            <a:endParaRPr b="0" lang="es-E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s-ES" sz="28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MSc Physics of Complex Systems and Biophysics</a:t>
            </a:r>
            <a:endParaRPr b="0" lang="es-E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s-ES" sz="28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Authors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DB6C9A9-AECA-48B7-A4A9-EABD36337AF0}" type="slidenum">
              <a:rPr b="0" lang="es-ES_tradnl" sz="1200" spc="-1" strike="noStrike">
                <a:solidFill>
                  <a:srgbClr val="898989"/>
                </a:solidFill>
                <a:latin typeface="Arial"/>
                <a:ea typeface="ＭＳ Ｐゴシック"/>
              </a:rPr>
              <a:t>&lt;número&gt;</a:t>
            </a:fld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88000" y="1143000"/>
            <a:ext cx="8566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Abstract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88000" y="417600"/>
            <a:ext cx="5197320" cy="11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200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b="0" lang="es-ES" sz="800" spc="-1" strike="noStrike">
              <a:latin typeface="Arial"/>
            </a:endParaRPr>
          </a:p>
          <a:p>
            <a:pPr marL="343080" indent="-342000">
              <a:lnSpc>
                <a:spcPts val="1001"/>
              </a:lnSpc>
              <a:tabLst>
                <a:tab algn="l" pos="0"/>
              </a:tabLst>
            </a:pPr>
            <a:endParaRPr b="0" lang="es-ES" sz="8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288000" y="536400"/>
            <a:ext cx="51973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200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</a:t>
            </a:r>
            <a:r>
              <a:rPr b="0" lang="es-E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ＭＳ Ｐゴシック"/>
              </a:rPr>
              <a:t>Title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288000" y="1800000"/>
            <a:ext cx="8566920" cy="9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0" rIns="36000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Add a list of topics presented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8610480" y="6356520"/>
            <a:ext cx="245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0A6E001D-4D98-482C-B866-DCC3CE278C81}" type="slidenum">
              <a:rPr b="0" lang="es-ES_tradnl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88000" y="1143000"/>
            <a:ext cx="8566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Outline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288000" y="417600"/>
            <a:ext cx="5197320" cy="11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200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b="0" lang="es-ES" sz="800" spc="-1" strike="noStrike">
              <a:latin typeface="Arial"/>
            </a:endParaRPr>
          </a:p>
          <a:p>
            <a:pPr marL="343080" indent="-342000">
              <a:lnSpc>
                <a:spcPts val="1001"/>
              </a:lnSpc>
              <a:tabLst>
                <a:tab algn="l" pos="0"/>
              </a:tabLst>
            </a:pPr>
            <a:endParaRPr b="0" lang="es-ES" sz="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288000" y="536400"/>
            <a:ext cx="51973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200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</a:t>
            </a:r>
            <a:r>
              <a:rPr b="0" lang="es-E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ＭＳ Ｐゴシック"/>
              </a:rPr>
              <a:t>Title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287280" y="1575360"/>
            <a:ext cx="8566920" cy="49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0" rIns="36000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Adapt the following list: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Title following style discussed in class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Abstract following style discussed in class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The research process, the methods and the tools behind the plots and the dashboard, including a general structure of the Data Management Plan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Results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Related activities on dissemination, communication, public participation or citizen science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Conclusions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Concluding remarks and general reflections about the course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Authors contribution, use CRediT rules </a:t>
            </a:r>
            <a:r>
              <a:rPr b="0" lang="ca-ES" sz="2000" spc="-1" strike="noStrike" u="sng">
                <a:solidFill>
                  <a:srgbClr val="0000ff"/>
                </a:solidFill>
                <a:uFillTx/>
                <a:latin typeface="Arial"/>
                <a:ea typeface="ＭＳ Ｐゴシック"/>
                <a:hlinkClick r:id="rId1"/>
              </a:rPr>
              <a:t>https://www.elsevier.com/authors/policies-and-guidelines/credit-author-statement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  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Code and data availability description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Other aspects such as ethical aspects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8610480" y="6356520"/>
            <a:ext cx="245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60CD0AF4-21C8-40AE-BC8C-DA25486A9849}" type="slidenum">
              <a:rPr b="0" lang="es-ES_tradnl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86920" y="424440"/>
            <a:ext cx="5197320" cy="11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200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b="0" lang="es-ES" sz="800" spc="-1" strike="noStrike">
              <a:latin typeface="Arial"/>
            </a:endParaRPr>
          </a:p>
          <a:p>
            <a:pPr marL="343080" indent="-342000">
              <a:lnSpc>
                <a:spcPts val="1001"/>
              </a:lnSpc>
              <a:tabLst>
                <a:tab algn="l" pos="0"/>
              </a:tabLst>
            </a:pPr>
            <a:endParaRPr b="0" lang="es-ES" sz="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86920" y="536400"/>
            <a:ext cx="51973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200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</a:t>
            </a:r>
            <a:r>
              <a:rPr b="0" lang="es-E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ＭＳ Ｐゴシック"/>
              </a:rPr>
              <a:t>Title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283320" y="1143000"/>
            <a:ext cx="8566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Geographic distribution of migrants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97" name="TextShape 4"/>
          <p:cNvSpPr txBox="1"/>
          <p:nvPr/>
        </p:nvSpPr>
        <p:spPr>
          <a:xfrm>
            <a:off x="531360" y="1981800"/>
            <a:ext cx="3284640" cy="349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Unusual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territorial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division</a:t>
            </a:r>
            <a:endParaRPr b="0" lang="es-ES" sz="2000" spc="-1" strike="noStrike">
              <a:latin typeface="Arial"/>
            </a:endParaRPr>
          </a:p>
          <a:p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&gt;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Mismatch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ed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regions</a:t>
            </a:r>
            <a:endParaRPr b="0" lang="es-ES" sz="2000" spc="-1" strike="noStrike">
              <a:latin typeface="Arial"/>
            </a:endParaRPr>
          </a:p>
          <a:p>
            <a:endParaRPr b="0" lang="es-ES" sz="2000" spc="-1" strike="noStrike">
              <a:latin typeface="Arial"/>
            </a:endParaRPr>
          </a:p>
          <a:p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Great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influx to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regions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with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Capital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cities</a:t>
            </a:r>
            <a:endParaRPr b="0" lang="es-ES" sz="2000" spc="-1" strike="noStrike">
              <a:latin typeface="Arial"/>
            </a:endParaRPr>
          </a:p>
          <a:p>
            <a:endParaRPr b="0" lang="es-ES" sz="2000" spc="-1" strike="noStrike">
              <a:latin typeface="Arial"/>
            </a:endParaRPr>
          </a:p>
          <a:p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Connecti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ng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regions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with more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migrants</a:t>
            </a:r>
            <a:endParaRPr b="0" lang="es-ES" sz="2000" spc="-1" strike="noStrike">
              <a:latin typeface="Arial"/>
            </a:endParaRPr>
          </a:p>
          <a:p>
            <a:endParaRPr b="0" lang="es-ES" sz="2000" spc="-1" strike="noStrike">
              <a:latin typeface="Arial"/>
            </a:endParaRPr>
          </a:p>
          <a:p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Rural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areas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with less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influx</a:t>
            </a:r>
            <a:endParaRPr b="0" lang="es-ES" sz="2000" spc="-1" strike="noStrike">
              <a:latin typeface="Arial"/>
            </a:endParaRPr>
          </a:p>
          <a:p>
            <a:endParaRPr b="0" lang="es-ES" sz="2000" spc="-1" strike="noStrike">
              <a:latin typeface="Arial"/>
            </a:endParaRPr>
          </a:p>
        </p:txBody>
      </p:sp>
      <p:grpSp>
        <p:nvGrpSpPr>
          <p:cNvPr id="98" name="Group 5"/>
          <p:cNvGrpSpPr/>
          <p:nvPr/>
        </p:nvGrpSpPr>
        <p:grpSpPr>
          <a:xfrm>
            <a:off x="3888000" y="1733760"/>
            <a:ext cx="5034960" cy="3985560"/>
            <a:chOff x="3888000" y="1733760"/>
            <a:chExt cx="5034960" cy="3985560"/>
          </a:xfrm>
        </p:grpSpPr>
        <p:pic>
          <p:nvPicPr>
            <p:cNvPr id="99" name="" descr=""/>
            <p:cNvPicPr/>
            <p:nvPr/>
          </p:nvPicPr>
          <p:blipFill>
            <a:blip r:embed="rId1"/>
            <a:stretch/>
          </p:blipFill>
          <p:spPr>
            <a:xfrm>
              <a:off x="3888000" y="1733760"/>
              <a:ext cx="5034960" cy="3666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0" name="TextShape 6"/>
            <p:cNvSpPr txBox="1"/>
            <p:nvPr/>
          </p:nvSpPr>
          <p:spPr>
            <a:xfrm>
              <a:off x="4223520" y="5400000"/>
              <a:ext cx="4575600" cy="319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800" spc="-1" strike="noStrike">
                  <a:latin typeface="Arial"/>
                </a:rPr>
                <a:t>Figure: Catalunya’s </a:t>
              </a:r>
              <a:r>
                <a:rPr b="0" lang="en-US" sz="800" spc="-1" strike="noStrike">
                  <a:latin typeface="Arial"/>
                </a:rPr>
                <a:t>map according to </a:t>
              </a:r>
              <a:r>
                <a:rPr b="0" lang="en-US" sz="800" spc="-1" strike="noStrike">
                  <a:latin typeface="Arial"/>
                </a:rPr>
                <a:t>Vaguerie’s territorial </a:t>
              </a:r>
              <a:r>
                <a:rPr b="0" lang="en-US" sz="800" spc="-1" strike="noStrike">
                  <a:latin typeface="Arial"/>
                </a:rPr>
                <a:t>division. The color code </a:t>
              </a:r>
              <a:r>
                <a:rPr b="0" lang="en-US" sz="800" spc="-1" strike="noStrike">
                  <a:latin typeface="Arial"/>
                </a:rPr>
                <a:t>shows the influx amiunt </a:t>
              </a:r>
              <a:r>
                <a:rPr b="0" lang="en-US" sz="800" spc="-1" strike="noStrike">
                  <a:latin typeface="Arial"/>
                </a:rPr>
                <a:t>of migrants received </a:t>
              </a:r>
              <a:r>
                <a:rPr b="0" lang="en-US" sz="800" spc="-1" strike="noStrike">
                  <a:latin typeface="Arial"/>
                </a:rPr>
                <a:t>since 2015.</a:t>
              </a:r>
              <a:endParaRPr b="0" lang="es-ES" sz="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88000" y="1099440"/>
            <a:ext cx="8566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Author contributions - CRediT Contributor Roles Taxonomy 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610480" y="6356520"/>
            <a:ext cx="245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430282C7-DFC7-44D6-B57E-D3EF3FE1E39F}" type="slidenum">
              <a:rPr b="0" lang="es-ES_tradnl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288000" y="417600"/>
            <a:ext cx="5197320" cy="11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200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288000" y="536400"/>
            <a:ext cx="51973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200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</a:t>
            </a:r>
            <a:r>
              <a:rPr b="0" lang="es-E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ＭＳ Ｐゴシック"/>
              </a:rPr>
              <a:t>Title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201240" y="1535760"/>
            <a:ext cx="85669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ff"/>
                </a:solidFill>
                <a:uFillTx/>
                <a:latin typeface="Arial"/>
                <a:ea typeface="ＭＳ Ｐゴシック"/>
                <a:hlinkClick r:id="rId1"/>
              </a:rPr>
              <a:t>https://www.elsevier.com/authors/policies-and-guidelines/credit-author-statement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s-ES" sz="1200" spc="-1" strike="noStrike">
              <a:latin typeface="Arial"/>
            </a:endParaRPr>
          </a:p>
        </p:txBody>
      </p:sp>
      <p:graphicFrame>
        <p:nvGraphicFramePr>
          <p:cNvPr id="106" name="Table 6"/>
          <p:cNvGraphicFramePr/>
          <p:nvPr/>
        </p:nvGraphicFramePr>
        <p:xfrm>
          <a:off x="229320" y="1815120"/>
          <a:ext cx="8496360" cy="4875840"/>
        </p:xfrm>
        <a:graphic>
          <a:graphicData uri="http://schemas.openxmlformats.org/drawingml/2006/table">
            <a:tbl>
              <a:tblPr/>
              <a:tblGrid>
                <a:gridCol w="1300680"/>
                <a:gridCol w="7196040"/>
              </a:tblGrid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Term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Definition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Conceptualization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Ideas; formulation or evolution of overarching research goals and aims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Methodology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Development or design of methodology; creation of models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Software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Programming, software development; designing computer programs; implementation of the computer code and supporting algorithms; testing of existing code components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Validation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Verification, whether as a part of the activity or separate, of the overall replication/ reproducibility of results/experiments and other research outputs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Formal analysis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Application of statistical, mathematical, computational, or other formal techniques to analyze or synthesize study data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Investigation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Conducting a research and investigation process, specifically performing the experiments, or data/evidence collection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Resources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Provision of study materials, reagents, materials, patients, laboratory samples, animals, instrumentation, computing resources, or other analysis tools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 Curation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Management activities to annotate (produce metadata), scrub data and maintain research data (including software code, where it is necessary for interpreting the data itself) for initial use and later reuse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Writing - Original Draft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Preparation, creation and/or presentation of the published work, specifically writing the initial draft (including substantive translation)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Writing - Review &amp; Editing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Preparation, creation and/or presentation of the published work by those from the original research group, specifically critical review, commentary or revision – including pre-or postpublication stages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Visualization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Preparation, creation and/or presentation of the published work, specifically visualization/ data presentation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Supervision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Oversight and leadership responsibility for the research activity planning and execution, including mentorship external to the core team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88000" y="1099440"/>
            <a:ext cx="8566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Author contributions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610480" y="6356520"/>
            <a:ext cx="245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9F2A9FF6-B8D9-4D0E-8179-FDADFF6DF73C}" type="slidenum">
              <a:rPr b="0" lang="es-ES_tradnl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288000" y="417600"/>
            <a:ext cx="5197320" cy="11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200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288000" y="536400"/>
            <a:ext cx="51973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200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</a:t>
            </a:r>
            <a:r>
              <a:rPr b="0" lang="es-E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ＭＳ Ｐゴシック"/>
              </a:rPr>
              <a:t>Title</a:t>
            </a:r>
            <a:endParaRPr b="0" lang="es-ES" sz="800" spc="-1" strike="noStrike">
              <a:latin typeface="Arial"/>
            </a:endParaRPr>
          </a:p>
        </p:txBody>
      </p:sp>
      <p:graphicFrame>
        <p:nvGraphicFramePr>
          <p:cNvPr id="111" name="Table 5"/>
          <p:cNvGraphicFramePr/>
          <p:nvPr/>
        </p:nvGraphicFramePr>
        <p:xfrm>
          <a:off x="229320" y="1815120"/>
          <a:ext cx="8496360" cy="4723200"/>
        </p:xfrm>
        <a:graphic>
          <a:graphicData uri="http://schemas.openxmlformats.org/drawingml/2006/table">
            <a:tbl>
              <a:tblPr/>
              <a:tblGrid>
                <a:gridCol w="1966320"/>
                <a:gridCol w="1368000"/>
                <a:gridCol w="1656000"/>
                <a:gridCol w="1473840"/>
                <a:gridCol w="2032560"/>
              </a:tblGrid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Author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Aleix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Martina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Victor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Roger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Conceptualization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Methodology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Software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Validation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Formal analysis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Investigation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Resources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11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 Curation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Writing - Original Draft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Writing - Review &amp; Editing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93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Visualization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3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Supervision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personalizado</Template>
  <TotalTime>4216</TotalTime>
  <Application>LibreOffice/6.4.7.2$Linux_X86_64 LibreOffice_project/40$Build-2</Application>
  <Words>588</Words>
  <Paragraphs>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2020-09-08T10:49:41Z</dcterms:created>
  <dc:creator>josep.perello</dc:creator>
  <dc:description/>
  <dc:language>es-ES</dc:language>
  <cp:lastModifiedBy/>
  <dcterms:modified xsi:type="dcterms:W3CDTF">2021-11-29T12:39:29Z</dcterms:modified>
  <cp:revision>125</cp:revision>
  <dc:subject/>
  <dc:title>Tema 1: Els orígens. Propietats corpusculars de la radiació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