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2.png" ContentType="image/png"/>
  <Override PartName="/ppt/media/image11.png" ContentType="image/png"/>
  <Override PartName="/ppt/media/image7.jpeg" ContentType="image/jpeg"/>
  <Override PartName="/ppt/media/image18.png" ContentType="image/png"/>
  <Override PartName="/ppt/media/image20.png" ContentType="image/png"/>
  <Override PartName="/ppt/media/image13.png" ContentType="image/png"/>
  <Override PartName="/ppt/media/image6.jpeg" ContentType="image/jpeg"/>
  <Override PartName="/ppt/media/image10.png" ContentType="image/png"/>
  <Override PartName="/ppt/media/image4.png" ContentType="image/png"/>
  <Override PartName="/ppt/media/image21.png" ContentType="image/png"/>
  <Override PartName="/ppt/media/image19.png" ContentType="image/png"/>
  <Override PartName="/ppt/media/image1.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9.jpeg" ContentType="image/jpeg"/>
  <Override PartName="/ppt/media/image3.png" ContentType="image/png"/>
  <Override PartName="/ppt/media/image8.jpeg" ContentType="image/jpe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287280" y="900000"/>
            <a:ext cx="8569080" cy="1440"/>
          </a:xfrm>
          <a:prstGeom prst="line">
            <a:avLst/>
          </a:prstGeom>
          <a:ln w="6480">
            <a:solidFill>
              <a:srgbClr val="000000"/>
            </a:solidFill>
            <a:round/>
          </a:ln>
        </p:spPr>
        <p:style>
          <a:lnRef idx="0"/>
          <a:fillRef idx="0"/>
          <a:effectRef idx="0"/>
          <a:fontRef idx="minor"/>
        </p:style>
      </p:sp>
      <p:pic>
        <p:nvPicPr>
          <p:cNvPr id="1" name="Imagen 8" descr="UB_PawerPoin.tif"/>
          <p:cNvPicPr/>
          <p:nvPr/>
        </p:nvPicPr>
        <p:blipFill>
          <a:blip r:embed="rId2"/>
          <a:stretch/>
        </p:blipFill>
        <p:spPr>
          <a:xfrm>
            <a:off x="6372360" y="135000"/>
            <a:ext cx="2589840" cy="699120"/>
          </a:xfrm>
          <a:prstGeom prst="rect">
            <a:avLst/>
          </a:prstGeom>
          <a:ln>
            <a:noFill/>
          </a:ln>
        </p:spPr>
      </p:pic>
      <p:sp>
        <p:nvSpPr>
          <p:cNvPr id="2" name="PlaceHolder 2"/>
          <p:cNvSpPr>
            <a:spLocks noGrp="1"/>
          </p:cNvSpPr>
          <p:nvPr>
            <p:ph type="title"/>
          </p:nvPr>
        </p:nvSpPr>
        <p:spPr>
          <a:xfrm>
            <a:off x="457200" y="273600"/>
            <a:ext cx="8228880" cy="1144440"/>
          </a:xfrm>
          <a:prstGeom prst="rect">
            <a:avLst/>
          </a:prstGeom>
        </p:spPr>
        <p:txBody>
          <a:bodyPr lIns="0" rIns="0" tIns="0" bIns="0" anchor="ctr">
            <a:noAutofit/>
          </a:bodyPr>
          <a:p>
            <a:r>
              <a:rPr b="0" lang="es-ES" sz="1800" spc="-1" strike="noStrike">
                <a:latin typeface="Arial"/>
              </a:rPr>
              <a:t>Pulse para editar </a:t>
            </a:r>
            <a:r>
              <a:rPr b="0" lang="es-ES" sz="1800" spc="-1" strike="noStrike">
                <a:latin typeface="Arial"/>
              </a:rPr>
              <a:t>el formato del </a:t>
            </a:r>
            <a:r>
              <a:rPr b="0" lang="es-ES" sz="1800" spc="-1" strike="noStrike">
                <a:latin typeface="Arial"/>
              </a:rPr>
              <a:t>texto de título</a:t>
            </a:r>
            <a:endParaRPr b="0" lang="es-ES" sz="1800" spc="-1" strike="noStrike">
              <a:latin typeface="Arial"/>
            </a:endParaRPr>
          </a:p>
        </p:txBody>
      </p:sp>
      <p:sp>
        <p:nvSpPr>
          <p:cNvPr id="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Line 1"/>
          <p:cNvSpPr/>
          <p:nvPr/>
        </p:nvSpPr>
        <p:spPr>
          <a:xfrm>
            <a:off x="287280" y="900000"/>
            <a:ext cx="8569080" cy="1440"/>
          </a:xfrm>
          <a:prstGeom prst="line">
            <a:avLst/>
          </a:prstGeom>
          <a:ln w="6480">
            <a:solidFill>
              <a:srgbClr val="000000"/>
            </a:solidFill>
            <a:round/>
          </a:ln>
        </p:spPr>
        <p:style>
          <a:lnRef idx="0"/>
          <a:fillRef idx="0"/>
          <a:effectRef idx="0"/>
          <a:fontRef idx="minor"/>
        </p:style>
      </p:sp>
      <p:pic>
        <p:nvPicPr>
          <p:cNvPr id="41" name="Imagen 2" descr="UB_PawerPoin.tif"/>
          <p:cNvPicPr/>
          <p:nvPr/>
        </p:nvPicPr>
        <p:blipFill>
          <a:blip r:embed="rId2"/>
          <a:stretch/>
        </p:blipFill>
        <p:spPr>
          <a:xfrm>
            <a:off x="6372360" y="135000"/>
            <a:ext cx="2589840" cy="699120"/>
          </a:xfrm>
          <a:prstGeom prst="rect">
            <a:avLst/>
          </a:prstGeom>
          <a:ln>
            <a:noFill/>
          </a:ln>
        </p:spPr>
      </p:pic>
      <p:pic>
        <p:nvPicPr>
          <p:cNvPr id="42" name="Imagen 7" descr="UB_PawerPoin_4.tif"/>
          <p:cNvPicPr/>
          <p:nvPr/>
        </p:nvPicPr>
        <p:blipFill>
          <a:blip r:embed="rId3"/>
          <a:stretch/>
        </p:blipFill>
        <p:spPr>
          <a:xfrm>
            <a:off x="5724360" y="1700280"/>
            <a:ext cx="3435840" cy="5155200"/>
          </a:xfrm>
          <a:prstGeom prst="rect">
            <a:avLst/>
          </a:prstGeom>
          <a:ln>
            <a:noFill/>
          </a:ln>
        </p:spPr>
      </p:pic>
      <p:sp>
        <p:nvSpPr>
          <p:cNvPr id="43"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s-ES" sz="4400" spc="-1" strike="noStrike">
                <a:latin typeface="Arial"/>
              </a:rPr>
              <a:t>Pulse </a:t>
            </a:r>
            <a:r>
              <a:rPr b="0" lang="es-ES" sz="4400" spc="-1" strike="noStrike">
                <a:latin typeface="Arial"/>
              </a:rPr>
              <a:t>para </a:t>
            </a:r>
            <a:r>
              <a:rPr b="0" lang="es-ES" sz="4400" spc="-1" strike="noStrike">
                <a:latin typeface="Arial"/>
              </a:rPr>
              <a:t>editar </a:t>
            </a:r>
            <a:r>
              <a:rPr b="0" lang="es-ES" sz="4400" spc="-1" strike="noStrike">
                <a:latin typeface="Arial"/>
              </a:rPr>
              <a:t>el </a:t>
            </a:r>
            <a:r>
              <a:rPr b="0" lang="es-ES" sz="4400" spc="-1" strike="noStrike">
                <a:latin typeface="Arial"/>
              </a:rPr>
              <a:t>format</a:t>
            </a:r>
            <a:r>
              <a:rPr b="0" lang="es-ES" sz="4400" spc="-1" strike="noStrike">
                <a:latin typeface="Arial"/>
              </a:rPr>
              <a:t>o del </a:t>
            </a:r>
            <a:r>
              <a:rPr b="0" lang="es-ES" sz="4400" spc="-1" strike="noStrike">
                <a:latin typeface="Arial"/>
              </a:rPr>
              <a:t>texto </a:t>
            </a:r>
            <a:r>
              <a:rPr b="0" lang="es-ES" sz="4400" spc="-1" strike="noStrike">
                <a:latin typeface="Arial"/>
              </a:rPr>
              <a:t>de </a:t>
            </a:r>
            <a:r>
              <a:rPr b="0" lang="es-ES" sz="4400" spc="-1" strike="noStrike">
                <a:latin typeface="Arial"/>
              </a:rPr>
              <a:t>título</a:t>
            </a:r>
            <a:endParaRPr b="0" lang="es-ES" sz="4400" spc="-1" strike="noStrike">
              <a:latin typeface="Arial"/>
            </a:endParaRPr>
          </a:p>
        </p:txBody>
      </p:sp>
      <p:sp>
        <p:nvSpPr>
          <p:cNvPr id="44"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elsevier.com/authors/policies-and-guidelines/credit-author-statement"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4120" y="1407960"/>
            <a:ext cx="9141480" cy="1467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s-ES" sz="4400" spc="-1" strike="noStrike">
                <a:solidFill>
                  <a:srgbClr val="000000"/>
                </a:solidFill>
                <a:latin typeface="Arial"/>
                <a:ea typeface="ＭＳ Ｐゴシック"/>
              </a:rPr>
              <a:t>Migratory influx of young people into Catalunya:</a:t>
            </a:r>
            <a:endParaRPr b="0" lang="es-ES" sz="4400" spc="-1" strike="noStrike">
              <a:latin typeface="Arial"/>
            </a:endParaRPr>
          </a:p>
        </p:txBody>
      </p:sp>
      <p:sp>
        <p:nvSpPr>
          <p:cNvPr id="82" name="CustomShape 2"/>
          <p:cNvSpPr/>
          <p:nvPr/>
        </p:nvSpPr>
        <p:spPr>
          <a:xfrm>
            <a:off x="0" y="4365000"/>
            <a:ext cx="9141480" cy="174996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561"/>
              </a:spcBef>
              <a:tabLst>
                <a:tab algn="l" pos="0"/>
              </a:tabLst>
            </a:pPr>
            <a:r>
              <a:rPr b="0" lang="es-ES" sz="2800" spc="-1" strike="noStrike">
                <a:solidFill>
                  <a:srgbClr val="8b8b8b"/>
                </a:solidFill>
                <a:latin typeface="Arial"/>
                <a:ea typeface="ＭＳ Ｐゴシック"/>
              </a:rPr>
              <a:t>Analysis and Visualization of Big Data</a:t>
            </a:r>
            <a:endParaRPr b="0" lang="es-ES" sz="2800" spc="-1" strike="noStrike">
              <a:latin typeface="Arial"/>
            </a:endParaRPr>
          </a:p>
          <a:p>
            <a:pPr algn="ctr">
              <a:lnSpc>
                <a:spcPct val="100000"/>
              </a:lnSpc>
              <a:spcBef>
                <a:spcPts val="561"/>
              </a:spcBef>
              <a:tabLst>
                <a:tab algn="l" pos="0"/>
              </a:tabLst>
            </a:pPr>
            <a:r>
              <a:rPr b="0" lang="es-ES" sz="2800" spc="-1" strike="noStrike">
                <a:solidFill>
                  <a:srgbClr val="8b8b8b"/>
                </a:solidFill>
                <a:latin typeface="Arial"/>
                <a:ea typeface="ＭＳ Ｐゴシック"/>
              </a:rPr>
              <a:t>MSc Physics of Complex Systems and Biophysics</a:t>
            </a:r>
            <a:endParaRPr b="0" lang="es-ES" sz="2800" spc="-1" strike="noStrike">
              <a:latin typeface="Arial"/>
            </a:endParaRPr>
          </a:p>
          <a:p>
            <a:pPr algn="ctr">
              <a:lnSpc>
                <a:spcPct val="100000"/>
              </a:lnSpc>
              <a:spcBef>
                <a:spcPts val="561"/>
              </a:spcBef>
              <a:tabLst>
                <a:tab algn="l" pos="0"/>
              </a:tabLst>
            </a:pPr>
            <a:r>
              <a:rPr b="0" lang="es-ES" sz="1800" spc="-1" strike="noStrike">
                <a:solidFill>
                  <a:srgbClr val="8b8b8b"/>
                </a:solidFill>
                <a:latin typeface="Arial"/>
                <a:ea typeface="ＭＳ Ｐゴシック"/>
              </a:rPr>
              <a:t>Aleix Abadia, Víctor Rodríguez, Martina Cortada, Roger Bellido</a:t>
            </a:r>
            <a:endParaRPr b="0" lang="es-ES" sz="1800" spc="-1" strike="noStrike">
              <a:latin typeface="Arial"/>
            </a:endParaRPr>
          </a:p>
        </p:txBody>
      </p:sp>
      <p:sp>
        <p:nvSpPr>
          <p:cNvPr id="83" name="CustomShape 3"/>
          <p:cNvSpPr/>
          <p:nvPr/>
        </p:nvSpPr>
        <p:spPr>
          <a:xfrm>
            <a:off x="6553080" y="6356520"/>
            <a:ext cx="213120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2460E02-A997-4A18-8EA7-6B619B2E53B6}" type="slidenum">
              <a:rPr b="0" lang="es-ES_tradnl" sz="1200" spc="-1" strike="noStrike">
                <a:solidFill>
                  <a:srgbClr val="898989"/>
                </a:solidFill>
                <a:latin typeface="Arial"/>
                <a:ea typeface="ＭＳ Ｐゴシック"/>
              </a:rPr>
              <a:t>&lt;número&gt;</a:t>
            </a:fld>
            <a:endParaRPr b="0" lang="es-ES" sz="1200" spc="-1" strike="noStrike">
              <a:latin typeface="Arial"/>
            </a:endParaRPr>
          </a:p>
        </p:txBody>
      </p:sp>
      <p:sp>
        <p:nvSpPr>
          <p:cNvPr id="84" name="CustomShape 4"/>
          <p:cNvSpPr/>
          <p:nvPr/>
        </p:nvSpPr>
        <p:spPr>
          <a:xfrm>
            <a:off x="2916000" y="2952000"/>
            <a:ext cx="3238920" cy="372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000" spc="-1" strike="noStrike">
                <a:solidFill>
                  <a:srgbClr val="000000"/>
                </a:solidFill>
                <a:latin typeface="Arial"/>
                <a:ea typeface="DejaVu Sans"/>
              </a:rPr>
              <a:t>a COVID pandemic insight</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26"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27" name="CustomShape 3"/>
          <p:cNvSpPr/>
          <p:nvPr/>
        </p:nvSpPr>
        <p:spPr>
          <a:xfrm>
            <a:off x="283320" y="1143000"/>
            <a:ext cx="8565480" cy="454680"/>
          </a:xfrm>
          <a:prstGeom prst="rect">
            <a:avLst/>
          </a:prstGeom>
          <a:noFill/>
          <a:ln>
            <a:noFill/>
          </a:ln>
        </p:spPr>
        <p:style>
          <a:lnRef idx="0"/>
          <a:fillRef idx="0"/>
          <a:effectRef idx="0"/>
          <a:fontRef idx="minor"/>
        </p:style>
      </p:sp>
      <p:pic>
        <p:nvPicPr>
          <p:cNvPr id="128" name="" descr=""/>
          <p:cNvPicPr/>
          <p:nvPr/>
        </p:nvPicPr>
        <p:blipFill>
          <a:blip r:embed="rId1"/>
          <a:stretch/>
        </p:blipFill>
        <p:spPr>
          <a:xfrm>
            <a:off x="254880" y="1136880"/>
            <a:ext cx="8320680" cy="2628360"/>
          </a:xfrm>
          <a:prstGeom prst="rect">
            <a:avLst/>
          </a:prstGeom>
          <a:ln>
            <a:noFill/>
          </a:ln>
        </p:spPr>
      </p:pic>
      <p:grpSp>
        <p:nvGrpSpPr>
          <p:cNvPr id="129" name="Group 4"/>
          <p:cNvGrpSpPr/>
          <p:nvPr/>
        </p:nvGrpSpPr>
        <p:grpSpPr>
          <a:xfrm>
            <a:off x="1455120" y="4042800"/>
            <a:ext cx="7247160" cy="2597040"/>
            <a:chOff x="1455120" y="4042800"/>
            <a:chExt cx="7247160" cy="2597040"/>
          </a:xfrm>
        </p:grpSpPr>
        <p:pic>
          <p:nvPicPr>
            <p:cNvPr id="130" name="" descr=""/>
            <p:cNvPicPr/>
            <p:nvPr/>
          </p:nvPicPr>
          <p:blipFill>
            <a:blip r:embed="rId2"/>
            <a:stretch/>
          </p:blipFill>
          <p:spPr>
            <a:xfrm>
              <a:off x="1455120" y="4500000"/>
              <a:ext cx="6009840" cy="2139840"/>
            </a:xfrm>
            <a:prstGeom prst="rect">
              <a:avLst/>
            </a:prstGeom>
            <a:ln>
              <a:noFill/>
            </a:ln>
          </p:spPr>
        </p:pic>
        <p:sp>
          <p:nvSpPr>
            <p:cNvPr id="131" name="Line 5"/>
            <p:cNvSpPr/>
            <p:nvPr/>
          </p:nvSpPr>
          <p:spPr>
            <a:xfrm flipV="1">
              <a:off x="5136480" y="4297680"/>
              <a:ext cx="1463040" cy="365760"/>
            </a:xfrm>
            <a:prstGeom prst="line">
              <a:avLst/>
            </a:prstGeom>
            <a:ln w="38160">
              <a:solidFill>
                <a:srgbClr val="3465a4"/>
              </a:solidFill>
              <a:round/>
              <a:headEnd len="med" type="triangle" w="med"/>
            </a:ln>
          </p:spPr>
          <p:style>
            <a:lnRef idx="0"/>
            <a:fillRef idx="0"/>
            <a:effectRef idx="0"/>
            <a:fontRef idx="minor"/>
          </p:style>
        </p:sp>
        <p:sp>
          <p:nvSpPr>
            <p:cNvPr id="132" name="CustomShape 6"/>
            <p:cNvSpPr/>
            <p:nvPr/>
          </p:nvSpPr>
          <p:spPr>
            <a:xfrm>
              <a:off x="6599520" y="4042800"/>
              <a:ext cx="210276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59a2"/>
                  </a:solidFill>
                  <a:latin typeface="Arial"/>
                </a:rPr>
                <a:t>September 2018</a:t>
              </a:r>
              <a:endParaRPr b="0" lang="es-ES" sz="1800" spc="-1" strike="noStrike">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34"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35"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What happened in 2018?</a:t>
            </a:r>
            <a:endParaRPr b="0" lang="es-ES" sz="2400" spc="-1" strike="noStrike">
              <a:latin typeface="Arial"/>
            </a:endParaRPr>
          </a:p>
        </p:txBody>
      </p:sp>
      <p:pic>
        <p:nvPicPr>
          <p:cNvPr id="136" name="" descr=""/>
          <p:cNvPicPr/>
          <p:nvPr/>
        </p:nvPicPr>
        <p:blipFill>
          <a:blip r:embed="rId1"/>
          <a:stretch/>
        </p:blipFill>
        <p:spPr>
          <a:xfrm>
            <a:off x="3981240" y="1143000"/>
            <a:ext cx="5018040" cy="1172160"/>
          </a:xfrm>
          <a:prstGeom prst="rect">
            <a:avLst/>
          </a:prstGeom>
          <a:ln>
            <a:noFill/>
          </a:ln>
        </p:spPr>
      </p:pic>
      <p:grpSp>
        <p:nvGrpSpPr>
          <p:cNvPr id="137" name="Group 4"/>
          <p:cNvGrpSpPr/>
          <p:nvPr/>
        </p:nvGrpSpPr>
        <p:grpSpPr>
          <a:xfrm>
            <a:off x="1512000" y="2448000"/>
            <a:ext cx="5147280" cy="3944880"/>
            <a:chOff x="1512000" y="2448000"/>
            <a:chExt cx="5147280" cy="3944880"/>
          </a:xfrm>
        </p:grpSpPr>
        <p:pic>
          <p:nvPicPr>
            <p:cNvPr id="138" name="" descr=""/>
            <p:cNvPicPr/>
            <p:nvPr/>
          </p:nvPicPr>
          <p:blipFill>
            <a:blip r:embed="rId2"/>
            <a:stretch/>
          </p:blipFill>
          <p:spPr>
            <a:xfrm>
              <a:off x="2204640" y="2448000"/>
              <a:ext cx="4454640" cy="3944880"/>
            </a:xfrm>
            <a:prstGeom prst="rect">
              <a:avLst/>
            </a:prstGeom>
            <a:ln>
              <a:noFill/>
            </a:ln>
          </p:spPr>
        </p:pic>
        <p:sp>
          <p:nvSpPr>
            <p:cNvPr id="139" name="CustomShape 5"/>
            <p:cNvSpPr/>
            <p:nvPr/>
          </p:nvSpPr>
          <p:spPr>
            <a:xfrm>
              <a:off x="2073240" y="3360600"/>
              <a:ext cx="1091520" cy="208800"/>
            </a:xfrm>
            <a:prstGeom prst="rect">
              <a:avLst/>
            </a:prstGeom>
            <a:solidFill>
              <a:srgbClr val="ffffff"/>
            </a:solidFill>
            <a:ln>
              <a:solidFill>
                <a:srgbClr val="ffffff"/>
              </a:solidFill>
            </a:ln>
          </p:spPr>
          <p:style>
            <a:lnRef idx="0"/>
            <a:fillRef idx="0"/>
            <a:effectRef idx="0"/>
            <a:fontRef idx="minor"/>
          </p:style>
        </p:sp>
        <p:pic>
          <p:nvPicPr>
            <p:cNvPr id="140" name="" descr=""/>
            <p:cNvPicPr/>
            <p:nvPr/>
          </p:nvPicPr>
          <p:blipFill>
            <a:blip r:embed="rId3"/>
            <a:stretch/>
          </p:blipFill>
          <p:spPr>
            <a:xfrm>
              <a:off x="1512000" y="3357000"/>
              <a:ext cx="1750680" cy="214560"/>
            </a:xfrm>
            <a:prstGeom prst="rect">
              <a:avLst/>
            </a:prstGeom>
            <a:ln>
              <a:noFill/>
            </a:ln>
          </p:spPr>
        </p:pic>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42"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43"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1800" spc="-1" strike="noStrike">
                <a:solidFill>
                  <a:srgbClr val="0059a2"/>
                </a:solidFill>
                <a:latin typeface="Arial"/>
                <a:ea typeface="ＭＳ Ｐゴシック"/>
              </a:rPr>
              <a:t>Let’s take a look at the pandemic period: </a:t>
            </a:r>
            <a:endParaRPr b="0" lang="es-ES" sz="1800" spc="-1" strike="noStrike">
              <a:latin typeface="Arial"/>
            </a:endParaRPr>
          </a:p>
        </p:txBody>
      </p:sp>
      <p:pic>
        <p:nvPicPr>
          <p:cNvPr id="144" name="" descr=""/>
          <p:cNvPicPr/>
          <p:nvPr/>
        </p:nvPicPr>
        <p:blipFill>
          <a:blip r:embed="rId1"/>
          <a:stretch/>
        </p:blipFill>
        <p:spPr>
          <a:xfrm>
            <a:off x="1764000" y="4735800"/>
            <a:ext cx="5668920" cy="1938960"/>
          </a:xfrm>
          <a:prstGeom prst="rect">
            <a:avLst/>
          </a:prstGeom>
          <a:ln>
            <a:noFill/>
          </a:ln>
        </p:spPr>
      </p:pic>
      <p:pic>
        <p:nvPicPr>
          <p:cNvPr id="145" name="" descr=""/>
          <p:cNvPicPr/>
          <p:nvPr/>
        </p:nvPicPr>
        <p:blipFill>
          <a:blip r:embed="rId2"/>
          <a:stretch/>
        </p:blipFill>
        <p:spPr>
          <a:xfrm>
            <a:off x="2198880" y="1554480"/>
            <a:ext cx="4937400" cy="2864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82600" y="41796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47" name="CustomShape 2"/>
          <p:cNvSpPr/>
          <p:nvPr/>
        </p:nvSpPr>
        <p:spPr>
          <a:xfrm>
            <a:off x="282600" y="53676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Calaunya</a:t>
            </a:r>
            <a:endParaRPr b="0" lang="es-ES" sz="800" spc="-1" strike="noStrike">
              <a:latin typeface="Arial"/>
            </a:endParaRPr>
          </a:p>
        </p:txBody>
      </p:sp>
      <p:sp>
        <p:nvSpPr>
          <p:cNvPr id="148" name="CustomShape 3"/>
          <p:cNvSpPr/>
          <p:nvPr/>
        </p:nvSpPr>
        <p:spPr>
          <a:xfrm>
            <a:off x="273960" y="114336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Forward to 2020: the COVID pandemic</a:t>
            </a:r>
            <a:endParaRPr b="0" lang="es-ES" sz="2400" spc="-1" strike="noStrike">
              <a:latin typeface="Arial"/>
            </a:endParaRPr>
          </a:p>
        </p:txBody>
      </p:sp>
      <p:sp>
        <p:nvSpPr>
          <p:cNvPr id="149" name="CustomShape 4"/>
          <p:cNvSpPr/>
          <p:nvPr/>
        </p:nvSpPr>
        <p:spPr>
          <a:xfrm>
            <a:off x="1645920" y="3474720"/>
            <a:ext cx="1005480" cy="45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c9211e"/>
                </a:solidFill>
                <a:latin typeface="Arial"/>
                <a:ea typeface="ＭＳ Ｐゴシック"/>
              </a:rPr>
              <a:t>- Video</a:t>
            </a:r>
            <a:endParaRPr b="0" lang="es-ES" sz="2000" spc="-1" strike="noStrike">
              <a:latin typeface="Arial"/>
            </a:endParaRPr>
          </a:p>
          <a:p>
            <a:pPr>
              <a:lnSpc>
                <a:spcPct val="100000"/>
              </a:lnSpc>
            </a:pPr>
            <a:endParaRPr b="0" lang="es-ES" sz="2000" spc="-1" strike="noStrike">
              <a:latin typeface="Arial"/>
            </a:endParaRPr>
          </a:p>
        </p:txBody>
      </p:sp>
      <p:grpSp>
        <p:nvGrpSpPr>
          <p:cNvPr id="150" name="Group 5"/>
          <p:cNvGrpSpPr/>
          <p:nvPr/>
        </p:nvGrpSpPr>
        <p:grpSpPr>
          <a:xfrm>
            <a:off x="5040000" y="2196000"/>
            <a:ext cx="3704760" cy="3383640"/>
            <a:chOff x="5040000" y="2196000"/>
            <a:chExt cx="3704760" cy="3383640"/>
          </a:xfrm>
        </p:grpSpPr>
        <p:pic>
          <p:nvPicPr>
            <p:cNvPr id="151" name="" descr=""/>
            <p:cNvPicPr/>
            <p:nvPr/>
          </p:nvPicPr>
          <p:blipFill>
            <a:blip r:embed="rId1"/>
            <a:stretch/>
          </p:blipFill>
          <p:spPr>
            <a:xfrm>
              <a:off x="5040000" y="2196000"/>
              <a:ext cx="3586680" cy="3383640"/>
            </a:xfrm>
            <a:prstGeom prst="rect">
              <a:avLst/>
            </a:prstGeom>
            <a:ln>
              <a:noFill/>
            </a:ln>
          </p:spPr>
        </p:pic>
        <p:sp>
          <p:nvSpPr>
            <p:cNvPr id="152" name="CustomShape 6"/>
            <p:cNvSpPr/>
            <p:nvPr/>
          </p:nvSpPr>
          <p:spPr>
            <a:xfrm>
              <a:off x="8103240" y="4207320"/>
              <a:ext cx="523440" cy="256680"/>
            </a:xfrm>
            <a:prstGeom prst="rect">
              <a:avLst/>
            </a:prstGeom>
            <a:solidFill>
              <a:srgbClr val="ffffff"/>
            </a:solidFill>
            <a:ln>
              <a:solidFill>
                <a:srgbClr val="ffffff"/>
              </a:solidFill>
            </a:ln>
          </p:spPr>
          <p:style>
            <a:lnRef idx="0"/>
            <a:fillRef idx="0"/>
            <a:effectRef idx="0"/>
            <a:fontRef idx="minor"/>
          </p:style>
        </p:sp>
        <p:pic>
          <p:nvPicPr>
            <p:cNvPr id="153" name="" descr=""/>
            <p:cNvPicPr/>
            <p:nvPr/>
          </p:nvPicPr>
          <p:blipFill>
            <a:blip r:embed="rId2"/>
            <a:stretch/>
          </p:blipFill>
          <p:spPr>
            <a:xfrm>
              <a:off x="8022600" y="4575240"/>
              <a:ext cx="722160" cy="232200"/>
            </a:xfrm>
            <a:prstGeom prst="rect">
              <a:avLst/>
            </a:prstGeom>
            <a:ln>
              <a:noFill/>
            </a:ln>
          </p:spPr>
        </p:pic>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82600" y="41796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55" name="CustomShape 2"/>
          <p:cNvSpPr/>
          <p:nvPr/>
        </p:nvSpPr>
        <p:spPr>
          <a:xfrm>
            <a:off x="282600" y="53676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Calaunya</a:t>
            </a:r>
            <a:endParaRPr b="0" lang="es-ES" sz="800" spc="-1" strike="noStrike">
              <a:latin typeface="Arial"/>
            </a:endParaRPr>
          </a:p>
        </p:txBody>
      </p:sp>
      <p:sp>
        <p:nvSpPr>
          <p:cNvPr id="156" name="CustomShape 3"/>
          <p:cNvSpPr/>
          <p:nvPr/>
        </p:nvSpPr>
        <p:spPr>
          <a:xfrm>
            <a:off x="273960" y="114336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200" spc="-1" strike="noStrike">
                <a:solidFill>
                  <a:srgbClr val="0059a2"/>
                </a:solidFill>
                <a:latin typeface="Arial"/>
                <a:ea typeface="ＭＳ Ｐゴシック"/>
              </a:rPr>
              <a:t>Is there a trend emerging from the data?</a:t>
            </a:r>
            <a:endParaRPr b="0" lang="es-ES" sz="2200" spc="-1" strike="noStrike">
              <a:latin typeface="Arial"/>
            </a:endParaRPr>
          </a:p>
        </p:txBody>
      </p:sp>
      <p:sp>
        <p:nvSpPr>
          <p:cNvPr id="157" name="CustomShape 4"/>
          <p:cNvSpPr/>
          <p:nvPr/>
        </p:nvSpPr>
        <p:spPr>
          <a:xfrm>
            <a:off x="531360" y="1981800"/>
            <a:ext cx="3283200" cy="3488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ES" sz="1800" spc="-1" strike="noStrike">
              <a:latin typeface="Arial"/>
            </a:endParaRPr>
          </a:p>
          <a:p>
            <a:pPr>
              <a:lnSpc>
                <a:spcPct val="100000"/>
              </a:lnSpc>
            </a:pPr>
            <a:endParaRPr b="0" lang="es-ES" sz="1800" spc="-1" strike="noStrike">
              <a:latin typeface="Arial"/>
            </a:endParaRPr>
          </a:p>
        </p:txBody>
      </p:sp>
      <p:pic>
        <p:nvPicPr>
          <p:cNvPr id="158" name="" descr=""/>
          <p:cNvPicPr/>
          <p:nvPr/>
        </p:nvPicPr>
        <p:blipFill>
          <a:blip r:embed="rId1"/>
          <a:stretch/>
        </p:blipFill>
        <p:spPr>
          <a:xfrm>
            <a:off x="1737360" y="2079000"/>
            <a:ext cx="5943240" cy="39556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82600" y="41796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60" name="CustomShape 2"/>
          <p:cNvSpPr/>
          <p:nvPr/>
        </p:nvSpPr>
        <p:spPr>
          <a:xfrm>
            <a:off x="282600" y="53676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Calaunya</a:t>
            </a:r>
            <a:endParaRPr b="0" lang="es-ES" sz="800" spc="-1" strike="noStrike">
              <a:latin typeface="Arial"/>
            </a:endParaRPr>
          </a:p>
        </p:txBody>
      </p:sp>
      <p:sp>
        <p:nvSpPr>
          <p:cNvPr id="161" name="CustomShape 3"/>
          <p:cNvSpPr/>
          <p:nvPr/>
        </p:nvSpPr>
        <p:spPr>
          <a:xfrm>
            <a:off x="273960" y="114336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200" spc="-1" strike="noStrike">
                <a:solidFill>
                  <a:srgbClr val="0059a2"/>
                </a:solidFill>
                <a:latin typeface="Arial"/>
                <a:ea typeface="ＭＳ Ｐゴシック"/>
              </a:rPr>
              <a:t> </a:t>
            </a:r>
            <a:r>
              <a:rPr b="1" lang="es-ES" sz="2200" spc="-1" strike="noStrike">
                <a:solidFill>
                  <a:srgbClr val="0059a2"/>
                </a:solidFill>
                <a:latin typeface="Arial"/>
                <a:ea typeface="ＭＳ Ｐゴシック"/>
              </a:rPr>
              <a:t>Ongoing or proposed questions and future directions :</a:t>
            </a:r>
            <a:endParaRPr b="0" lang="es-ES" sz="2200" spc="-1" strike="noStrike">
              <a:latin typeface="Arial"/>
            </a:endParaRPr>
          </a:p>
          <a:p>
            <a:pPr>
              <a:lnSpc>
                <a:spcPct val="100000"/>
              </a:lnSpc>
            </a:pPr>
            <a:endParaRPr b="0" lang="es-ES" sz="2200" spc="-1" strike="noStrike">
              <a:latin typeface="Arial"/>
            </a:endParaRPr>
          </a:p>
          <a:p>
            <a:pPr>
              <a:lnSpc>
                <a:spcPct val="100000"/>
              </a:lnSpc>
            </a:pPr>
            <a:endParaRPr b="0" lang="es-ES" sz="2200" spc="-1" strike="noStrike">
              <a:latin typeface="Arial"/>
            </a:endParaRPr>
          </a:p>
        </p:txBody>
      </p:sp>
      <p:sp>
        <p:nvSpPr>
          <p:cNvPr id="162" name="CustomShape 4"/>
          <p:cNvSpPr/>
          <p:nvPr/>
        </p:nvSpPr>
        <p:spPr>
          <a:xfrm>
            <a:off x="531360" y="1981800"/>
            <a:ext cx="3283200" cy="3488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ES" sz="1800" spc="-1" strike="noStrike">
              <a:latin typeface="Arial"/>
            </a:endParaRPr>
          </a:p>
          <a:p>
            <a:pPr>
              <a:lnSpc>
                <a:spcPct val="100000"/>
              </a:lnSpc>
            </a:pPr>
            <a:endParaRPr b="0" lang="es-ES" sz="1800" spc="-1" strike="noStrike">
              <a:latin typeface="Arial"/>
            </a:endParaRPr>
          </a:p>
        </p:txBody>
      </p:sp>
      <p:sp>
        <p:nvSpPr>
          <p:cNvPr id="163" name="CustomShape 5"/>
          <p:cNvSpPr/>
          <p:nvPr/>
        </p:nvSpPr>
        <p:spPr>
          <a:xfrm>
            <a:off x="731520" y="1873800"/>
            <a:ext cx="5120280" cy="348876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0" lang="ca-ES" sz="1800" spc="-1" strike="noStrike">
                <a:solidFill>
                  <a:srgbClr val="0059a2"/>
                </a:solidFill>
                <a:latin typeface="Arial"/>
                <a:ea typeface="ＭＳ Ｐゴシック"/>
              </a:rPr>
              <a:t>- How are the results of Catalunya compared to Spain? And Europe?</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Project introducing citizen science </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What would the results look like if we include migrations not only from Africa?</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Gender study</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Are there differences with by sea or by land migrations?</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800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Author contributions - CRediT Contributor Roles Taxonomy </a:t>
            </a:r>
            <a:endParaRPr b="0" lang="es-ES" sz="2000" spc="-1" strike="noStrike">
              <a:latin typeface="Arial"/>
            </a:endParaRPr>
          </a:p>
        </p:txBody>
      </p:sp>
      <p:sp>
        <p:nvSpPr>
          <p:cNvPr id="165" name="CustomShape 2"/>
          <p:cNvSpPr/>
          <p:nvPr/>
        </p:nvSpPr>
        <p:spPr>
          <a:xfrm>
            <a:off x="8610480" y="6356520"/>
            <a:ext cx="243720" cy="362520"/>
          </a:xfrm>
          <a:prstGeom prst="rect">
            <a:avLst/>
          </a:prstGeom>
          <a:noFill/>
          <a:ln>
            <a:noFill/>
          </a:ln>
        </p:spPr>
        <p:style>
          <a:lnRef idx="0"/>
          <a:fillRef idx="0"/>
          <a:effectRef idx="0"/>
          <a:fontRef idx="minor"/>
        </p:style>
        <p:txBody>
          <a:bodyPr lIns="0" rIns="0" tIns="0" bIns="0">
            <a:noAutofit/>
          </a:bodyPr>
          <a:p>
            <a:pPr algn="r">
              <a:lnSpc>
                <a:spcPct val="100000"/>
              </a:lnSpc>
            </a:pPr>
            <a:fld id="{0C55CC4B-2729-42DA-B58E-A205D0E5042C}" type="slidenum">
              <a:rPr b="0" lang="es-ES_tradnl" sz="800" spc="-1" strike="noStrike">
                <a:solidFill>
                  <a:srgbClr val="000000"/>
                </a:solidFill>
                <a:latin typeface="Arial"/>
                <a:ea typeface="ＭＳ Ｐゴシック"/>
              </a:rPr>
              <a:t>&lt;número&gt;</a:t>
            </a:fld>
            <a:endParaRPr b="0" lang="es-ES" sz="800" spc="-1" strike="noStrike">
              <a:latin typeface="Arial"/>
            </a:endParaRPr>
          </a:p>
        </p:txBody>
      </p:sp>
      <p:sp>
        <p:nvSpPr>
          <p:cNvPr id="166" name="CustomShape 3"/>
          <p:cNvSpPr/>
          <p:nvPr/>
        </p:nvSpPr>
        <p:spPr>
          <a:xfrm>
            <a:off x="28800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67" name="CustomShape 4"/>
          <p:cNvSpPr/>
          <p:nvPr/>
        </p:nvSpPr>
        <p:spPr>
          <a:xfrm>
            <a:off x="28800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68" name="CustomShape 5"/>
          <p:cNvSpPr/>
          <p:nvPr/>
        </p:nvSpPr>
        <p:spPr>
          <a:xfrm>
            <a:off x="201240" y="1535760"/>
            <a:ext cx="8565480" cy="272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200" spc="-1" strike="noStrike" u="sng">
                <a:solidFill>
                  <a:srgbClr val="0000ff"/>
                </a:solidFill>
                <a:uFillTx/>
                <a:latin typeface="Arial"/>
                <a:ea typeface="ＭＳ Ｐゴシック"/>
                <a:hlinkClick r:id="rId1"/>
              </a:rPr>
              <a:t>https://www.elsevier.com/authors/policies-and-guidelines/credit-author-statement</a:t>
            </a:r>
            <a:r>
              <a:rPr b="0" lang="en-GB" sz="1200" spc="-1" strike="noStrike">
                <a:solidFill>
                  <a:srgbClr val="000000"/>
                </a:solidFill>
                <a:latin typeface="Arial"/>
                <a:ea typeface="ＭＳ Ｐゴシック"/>
              </a:rPr>
              <a:t> </a:t>
            </a:r>
            <a:endParaRPr b="0" lang="es-ES" sz="1200" spc="-1" strike="noStrike">
              <a:latin typeface="Arial"/>
            </a:endParaRPr>
          </a:p>
        </p:txBody>
      </p:sp>
      <p:graphicFrame>
        <p:nvGraphicFramePr>
          <p:cNvPr id="169" name="Table 6"/>
          <p:cNvGraphicFramePr/>
          <p:nvPr/>
        </p:nvGraphicFramePr>
        <p:xfrm>
          <a:off x="229320" y="1815120"/>
          <a:ext cx="8496360" cy="4875840"/>
        </p:xfrm>
        <a:graphic>
          <a:graphicData uri="http://schemas.openxmlformats.org/drawingml/2006/table">
            <a:tbl>
              <a:tblPr/>
              <a:tblGrid>
                <a:gridCol w="1300680"/>
                <a:gridCol w="7196040"/>
              </a:tblGrid>
              <a:tr h="259200">
                <a:tc>
                  <a:txBody>
                    <a:bodyPr>
                      <a:noAutofit/>
                    </a:bodyPr>
                    <a:p>
                      <a:pPr>
                        <a:lnSpc>
                          <a:spcPct val="100000"/>
                        </a:lnSpc>
                      </a:pPr>
                      <a:r>
                        <a:rPr b="0" lang="en-GB" sz="1100" spc="-1" strike="noStrike">
                          <a:solidFill>
                            <a:srgbClr val="ffffff"/>
                          </a:solidFill>
                          <a:latin typeface="Arial"/>
                        </a:rPr>
                        <a:t>Term</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Definition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59200">
                <a:tc>
                  <a:txBody>
                    <a:bodyPr>
                      <a:noAutofit/>
                    </a:bodyPr>
                    <a:p>
                      <a:pPr>
                        <a:lnSpc>
                          <a:spcPct val="100000"/>
                        </a:lnSpc>
                      </a:pPr>
                      <a:r>
                        <a:rPr b="0" lang="en-GB" sz="1100" spc="-1" strike="noStrike">
                          <a:solidFill>
                            <a:srgbClr val="000000"/>
                          </a:solidFill>
                          <a:latin typeface="Arial"/>
                        </a:rPr>
                        <a:t>Conceptualization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Ideas; formulation or evolution of overarching research goals and aims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59200">
                <a:tc>
                  <a:txBody>
                    <a:bodyPr>
                      <a:noAutofit/>
                    </a:bodyPr>
                    <a:p>
                      <a:pPr>
                        <a:lnSpc>
                          <a:spcPct val="100000"/>
                        </a:lnSpc>
                      </a:pPr>
                      <a:r>
                        <a:rPr b="0" lang="en-GB" sz="1100" spc="-1" strike="noStrike">
                          <a:solidFill>
                            <a:srgbClr val="000000"/>
                          </a:solidFill>
                          <a:latin typeface="Arial"/>
                        </a:rPr>
                        <a:t>Methodology</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Development or design of methodology; creation of models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Software</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Programming, software development; designing computer programs; implementation of the computer code and supporting algorithms; testing of existing code components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Validation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Verification, whether as a part of the activity or separate, of the overall replication/ reproducibility of results/experiments and other research outputs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Formal analysis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Application of statistical, mathematical, computational, or other formal techniques to analyze or synthesize study data</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Investigation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Conducting a research and investigation process, specifically performing the experiments, or data/evidence collection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Resources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Provision of study materials, reagents, materials, patients, laboratory samples, animals, instrumentation, computing resources, or other analysis tools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Data Curation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Management activities to annotate (produce metadata), scrub data and maintain research data (including software code, where it is necessary for interpreting the data itself) for initial use and later reuse</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Writing - Original Draft</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Preparation, creation and/or presentation of the published work, specifically writing the initial draft (including substantive translation)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Writing - Review &amp; Editing</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Preparation, creation and/or presentation of the published work by those from the original research group, specifically critical review, commentary or revision – including pre-or postpublication stages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59200">
                <a:tc>
                  <a:txBody>
                    <a:bodyPr>
                      <a:noAutofit/>
                    </a:bodyPr>
                    <a:p>
                      <a:pPr>
                        <a:lnSpc>
                          <a:spcPct val="100000"/>
                        </a:lnSpc>
                      </a:pPr>
                      <a:r>
                        <a:rPr b="0" lang="en-GB" sz="1100" spc="-1" strike="noStrike">
                          <a:solidFill>
                            <a:srgbClr val="000000"/>
                          </a:solidFill>
                          <a:latin typeface="Arial"/>
                        </a:rPr>
                        <a:t>Visualization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Preparation, creation and/or presentation of the published work, specifically visualization/ data presentation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Supervision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Oversight and leadership responsibility for the research activity planning and execution, including mentorship external to the core team</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8800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Author contributions</a:t>
            </a:r>
            <a:endParaRPr b="0" lang="es-ES" sz="2000" spc="-1" strike="noStrike">
              <a:latin typeface="Arial"/>
            </a:endParaRPr>
          </a:p>
        </p:txBody>
      </p:sp>
      <p:sp>
        <p:nvSpPr>
          <p:cNvPr id="171" name="CustomShape 2"/>
          <p:cNvSpPr/>
          <p:nvPr/>
        </p:nvSpPr>
        <p:spPr>
          <a:xfrm>
            <a:off x="8610480" y="6356520"/>
            <a:ext cx="243720" cy="362520"/>
          </a:xfrm>
          <a:prstGeom prst="rect">
            <a:avLst/>
          </a:prstGeom>
          <a:noFill/>
          <a:ln>
            <a:noFill/>
          </a:ln>
        </p:spPr>
        <p:style>
          <a:lnRef idx="0"/>
          <a:fillRef idx="0"/>
          <a:effectRef idx="0"/>
          <a:fontRef idx="minor"/>
        </p:style>
        <p:txBody>
          <a:bodyPr lIns="0" rIns="0" tIns="0" bIns="0">
            <a:noAutofit/>
          </a:bodyPr>
          <a:p>
            <a:pPr algn="r">
              <a:lnSpc>
                <a:spcPct val="100000"/>
              </a:lnSpc>
            </a:pPr>
            <a:fld id="{8F62C502-6E1C-4480-8C44-3BD1832FF4FA}" type="slidenum">
              <a:rPr b="0" lang="es-ES_tradnl" sz="800" spc="-1" strike="noStrike">
                <a:solidFill>
                  <a:srgbClr val="000000"/>
                </a:solidFill>
                <a:latin typeface="Arial"/>
                <a:ea typeface="ＭＳ Ｐゴシック"/>
              </a:rPr>
              <a:t>&lt;número&gt;</a:t>
            </a:fld>
            <a:endParaRPr b="0" lang="es-ES" sz="800" spc="-1" strike="noStrike">
              <a:latin typeface="Arial"/>
            </a:endParaRPr>
          </a:p>
        </p:txBody>
      </p:sp>
      <p:sp>
        <p:nvSpPr>
          <p:cNvPr id="172" name="CustomShape 3"/>
          <p:cNvSpPr/>
          <p:nvPr/>
        </p:nvSpPr>
        <p:spPr>
          <a:xfrm>
            <a:off x="28800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73" name="CustomShape 4"/>
          <p:cNvSpPr/>
          <p:nvPr/>
        </p:nvSpPr>
        <p:spPr>
          <a:xfrm>
            <a:off x="28800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graphicFrame>
        <p:nvGraphicFramePr>
          <p:cNvPr id="174" name="Table 5"/>
          <p:cNvGraphicFramePr/>
          <p:nvPr/>
        </p:nvGraphicFramePr>
        <p:xfrm>
          <a:off x="229320" y="1815120"/>
          <a:ext cx="8496360" cy="4721760"/>
        </p:xfrm>
        <a:graphic>
          <a:graphicData uri="http://schemas.openxmlformats.org/drawingml/2006/table">
            <a:tbl>
              <a:tblPr/>
              <a:tblGrid>
                <a:gridCol w="1966320"/>
                <a:gridCol w="1368000"/>
                <a:gridCol w="1656000"/>
                <a:gridCol w="1473840"/>
                <a:gridCol w="2032560"/>
              </a:tblGrid>
              <a:tr h="259200">
                <a:tc>
                  <a:txBody>
                    <a:bodyPr>
                      <a:noAutofit/>
                    </a:bodyPr>
                    <a:p>
                      <a:pPr>
                        <a:lnSpc>
                          <a:spcPct val="100000"/>
                        </a:lnSpc>
                      </a:pPr>
                      <a:r>
                        <a:rPr b="0" lang="en-GB" sz="1100" spc="-1" strike="noStrike">
                          <a:solidFill>
                            <a:srgbClr val="ffffff"/>
                          </a:solidFill>
                          <a:latin typeface="Arial"/>
                        </a:rPr>
                        <a:t>Author</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Aleix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Martina</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Victor</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Roger</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59200">
                <a:tc>
                  <a:txBody>
                    <a:bodyPr>
                      <a:noAutofit/>
                    </a:bodyPr>
                    <a:p>
                      <a:pPr>
                        <a:lnSpc>
                          <a:spcPct val="100000"/>
                        </a:lnSpc>
                      </a:pPr>
                      <a:r>
                        <a:rPr b="0" lang="en-GB" sz="1100" spc="-1" strike="noStrike">
                          <a:solidFill>
                            <a:srgbClr val="000000"/>
                          </a:solidFill>
                          <a:latin typeface="Arial"/>
                        </a:rPr>
                        <a:t>Conceptualization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59200">
                <a:tc>
                  <a:txBody>
                    <a:bodyPr>
                      <a:noAutofit/>
                    </a:bodyPr>
                    <a:p>
                      <a:pPr>
                        <a:lnSpc>
                          <a:spcPct val="100000"/>
                        </a:lnSpc>
                      </a:pPr>
                      <a:r>
                        <a:rPr b="0" lang="en-GB" sz="1100" spc="-1" strike="noStrike">
                          <a:solidFill>
                            <a:srgbClr val="000000"/>
                          </a:solidFill>
                          <a:latin typeface="Arial"/>
                        </a:rPr>
                        <a:t>Methodology</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Software</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5360">
                <a:tc>
                  <a:txBody>
                    <a:bodyPr>
                      <a:noAutofit/>
                    </a:bodyPr>
                    <a:p>
                      <a:pPr>
                        <a:lnSpc>
                          <a:spcPct val="100000"/>
                        </a:lnSpc>
                      </a:pPr>
                      <a:r>
                        <a:rPr b="0" lang="en-GB" sz="1100" spc="-1" strike="noStrike">
                          <a:solidFill>
                            <a:srgbClr val="000000"/>
                          </a:solidFill>
                          <a:latin typeface="Arial"/>
                        </a:rPr>
                        <a:t>Validation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Formal analysis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5360">
                <a:tc>
                  <a:txBody>
                    <a:bodyPr>
                      <a:noAutofit/>
                    </a:bodyPr>
                    <a:p>
                      <a:pPr>
                        <a:lnSpc>
                          <a:spcPct val="100000"/>
                        </a:lnSpc>
                      </a:pPr>
                      <a:r>
                        <a:rPr b="0" lang="en-GB" sz="1100" spc="-1" strike="noStrike">
                          <a:solidFill>
                            <a:srgbClr val="000000"/>
                          </a:solidFill>
                          <a:latin typeface="Arial"/>
                        </a:rPr>
                        <a:t>Investigation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Resources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11120">
                <a:tc>
                  <a:txBody>
                    <a:bodyPr>
                      <a:noAutofit/>
                    </a:bodyPr>
                    <a:p>
                      <a:pPr>
                        <a:lnSpc>
                          <a:spcPct val="100000"/>
                        </a:lnSpc>
                      </a:pPr>
                      <a:r>
                        <a:rPr b="0" lang="en-GB" sz="1100" spc="-1" strike="noStrike">
                          <a:solidFill>
                            <a:srgbClr val="000000"/>
                          </a:solidFill>
                          <a:latin typeface="Arial"/>
                        </a:rPr>
                        <a:t>Data Curation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Writing - Original Draft</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5360">
                <a:tc>
                  <a:txBody>
                    <a:bodyPr>
                      <a:noAutofit/>
                    </a:bodyPr>
                    <a:p>
                      <a:pPr>
                        <a:lnSpc>
                          <a:spcPct val="100000"/>
                        </a:lnSpc>
                      </a:pPr>
                      <a:r>
                        <a:rPr b="0" lang="en-GB" sz="1100" spc="-1" strike="noStrike">
                          <a:solidFill>
                            <a:srgbClr val="000000"/>
                          </a:solidFill>
                          <a:latin typeface="Arial"/>
                        </a:rPr>
                        <a:t>Writing - Review &amp; Editing</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93760">
                <a:tc>
                  <a:txBody>
                    <a:bodyPr>
                      <a:noAutofit/>
                    </a:bodyPr>
                    <a:p>
                      <a:pPr>
                        <a:lnSpc>
                          <a:spcPct val="100000"/>
                        </a:lnSpc>
                      </a:pPr>
                      <a:r>
                        <a:rPr b="0" lang="en-GB" sz="1100" spc="-1" strike="noStrike">
                          <a:solidFill>
                            <a:srgbClr val="000000"/>
                          </a:solidFill>
                          <a:latin typeface="Arial"/>
                        </a:rPr>
                        <a:t>Visualization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1760">
                <a:tc>
                  <a:txBody>
                    <a:bodyPr>
                      <a:noAutofit/>
                    </a:bodyPr>
                    <a:p>
                      <a:pPr>
                        <a:lnSpc>
                          <a:spcPct val="100000"/>
                        </a:lnSpc>
                      </a:pPr>
                      <a:r>
                        <a:rPr b="0" lang="en-GB" sz="1100" spc="-1" strike="noStrike">
                          <a:solidFill>
                            <a:srgbClr val="000000"/>
                          </a:solidFill>
                          <a:latin typeface="Arial"/>
                        </a:rPr>
                        <a:t>Supervision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76"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77" name="CustomShape 3"/>
          <p:cNvSpPr/>
          <p:nvPr/>
        </p:nvSpPr>
        <p:spPr>
          <a:xfrm>
            <a:off x="28404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Author contributions</a:t>
            </a:r>
            <a:endParaRPr b="0" lang="es-ES" sz="2000" spc="-1" strike="noStrike">
              <a:latin typeface="Arial"/>
            </a:endParaRPr>
          </a:p>
        </p:txBody>
      </p:sp>
      <p:sp>
        <p:nvSpPr>
          <p:cNvPr id="178" name="CustomShape 4"/>
          <p:cNvSpPr/>
          <p:nvPr/>
        </p:nvSpPr>
        <p:spPr>
          <a:xfrm>
            <a:off x="731520" y="1873800"/>
            <a:ext cx="5120280" cy="348876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Time-evolution graphics, sankey plot and dashboard: Martina </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Pie charts, reference search, contextualization: Aleix</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Histograms, DMP: Victor</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Geographic map, abstract and presentation: Roger</a:t>
            </a:r>
            <a:endParaRPr b="0" lang="es-ES" sz="2000" spc="-1" strike="noStrike">
              <a:latin typeface="Arial"/>
            </a:endParaRPr>
          </a:p>
          <a:p>
            <a:pPr>
              <a:lnSpc>
                <a:spcPct val="100000"/>
              </a:lnSpc>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80"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81" name="CustomShape 3"/>
          <p:cNvSpPr/>
          <p:nvPr/>
        </p:nvSpPr>
        <p:spPr>
          <a:xfrm>
            <a:off x="28404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Course opinion and critics:</a:t>
            </a:r>
            <a:endParaRPr b="0" lang="es-ES" sz="2000" spc="-1" strike="noStrike">
              <a:latin typeface="Arial"/>
            </a:endParaRPr>
          </a:p>
        </p:txBody>
      </p:sp>
      <p:sp>
        <p:nvSpPr>
          <p:cNvPr id="182" name="CustomShape 4"/>
          <p:cNvSpPr/>
          <p:nvPr/>
        </p:nvSpPr>
        <p:spPr>
          <a:xfrm>
            <a:off x="675360" y="1981800"/>
            <a:ext cx="7736760" cy="322992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A huge thank you to Franziska and Josep for their help and dedication</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Useful but too packed: not homogeneous previous knowledge</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The nature of the classes makes it very manageable </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The amount of overall work does not match 3 ECTS</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The idea is good, but there were not enough resources</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8800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Abstract</a:t>
            </a:r>
            <a:endParaRPr b="0" lang="es-ES" sz="2400" spc="-1" strike="noStrike">
              <a:latin typeface="Arial"/>
            </a:endParaRPr>
          </a:p>
        </p:txBody>
      </p:sp>
      <p:sp>
        <p:nvSpPr>
          <p:cNvPr id="86" name="CustomShape 2"/>
          <p:cNvSpPr/>
          <p:nvPr/>
        </p:nvSpPr>
        <p:spPr>
          <a:xfrm>
            <a:off x="28800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87" name="CustomShape 3"/>
          <p:cNvSpPr/>
          <p:nvPr/>
        </p:nvSpPr>
        <p:spPr>
          <a:xfrm>
            <a:off x="28800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88" name="CustomShape 4"/>
          <p:cNvSpPr/>
          <p:nvPr/>
        </p:nvSpPr>
        <p:spPr>
          <a:xfrm>
            <a:off x="288000" y="1908000"/>
            <a:ext cx="8565480" cy="3527280"/>
          </a:xfrm>
          <a:prstGeom prst="rect">
            <a:avLst/>
          </a:prstGeom>
          <a:noFill/>
          <a:ln>
            <a:noFill/>
          </a:ln>
        </p:spPr>
        <p:style>
          <a:lnRef idx="0"/>
          <a:fillRef idx="0"/>
          <a:effectRef idx="0"/>
          <a:fontRef idx="minor"/>
        </p:style>
        <p:txBody>
          <a:bodyPr lIns="360000" rIns="360000" tIns="0" bIns="0">
            <a:noAutofit/>
          </a:bodyPr>
          <a:p>
            <a:pPr>
              <a:lnSpc>
                <a:spcPct val="100000"/>
              </a:lnSpc>
              <a:tabLst>
                <a:tab algn="l" pos="0"/>
              </a:tabLst>
            </a:pPr>
            <a:r>
              <a:rPr b="0" lang="ca-ES" sz="2000" spc="-1" strike="noStrike">
                <a:solidFill>
                  <a:srgbClr val="0059a2"/>
                </a:solidFill>
                <a:latin typeface="Arial"/>
                <a:ea typeface="ＭＳ Ｐゴシック"/>
              </a:rPr>
              <a:t>Migration has been present amongst humanity since the beginning of the times. Seeking abroad new and better opportunities is a an ambition everyone can relate to. Nowadays, a great migratory influx is observed towards our territory, and it will be our aim to study it, as the COVID pandemic had an effect over it. Here we show some of the migratory peaks in the recent years as well as the consequence of the ongoing pandemic and the first lockdown. </a:t>
            </a:r>
            <a:endParaRPr b="0" lang="es-ES" sz="2000" spc="-1" strike="noStrike">
              <a:latin typeface="Arial"/>
            </a:endParaRPr>
          </a:p>
          <a:p>
            <a:pPr>
              <a:lnSpc>
                <a:spcPct val="100000"/>
              </a:lnSpc>
              <a:tabLst>
                <a:tab algn="l" pos="0"/>
              </a:tabLst>
            </a:pPr>
            <a:r>
              <a:rPr b="0" lang="ca-ES" sz="2000" spc="-1" strike="noStrike">
                <a:solidFill>
                  <a:srgbClr val="0059a2"/>
                </a:solidFill>
                <a:latin typeface="Arial"/>
                <a:ea typeface="ＭＳ Ｐゴシック"/>
              </a:rPr>
              <a:t>We found that the migration peaks can be related to geopolitical phenomena in the place of origin of the migrants.</a:t>
            </a:r>
            <a:endParaRPr b="0" lang="es-ES" sz="2000" spc="-1" strike="noStrike">
              <a:latin typeface="Arial"/>
            </a:endParaRPr>
          </a:p>
          <a:p>
            <a:pPr>
              <a:lnSpc>
                <a:spcPct val="100000"/>
              </a:lnSpc>
              <a:tabLst>
                <a:tab algn="l" pos="0"/>
              </a:tabLst>
            </a:pPr>
            <a:r>
              <a:rPr b="0" lang="ca-ES" sz="2000" spc="-1" strike="noStrike">
                <a:solidFill>
                  <a:srgbClr val="0059a2"/>
                </a:solidFill>
                <a:latin typeface="Arial"/>
                <a:ea typeface="ＭＳ Ｐゴシック"/>
              </a:rPr>
              <a:t>Also, we could relate the beginning of the pandemic with a valley in the migratory influx in 2020.</a:t>
            </a:r>
            <a:endParaRPr b="0" lang="es-ES" sz="2000" spc="-1" strike="noStrike">
              <a:latin typeface="Arial"/>
            </a:endParaRPr>
          </a:p>
        </p:txBody>
      </p:sp>
      <p:sp>
        <p:nvSpPr>
          <p:cNvPr id="89" name="CustomShape 5"/>
          <p:cNvSpPr/>
          <p:nvPr/>
        </p:nvSpPr>
        <p:spPr>
          <a:xfrm>
            <a:off x="8610480" y="6356520"/>
            <a:ext cx="243720" cy="362520"/>
          </a:xfrm>
          <a:prstGeom prst="rect">
            <a:avLst/>
          </a:prstGeom>
          <a:noFill/>
          <a:ln>
            <a:noFill/>
          </a:ln>
        </p:spPr>
        <p:style>
          <a:lnRef idx="0"/>
          <a:fillRef idx="0"/>
          <a:effectRef idx="0"/>
          <a:fontRef idx="minor"/>
        </p:style>
        <p:txBody>
          <a:bodyPr lIns="0" rIns="0" tIns="0" bIns="0">
            <a:noAutofit/>
          </a:bodyPr>
          <a:p>
            <a:pPr algn="r">
              <a:lnSpc>
                <a:spcPct val="100000"/>
              </a:lnSpc>
            </a:pPr>
            <a:fld id="{CAE718F3-BAAF-4218-9696-BDF93B23FCC0}" type="slidenum">
              <a:rPr b="0" lang="es-ES_tradnl" sz="800" spc="-1" strike="noStrike">
                <a:solidFill>
                  <a:srgbClr val="000000"/>
                </a:solidFill>
                <a:latin typeface="Arial"/>
                <a:ea typeface="ＭＳ Ｐゴシック"/>
              </a:rPr>
              <a:t>&lt;número&gt;</a:t>
            </a:fld>
            <a:endParaRPr b="0" lang="es-ES" sz="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91"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92"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Data Management Plan</a:t>
            </a:r>
            <a:endParaRPr b="0" lang="es-ES" sz="2400" spc="-1" strike="noStrike">
              <a:latin typeface="Arial"/>
            </a:endParaRPr>
          </a:p>
        </p:txBody>
      </p:sp>
      <p:graphicFrame>
        <p:nvGraphicFramePr>
          <p:cNvPr id="93" name="Table 4"/>
          <p:cNvGraphicFramePr/>
          <p:nvPr/>
        </p:nvGraphicFramePr>
        <p:xfrm>
          <a:off x="424800" y="1770840"/>
          <a:ext cx="8207280" cy="4153680"/>
        </p:xfrm>
        <a:graphic>
          <a:graphicData uri="http://schemas.openxmlformats.org/drawingml/2006/table">
            <a:tbl>
              <a:tblPr/>
              <a:tblGrid>
                <a:gridCol w="1924200"/>
                <a:gridCol w="6283440"/>
              </a:tblGrid>
              <a:tr h="868320">
                <a:tc>
                  <a:txBody>
                    <a:bodyPr lIns="90000" rIns="90000">
                      <a:noAutofit/>
                    </a:bodyPr>
                    <a:p>
                      <a:pPr algn="ctr">
                        <a:lnSpc>
                          <a:spcPct val="100000"/>
                        </a:lnSpc>
                      </a:pPr>
                      <a:r>
                        <a:rPr b="0" lang="en-GB" sz="1200" spc="-1" strike="noStrike">
                          <a:latin typeface="Arial"/>
                        </a:rPr>
                        <a:t>Data summary</a:t>
                      </a:r>
                      <a:endParaRPr b="0" lang="es-ES" sz="1200" spc="-1" strike="noStrike">
                        <a:latin typeface="Arial"/>
                      </a:endParaRPr>
                    </a:p>
                  </a:txBody>
                  <a:tcPr marL="90000" marR="90000">
                    <a:solidFill>
                      <a:srgbClr val="eeeeee"/>
                    </a:solidFill>
                  </a:tcPr>
                </a:tc>
                <a:tc>
                  <a:txBody>
                    <a:bodyPr lIns="90000" rIns="90000">
                      <a:noAutofit/>
                    </a:bodyPr>
                    <a:p>
                      <a:pPr algn="just">
                        <a:lnSpc>
                          <a:spcPct val="100000"/>
                        </a:lnSpc>
                      </a:pPr>
                      <a:r>
                        <a:rPr b="0" lang="en-GB" sz="1200" spc="-1" strike="noStrike">
                          <a:latin typeface="Arial"/>
                        </a:rPr>
                        <a:t>The data collects all the new cases of migrant children and young people who have arrived in Catalunya since 2015 and hosted by “sistema català de protecció a la infància i l'adolescència”. The data contain the migrant birth date, the year of entry, the origin, the destination, and the gender.</a:t>
                      </a:r>
                      <a:endParaRPr b="0" lang="es-ES" sz="1200" spc="-1" strike="noStrike">
                        <a:latin typeface="Arial"/>
                      </a:endParaRPr>
                    </a:p>
                  </a:txBody>
                  <a:tcPr marL="90000" marR="90000">
                    <a:solidFill>
                      <a:srgbClr val="eeeeee"/>
                    </a:solidFill>
                  </a:tcPr>
                </a:tc>
              </a:tr>
              <a:tr h="1240200">
                <a:tc>
                  <a:txBody>
                    <a:bodyPr lIns="90000" rIns="90000">
                      <a:noAutofit/>
                    </a:bodyPr>
                    <a:p>
                      <a:pPr algn="ctr">
                        <a:lnSpc>
                          <a:spcPct val="100000"/>
                        </a:lnSpc>
                      </a:pPr>
                      <a:r>
                        <a:rPr b="0" lang="en-GB" sz="1200" spc="-1" strike="noStrike">
                          <a:latin typeface="Arial"/>
                        </a:rPr>
                        <a:t>FAIR data</a:t>
                      </a:r>
                      <a:endParaRPr b="0" lang="es-E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c>
                  <a:txBody>
                    <a:bodyPr lIns="90000" rIns="90000">
                      <a:noAutofit/>
                    </a:bodyPr>
                    <a:p>
                      <a:pPr algn="just">
                        <a:lnSpc>
                          <a:spcPct val="100000"/>
                        </a:lnSpc>
                      </a:pPr>
                      <a:r>
                        <a:rPr b="0" lang="en-GB" sz="1200" spc="-1" strike="noStrike">
                          <a:latin typeface="Arial"/>
                        </a:rPr>
                        <a:t>We provide two datasets. The first one consists in the raw data. The second one has been cleaned up sorting up the ages and using a correct format to the dates. Both are freely available in pandas dataframe format.</a:t>
                      </a:r>
                      <a:endParaRPr b="0" lang="es-ES" sz="1200" spc="-1" strike="noStrike">
                        <a:latin typeface="Arial"/>
                      </a:endParaRPr>
                    </a:p>
                    <a:p>
                      <a:pPr algn="just">
                        <a:lnSpc>
                          <a:spcPct val="100000"/>
                        </a:lnSpc>
                      </a:pPr>
                      <a:r>
                        <a:rPr b="0" lang="en-GB" sz="1200" spc="-1" strike="noStrike">
                          <a:latin typeface="Arial"/>
                          <a:ea typeface="Noto Sans CJK SC"/>
                        </a:rPr>
                        <a:t>Data is not interoperable because it consists of migration from Marroc, Magreb, Africa subsahariana or Others towards </a:t>
                      </a:r>
                      <a:r>
                        <a:rPr b="0" lang="en-GB" sz="1200" spc="-1" strike="noStrike">
                          <a:latin typeface="Arial"/>
                        </a:rPr>
                        <a:t>Catalunya, the migration form different origins or to different destinations should differ.</a:t>
                      </a:r>
                      <a:endParaRPr b="0" lang="es-E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r>
              <a:tr h="681840">
                <a:tc>
                  <a:txBody>
                    <a:bodyPr lIns="90000" rIns="90000">
                      <a:noAutofit/>
                    </a:bodyPr>
                    <a:p>
                      <a:pPr algn="ctr">
                        <a:lnSpc>
                          <a:spcPct val="100000"/>
                        </a:lnSpc>
                      </a:pPr>
                      <a:r>
                        <a:rPr b="0" lang="en-GB" sz="1200" spc="-1" strike="noStrike">
                          <a:latin typeface="Arial"/>
                        </a:rPr>
                        <a:t>Allocation resources</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GB" sz="1200" spc="-1" strike="noStrike">
                          <a:latin typeface="Arial"/>
                          <a:ea typeface="Noto Sans CJK SC"/>
                        </a:rPr>
                        <a:t>The infrastructure is organized from “sistema català de protecció a la infància i l'adolescència” through different groups such as police, schools, hospitals, psychologists, and families (all financed by the Government of </a:t>
                      </a:r>
                      <a:r>
                        <a:rPr b="0" lang="en-GB" sz="1200" spc="-1" strike="noStrike">
                          <a:latin typeface="Arial"/>
                        </a:rPr>
                        <a:t>Catalunya).</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81840">
                <a:tc>
                  <a:txBody>
                    <a:bodyPr lIns="90000" rIns="90000">
                      <a:noAutofit/>
                    </a:bodyPr>
                    <a:p>
                      <a:pPr algn="ctr">
                        <a:lnSpc>
                          <a:spcPct val="100000"/>
                        </a:lnSpc>
                      </a:pPr>
                      <a:r>
                        <a:rPr b="0" lang="en-GB" sz="1200" spc="-1" strike="noStrike">
                          <a:latin typeface="Arial"/>
                        </a:rPr>
                        <a:t>Data security</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GB" sz="1200" spc="-1" strike="noStrike">
                          <a:latin typeface="Arial"/>
                        </a:rPr>
                        <a:t>The clean data should be useful for future investigations and migration comparisons. It is stored in a github repository and in different hard disks. There is no personal information in the clean data. The raw data is stored locally in our devices.</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81840">
                <a:tc>
                  <a:txBody>
                    <a:bodyPr lIns="90000" rIns="90000">
                      <a:noAutofit/>
                    </a:bodyPr>
                    <a:p>
                      <a:pPr algn="ctr">
                        <a:lnSpc>
                          <a:spcPct val="100000"/>
                        </a:lnSpc>
                      </a:pPr>
                      <a:r>
                        <a:rPr b="0" lang="en-GB" sz="1200" spc="-1" strike="noStrike">
                          <a:latin typeface="Arial"/>
                        </a:rPr>
                        <a:t>Ethical aspects</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GB" sz="1200" spc="-1" strike="noStrike">
                          <a:latin typeface="Arial"/>
                        </a:rPr>
                        <a:t>Each child has an ID number that is not related to any personal information, is just a control parameter. The exact destination and origin of the migrant remains unknown both in raw data and clean data.</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95"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96"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Data Management Plan: data base </a:t>
            </a:r>
            <a:endParaRPr b="0" lang="es-ES" sz="2400" spc="-1" strike="noStrike">
              <a:latin typeface="Arial"/>
            </a:endParaRPr>
          </a:p>
        </p:txBody>
      </p:sp>
      <p:pic>
        <p:nvPicPr>
          <p:cNvPr id="97" name="" descr=""/>
          <p:cNvPicPr/>
          <p:nvPr/>
        </p:nvPicPr>
        <p:blipFill>
          <a:blip r:embed="rId1"/>
          <a:stretch/>
        </p:blipFill>
        <p:spPr>
          <a:xfrm>
            <a:off x="1188000" y="1728000"/>
            <a:ext cx="6627960" cy="1770120"/>
          </a:xfrm>
          <a:prstGeom prst="rect">
            <a:avLst/>
          </a:prstGeom>
          <a:ln>
            <a:noFill/>
          </a:ln>
        </p:spPr>
      </p:pic>
      <p:sp>
        <p:nvSpPr>
          <p:cNvPr id="98" name="CustomShape 4"/>
          <p:cNvSpPr/>
          <p:nvPr/>
        </p:nvSpPr>
        <p:spPr>
          <a:xfrm>
            <a:off x="828000" y="3780000"/>
            <a:ext cx="2851560" cy="115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Catalunya Open Data</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Possible bias</a:t>
            </a:r>
            <a:endParaRPr b="0" lang="es-ES" sz="2000" spc="-1" strike="noStrike">
              <a:latin typeface="Arial"/>
            </a:endParaRPr>
          </a:p>
          <a:p>
            <a:pPr>
              <a:lnSpc>
                <a:spcPct val="100000"/>
              </a:lnSpc>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86920" y="42444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00" name="CustomShape 2"/>
          <p:cNvSpPr/>
          <p:nvPr/>
        </p:nvSpPr>
        <p:spPr>
          <a:xfrm>
            <a:off x="28692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01"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How we can see migration in Catalunya?</a:t>
            </a:r>
            <a:endParaRPr b="0" lang="es-ES" sz="2400" spc="-1" strike="noStrike">
              <a:latin typeface="Arial"/>
            </a:endParaRPr>
          </a:p>
        </p:txBody>
      </p:sp>
      <p:sp>
        <p:nvSpPr>
          <p:cNvPr id="102" name="CustomShape 4"/>
          <p:cNvSpPr/>
          <p:nvPr/>
        </p:nvSpPr>
        <p:spPr>
          <a:xfrm>
            <a:off x="531360" y="1981800"/>
            <a:ext cx="3283200" cy="348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Great influx to regions with Capital cities</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Connecting regions with more migrants</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Rural areas with less influx</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Unusual territorial division</a:t>
            </a: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a:t>
            </a:r>
            <a:r>
              <a:rPr b="0" lang="ca-ES" sz="2000" spc="-1" strike="noStrike">
                <a:solidFill>
                  <a:srgbClr val="0059a2"/>
                </a:solidFill>
                <a:latin typeface="Arial"/>
                <a:ea typeface="ＭＳ Ｐゴシック"/>
              </a:rPr>
              <a:t>&gt; Mismatched regions</a:t>
            </a:r>
            <a:endParaRPr b="0" lang="es-ES" sz="2000" spc="-1" strike="noStrike">
              <a:latin typeface="Arial"/>
            </a:endParaRPr>
          </a:p>
        </p:txBody>
      </p:sp>
      <p:pic>
        <p:nvPicPr>
          <p:cNvPr id="103" name="" descr=""/>
          <p:cNvPicPr/>
          <p:nvPr/>
        </p:nvPicPr>
        <p:blipFill>
          <a:blip r:embed="rId1"/>
          <a:stretch/>
        </p:blipFill>
        <p:spPr>
          <a:xfrm>
            <a:off x="4051440" y="1800000"/>
            <a:ext cx="4649040" cy="3456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86920" y="42444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05" name="CustomShape 2"/>
          <p:cNvSpPr/>
          <p:nvPr/>
        </p:nvSpPr>
        <p:spPr>
          <a:xfrm>
            <a:off x="28692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06"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How we can see migration in Catalunya?</a:t>
            </a:r>
            <a:endParaRPr b="0" lang="es-ES" sz="2400" spc="-1" strike="noStrike">
              <a:latin typeface="Arial"/>
            </a:endParaRPr>
          </a:p>
        </p:txBody>
      </p:sp>
      <p:pic>
        <p:nvPicPr>
          <p:cNvPr id="107" name="" descr=""/>
          <p:cNvPicPr/>
          <p:nvPr/>
        </p:nvPicPr>
        <p:blipFill>
          <a:blip r:embed="rId1"/>
          <a:stretch/>
        </p:blipFill>
        <p:spPr>
          <a:xfrm>
            <a:off x="648000" y="1944000"/>
            <a:ext cx="8020080" cy="41068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09"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10" name="CustomShape 3"/>
          <p:cNvSpPr/>
          <p:nvPr/>
        </p:nvSpPr>
        <p:spPr>
          <a:xfrm>
            <a:off x="27864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How are this data distributed?</a:t>
            </a:r>
            <a:endParaRPr b="0" lang="es-ES" sz="2400" spc="-1" strike="noStrike">
              <a:latin typeface="Arial"/>
            </a:endParaRPr>
          </a:p>
        </p:txBody>
      </p:sp>
      <p:pic>
        <p:nvPicPr>
          <p:cNvPr id="111" name="" descr=""/>
          <p:cNvPicPr/>
          <p:nvPr/>
        </p:nvPicPr>
        <p:blipFill>
          <a:blip r:embed="rId1"/>
          <a:stretch/>
        </p:blipFill>
        <p:spPr>
          <a:xfrm>
            <a:off x="1743840" y="1965960"/>
            <a:ext cx="5714640" cy="3809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13"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14" name="CustomShape 3"/>
          <p:cNvSpPr/>
          <p:nvPr/>
        </p:nvSpPr>
        <p:spPr>
          <a:xfrm>
            <a:off x="27864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Distribution by age and gender</a:t>
            </a:r>
            <a:endParaRPr b="0" lang="es-ES" sz="2400" spc="-1" strike="noStrike">
              <a:latin typeface="Arial"/>
            </a:endParaRPr>
          </a:p>
        </p:txBody>
      </p:sp>
      <p:sp>
        <p:nvSpPr>
          <p:cNvPr id="115" name="CustomShape 4"/>
          <p:cNvSpPr/>
          <p:nvPr/>
        </p:nvSpPr>
        <p:spPr>
          <a:xfrm>
            <a:off x="182880" y="6105600"/>
            <a:ext cx="7964280" cy="3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800" spc="-1" strike="noStrike">
                <a:solidFill>
                  <a:srgbClr val="000000"/>
                </a:solidFill>
                <a:latin typeface="Arial"/>
                <a:ea typeface="DejaVu Sans"/>
              </a:rPr>
              <a:t>1. Heering, L., Van Der Erf, R., &amp; Van Wissen, L. (2004). The role of family networks and migration culture in the continuation of Moroccan emigration: A gender perspective. Journal of Ethnic and Migration Studies, 30(2), 323-337.</a:t>
            </a:r>
            <a:endParaRPr b="0" lang="es-ES" sz="800" spc="-1" strike="noStrike">
              <a:latin typeface="Arial"/>
            </a:endParaRPr>
          </a:p>
        </p:txBody>
      </p:sp>
      <p:pic>
        <p:nvPicPr>
          <p:cNvPr id="116" name="" descr=""/>
          <p:cNvPicPr/>
          <p:nvPr/>
        </p:nvPicPr>
        <p:blipFill>
          <a:blip r:embed="rId1"/>
          <a:stretch/>
        </p:blipFill>
        <p:spPr>
          <a:xfrm>
            <a:off x="4493160" y="1999800"/>
            <a:ext cx="4290840" cy="2860200"/>
          </a:xfrm>
          <a:prstGeom prst="rect">
            <a:avLst/>
          </a:prstGeom>
          <a:ln>
            <a:noFill/>
          </a:ln>
        </p:spPr>
      </p:pic>
      <p:pic>
        <p:nvPicPr>
          <p:cNvPr id="117" name="" descr=""/>
          <p:cNvPicPr/>
          <p:nvPr/>
        </p:nvPicPr>
        <p:blipFill>
          <a:blip r:embed="rId2"/>
          <a:stretch/>
        </p:blipFill>
        <p:spPr>
          <a:xfrm>
            <a:off x="284040" y="2013480"/>
            <a:ext cx="4215960" cy="28105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19"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20" name="CustomShape 3"/>
          <p:cNvSpPr/>
          <p:nvPr/>
        </p:nvSpPr>
        <p:spPr>
          <a:xfrm>
            <a:off x="283320" y="1143000"/>
            <a:ext cx="8565480" cy="454680"/>
          </a:xfrm>
          <a:prstGeom prst="rect">
            <a:avLst/>
          </a:prstGeom>
          <a:noFill/>
          <a:ln>
            <a:noFill/>
          </a:ln>
        </p:spPr>
        <p:style>
          <a:lnRef idx="0"/>
          <a:fillRef idx="0"/>
          <a:effectRef idx="0"/>
          <a:fontRef idx="minor"/>
        </p:style>
      </p:sp>
      <p:pic>
        <p:nvPicPr>
          <p:cNvPr id="121" name="" descr=""/>
          <p:cNvPicPr/>
          <p:nvPr/>
        </p:nvPicPr>
        <p:blipFill>
          <a:blip r:embed="rId1"/>
          <a:stretch/>
        </p:blipFill>
        <p:spPr>
          <a:xfrm rot="11400">
            <a:off x="1400040" y="971280"/>
            <a:ext cx="5851800" cy="2492640"/>
          </a:xfrm>
          <a:prstGeom prst="rect">
            <a:avLst/>
          </a:prstGeom>
          <a:ln>
            <a:noFill/>
          </a:ln>
        </p:spPr>
      </p:pic>
      <p:pic>
        <p:nvPicPr>
          <p:cNvPr id="122" name="" descr=""/>
          <p:cNvPicPr/>
          <p:nvPr/>
        </p:nvPicPr>
        <p:blipFill>
          <a:blip r:embed="rId2"/>
          <a:stretch/>
        </p:blipFill>
        <p:spPr>
          <a:xfrm>
            <a:off x="5098320" y="1005840"/>
            <a:ext cx="2066040" cy="1199520"/>
          </a:xfrm>
          <a:prstGeom prst="rect">
            <a:avLst/>
          </a:prstGeom>
          <a:ln>
            <a:noFill/>
          </a:ln>
        </p:spPr>
      </p:pic>
      <p:sp>
        <p:nvSpPr>
          <p:cNvPr id="123" name="CustomShape 4"/>
          <p:cNvSpPr/>
          <p:nvPr/>
        </p:nvSpPr>
        <p:spPr>
          <a:xfrm>
            <a:off x="1903680" y="3474720"/>
            <a:ext cx="5038920" cy="2905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ca-ES" sz="1800" spc="-1" strike="noStrike">
                <a:solidFill>
                  <a:srgbClr val="000000"/>
                </a:solidFill>
                <a:latin typeface="Arial"/>
                <a:ea typeface="ＭＳ Ｐゴシック"/>
              </a:rPr>
              <a:t>PRE Covid19:</a:t>
            </a:r>
            <a:r>
              <a:rPr b="0" lang="ca-ES" sz="1800" spc="-1" strike="noStrike">
                <a:solidFill>
                  <a:srgbClr val="000000"/>
                </a:solidFill>
                <a:latin typeface="Arial"/>
                <a:ea typeface="ＭＳ Ｐゴシック"/>
              </a:rPr>
              <a:t> 2015-March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Lockdown:</a:t>
            </a:r>
            <a:r>
              <a:rPr b="0" lang="ca-ES" sz="1800" spc="-1" strike="noStrike">
                <a:solidFill>
                  <a:srgbClr val="000000"/>
                </a:solidFill>
                <a:latin typeface="Arial"/>
                <a:ea typeface="ＭＳ Ｐゴシック"/>
              </a:rPr>
              <a:t> March-May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Desescalada:</a:t>
            </a:r>
            <a:r>
              <a:rPr b="0" lang="ca-ES" sz="1800" spc="-1" strike="noStrike">
                <a:solidFill>
                  <a:srgbClr val="000000"/>
                </a:solidFill>
                <a:latin typeface="Arial"/>
                <a:ea typeface="ＭＳ Ｐゴシック"/>
              </a:rPr>
              <a:t> May-August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Second Wave :</a:t>
            </a:r>
            <a:r>
              <a:rPr b="0" lang="ca-ES" sz="1800" spc="-1" strike="noStrike">
                <a:solidFill>
                  <a:srgbClr val="000000"/>
                </a:solidFill>
                <a:latin typeface="Arial"/>
                <a:ea typeface="ＭＳ Ｐゴシック"/>
              </a:rPr>
              <a:t> August-December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Vaccination Period :</a:t>
            </a:r>
            <a:r>
              <a:rPr b="0" lang="ca-ES" sz="1800" spc="-1" strike="noStrike">
                <a:solidFill>
                  <a:srgbClr val="000000"/>
                </a:solidFill>
                <a:latin typeface="Arial"/>
                <a:ea typeface="ＭＳ Ｐゴシック"/>
              </a:rPr>
              <a:t> December 2020 - Today</a:t>
            </a:r>
            <a:endParaRPr b="0" lang="es-ES" sz="1800" spc="-1" strike="noStrike">
              <a:latin typeface="Arial"/>
            </a:endParaRPr>
          </a:p>
        </p:txBody>
      </p:sp>
      <p:sp>
        <p:nvSpPr>
          <p:cNvPr id="124" name="CustomShape 5"/>
          <p:cNvSpPr/>
          <p:nvPr/>
        </p:nvSpPr>
        <p:spPr>
          <a:xfrm>
            <a:off x="1678320" y="962280"/>
            <a:ext cx="3017160" cy="123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s-ES" sz="2400" spc="-1" strike="noStrike">
                <a:solidFill>
                  <a:srgbClr val="0059a2"/>
                </a:solidFill>
                <a:latin typeface="Arial"/>
                <a:ea typeface="ＭＳ Ｐゴシック"/>
              </a:rPr>
              <a:t>How do the data look in time?</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Diseño personalizado</Template>
  <TotalTime>4406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2020-09-08T10:49:41Z</dcterms:created>
  <dc:creator>josep.perello</dc:creator>
  <dc:description/>
  <dc:language>es-ES</dc:language>
  <cp:lastModifiedBy/>
  <dcterms:modified xsi:type="dcterms:W3CDTF">2021-12-01T18:02:44Z</dcterms:modified>
  <cp:revision>165</cp:revision>
  <dc:subject/>
  <dc:title>Tema 1: Els orígens. Propietats corpusculars de la radiació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