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8.jpeg" ContentType="image/jpe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9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n 8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200" cy="699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Puls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par</a:t>
            </a:r>
            <a:r>
              <a:rPr b="0" lang="en-US" sz="4400" spc="-1" strike="noStrike">
                <a:latin typeface="Arial"/>
              </a:rPr>
              <a:t>a </a:t>
            </a:r>
            <a:r>
              <a:rPr b="0" lang="en-US" sz="4400" spc="-1" strike="noStrike">
                <a:latin typeface="Arial"/>
              </a:rPr>
              <a:t>edit</a:t>
            </a:r>
            <a:r>
              <a:rPr b="0" lang="en-US" sz="4400" spc="-1" strike="noStrike">
                <a:latin typeface="Arial"/>
              </a:rPr>
              <a:t>ar el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del </a:t>
            </a:r>
            <a:r>
              <a:rPr b="0" lang="en-US" sz="4400" spc="-1" strike="noStrike">
                <a:latin typeface="Arial"/>
              </a:rPr>
              <a:t>text</a:t>
            </a:r>
            <a:r>
              <a:rPr b="0" lang="en-US" sz="4400" spc="-1" strike="noStrike">
                <a:latin typeface="Arial"/>
              </a:rPr>
              <a:t>o de </a:t>
            </a:r>
            <a:r>
              <a:rPr b="0" lang="en-US" sz="4400" spc="-1" strike="noStrike">
                <a:latin typeface="Arial"/>
              </a:rPr>
              <a:t>títul</a:t>
            </a:r>
            <a:r>
              <a:rPr b="0" lang="en-US" sz="4400" spc="-1" strike="noStrike">
                <a:latin typeface="Arial"/>
              </a:rPr>
              <a:t>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Imagen 2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200" cy="699480"/>
          </a:xfrm>
          <a:prstGeom prst="rect">
            <a:avLst/>
          </a:prstGeom>
          <a:ln>
            <a:noFill/>
          </a:ln>
        </p:spPr>
      </p:pic>
      <p:pic>
        <p:nvPicPr>
          <p:cNvPr id="42" name="Imagen 7" descr="UB_PawerPoin_4.tif"/>
          <p:cNvPicPr/>
          <p:nvPr/>
        </p:nvPicPr>
        <p:blipFill>
          <a:blip r:embed="rId3"/>
          <a:stretch/>
        </p:blipFill>
        <p:spPr>
          <a:xfrm>
            <a:off x="5724360" y="1700280"/>
            <a:ext cx="3436200" cy="515556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Puls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par</a:t>
            </a:r>
            <a:r>
              <a:rPr b="0" lang="en-US" sz="4400" spc="-1" strike="noStrike">
                <a:latin typeface="Arial"/>
              </a:rPr>
              <a:t>a </a:t>
            </a:r>
            <a:r>
              <a:rPr b="0" lang="en-US" sz="4400" spc="-1" strike="noStrike">
                <a:latin typeface="Arial"/>
              </a:rPr>
              <a:t>edit</a:t>
            </a:r>
            <a:r>
              <a:rPr b="0" lang="en-US" sz="4400" spc="-1" strike="noStrike">
                <a:latin typeface="Arial"/>
              </a:rPr>
              <a:t>ar el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del </a:t>
            </a:r>
            <a:r>
              <a:rPr b="0" lang="en-US" sz="4400" spc="-1" strike="noStrike">
                <a:latin typeface="Arial"/>
              </a:rPr>
              <a:t>text</a:t>
            </a:r>
            <a:r>
              <a:rPr b="0" lang="en-US" sz="4400" spc="-1" strike="noStrike">
                <a:latin typeface="Arial"/>
              </a:rPr>
              <a:t>o de </a:t>
            </a:r>
            <a:r>
              <a:rPr b="0" lang="en-US" sz="4400" spc="-1" strike="noStrike">
                <a:latin typeface="Arial"/>
              </a:rPr>
              <a:t>títul</a:t>
            </a:r>
            <a:r>
              <a:rPr b="0" lang="en-US" sz="4400" spc="-1" strike="noStrike">
                <a:latin typeface="Arial"/>
              </a:rPr>
              <a:t>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24120" y="1407960"/>
            <a:ext cx="91418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ory 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young 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into 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nya: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4365000"/>
            <a:ext cx="91418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Analysis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and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Visualizati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on of Big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MSc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Physics of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Complex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Systems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and </a:t>
            </a: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Biophysics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Aleix Abadia, </a:t>
            </a:r>
            <a:r>
              <a:rPr b="0" lang="es-ES" sz="1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Víctor Rodríguez, </a:t>
            </a:r>
            <a:r>
              <a:rPr b="0" lang="es-ES" sz="1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Martina Cortada, </a:t>
            </a:r>
            <a:r>
              <a:rPr b="0" lang="es-ES" sz="1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Roger Bellido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EA421B-E077-47F4-8A18-C66F3F46510F}" type="slidenum">
              <a:rPr b="0" lang="es-ES_tradnl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&lt;número&gt;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916000" y="2952000"/>
            <a:ext cx="32392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COVID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pandemic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insight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54880" y="1136880"/>
            <a:ext cx="8321040" cy="2628720"/>
          </a:xfrm>
          <a:prstGeom prst="rect">
            <a:avLst/>
          </a:prstGeom>
          <a:ln>
            <a:noFill/>
          </a:ln>
        </p:spPr>
      </p:pic>
      <p:grpSp>
        <p:nvGrpSpPr>
          <p:cNvPr id="132" name="Group 4"/>
          <p:cNvGrpSpPr/>
          <p:nvPr/>
        </p:nvGrpSpPr>
        <p:grpSpPr>
          <a:xfrm>
            <a:off x="1455120" y="4042800"/>
            <a:ext cx="7247520" cy="2597400"/>
            <a:chOff x="1455120" y="4042800"/>
            <a:chExt cx="7247520" cy="2597400"/>
          </a:xfrm>
        </p:grpSpPr>
        <p:pic>
          <p:nvPicPr>
            <p:cNvPr id="133" name="" descr=""/>
            <p:cNvPicPr/>
            <p:nvPr/>
          </p:nvPicPr>
          <p:blipFill>
            <a:blip r:embed="rId2"/>
            <a:stretch/>
          </p:blipFill>
          <p:spPr>
            <a:xfrm>
              <a:off x="1455120" y="4500000"/>
              <a:ext cx="6010200" cy="2140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4" name="Line 5"/>
            <p:cNvSpPr/>
            <p:nvPr/>
          </p:nvSpPr>
          <p:spPr>
            <a:xfrm flipV="1">
              <a:off x="5136480" y="4297680"/>
              <a:ext cx="1463040" cy="36576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TextShape 6"/>
            <p:cNvSpPr txBox="1"/>
            <p:nvPr/>
          </p:nvSpPr>
          <p:spPr>
            <a:xfrm>
              <a:off x="6599520" y="4042800"/>
              <a:ext cx="21031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0059a2"/>
                  </a:solidFill>
                  <a:latin typeface="Arial"/>
                </a:rPr>
                <a:t>September 2018</a:t>
              </a:r>
              <a:endParaRPr b="0" lang="en-US" sz="1800" spc="-1" strike="noStrike">
                <a:solidFill>
                  <a:srgbClr val="0059a2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What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happened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in 2018?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981240" y="1143000"/>
            <a:ext cx="5018400" cy="1172520"/>
          </a:xfrm>
          <a:prstGeom prst="rect">
            <a:avLst/>
          </a:prstGeom>
          <a:ln>
            <a:noFill/>
          </a:ln>
        </p:spPr>
      </p:pic>
      <p:grpSp>
        <p:nvGrpSpPr>
          <p:cNvPr id="140" name="Group 4"/>
          <p:cNvGrpSpPr/>
          <p:nvPr/>
        </p:nvGrpSpPr>
        <p:grpSpPr>
          <a:xfrm>
            <a:off x="1512000" y="2448000"/>
            <a:ext cx="5147640" cy="3945240"/>
            <a:chOff x="1512000" y="2448000"/>
            <a:chExt cx="5147640" cy="3945240"/>
          </a:xfrm>
        </p:grpSpPr>
        <p:pic>
          <p:nvPicPr>
            <p:cNvPr id="141" name="" descr=""/>
            <p:cNvPicPr/>
            <p:nvPr/>
          </p:nvPicPr>
          <p:blipFill>
            <a:blip r:embed="rId2"/>
            <a:stretch/>
          </p:blipFill>
          <p:spPr>
            <a:xfrm>
              <a:off x="2204640" y="2448000"/>
              <a:ext cx="4455000" cy="3945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5"/>
            <p:cNvSpPr/>
            <p:nvPr/>
          </p:nvSpPr>
          <p:spPr>
            <a:xfrm>
              <a:off x="2073240" y="3360600"/>
              <a:ext cx="1091880" cy="2091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3" name="" descr=""/>
            <p:cNvPicPr/>
            <p:nvPr/>
          </p:nvPicPr>
          <p:blipFill>
            <a:blip r:embed="rId3"/>
            <a:stretch/>
          </p:blipFill>
          <p:spPr>
            <a:xfrm>
              <a:off x="1512000" y="3357000"/>
              <a:ext cx="1751040" cy="2149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What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happened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in 2018?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981240" y="1143000"/>
            <a:ext cx="5018400" cy="11725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04000" y="2592000"/>
            <a:ext cx="7851600" cy="38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Let’s take a look </a:t>
            </a:r>
            <a:r>
              <a:rPr b="1" lang="es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at the pandemic </a:t>
            </a:r>
            <a:r>
              <a:rPr b="1" lang="es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period: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764000" y="4735800"/>
            <a:ext cx="5669280" cy="19393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2198880" y="1554480"/>
            <a:ext cx="4937760" cy="28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82600" y="41796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82600" y="53676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Calaunya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73960" y="114336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Forward to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2020: the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COVID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pandemic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645920" y="3474720"/>
            <a:ext cx="10058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- Video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58" name="Group 5"/>
          <p:cNvGrpSpPr/>
          <p:nvPr/>
        </p:nvGrpSpPr>
        <p:grpSpPr>
          <a:xfrm>
            <a:off x="4248000" y="1728000"/>
            <a:ext cx="4497120" cy="4032000"/>
            <a:chOff x="4248000" y="1728000"/>
            <a:chExt cx="4497120" cy="4032000"/>
          </a:xfrm>
        </p:grpSpPr>
        <p:pic>
          <p:nvPicPr>
            <p:cNvPr id="159" name="" descr=""/>
            <p:cNvPicPr/>
            <p:nvPr/>
          </p:nvPicPr>
          <p:blipFill>
            <a:blip r:embed="rId1"/>
            <a:stretch/>
          </p:blipFill>
          <p:spPr>
            <a:xfrm>
              <a:off x="4248000" y="1728000"/>
              <a:ext cx="4353840" cy="403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0" name="CustomShape 6"/>
            <p:cNvSpPr/>
            <p:nvPr/>
          </p:nvSpPr>
          <p:spPr>
            <a:xfrm>
              <a:off x="7966080" y="4124520"/>
              <a:ext cx="635760" cy="3063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1" name="" descr=""/>
            <p:cNvPicPr/>
            <p:nvPr/>
          </p:nvPicPr>
          <p:blipFill>
            <a:blip r:embed="rId2"/>
            <a:stretch/>
          </p:blipFill>
          <p:spPr>
            <a:xfrm>
              <a:off x="7868160" y="4563000"/>
              <a:ext cx="876960" cy="2768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82600" y="41796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82600" y="53676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Calaunya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73960" y="114336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Is there a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trend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emerging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from the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531360" y="1981800"/>
            <a:ext cx="3283560" cy="34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737360" y="2079000"/>
            <a:ext cx="5943600" cy="395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82600" y="41796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82600" y="53676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– Migratory influx of young people into Calaunya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73960" y="114336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e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q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u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e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f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u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u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e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ir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e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 </a:t>
            </a:r>
            <a:r>
              <a:rPr b="1" lang="es-ES" sz="22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531360" y="1981800"/>
            <a:ext cx="3283560" cy="34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31520" y="1873800"/>
            <a:ext cx="5120640" cy="348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How are the results of Catalunya compared to Spain? And Europe?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Project introducing citizen science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What would the results look like if we include migrations not only from Africa?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Gender study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Are there differences with by sea or by land migrations?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88000" y="109944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 - CRediT Contributor Roles Taxonomy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610480" y="6356520"/>
            <a:ext cx="244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A050254-ACF7-4FB7-8C6B-D1F402D26BED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8800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8800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01240" y="1535760"/>
            <a:ext cx="8565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29320" y="1815120"/>
          <a:ext cx="8496360" cy="4875840"/>
        </p:xfrm>
        <a:graphic>
          <a:graphicData uri="http://schemas.openxmlformats.org/drawingml/2006/table">
            <a:tbl>
              <a:tblPr/>
              <a:tblGrid>
                <a:gridCol w="1300680"/>
                <a:gridCol w="719604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Term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Definition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Ideas; formulation or evolution of overarching research goals and aims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Development or design of methodology; creation of models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Programming, software development; designing computer programs; implementation of the computer code and supporting algorithms; testing of existing code components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Verification, whether as a part of the activity or separate, of the overall replication/ reproducibility of results/experiments and other research outputs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Application of statistical, mathematical, computational, or other formal techniques to analyze or synthesize study data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Conducting a research and investigation process, specifically performing the experiments, or data/evidence collection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Provision of study materials, reagents, materials, patients, laboratory samples, animals, instrumentation, computing resources, or other analysis tools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Management activities to annotate (produce metadata), scrub data and maintain research data (including software code, where it is necessary for interpreting the data itself) for initial use and later reuse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writing the initial draft (including substantive translation)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 by those from the original research group, specifically critical review, commentary or revision – including pre-or postpublication stages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visualization/ data presentation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Oversight and leadership responsibility for the research activity planning and execution, including mentorship external to the core team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88000" y="109944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610480" y="6356520"/>
            <a:ext cx="244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1E99A84-EA7B-4114-B54D-E80D50E92705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8800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8800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82" name="Table 5"/>
          <p:cNvGraphicFramePr/>
          <p:nvPr/>
        </p:nvGraphicFramePr>
        <p:xfrm>
          <a:off x="229320" y="1815120"/>
          <a:ext cx="8496360" cy="4721760"/>
        </p:xfrm>
        <a:graphic>
          <a:graphicData uri="http://schemas.openxmlformats.org/drawingml/2006/table">
            <a:tbl>
              <a:tblPr/>
              <a:tblGrid>
                <a:gridCol w="1966320"/>
                <a:gridCol w="1368000"/>
                <a:gridCol w="1656000"/>
                <a:gridCol w="1473840"/>
                <a:gridCol w="203256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Aleix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Martina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Victor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Roger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1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2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84040" y="109944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731520" y="1873800"/>
            <a:ext cx="5120640" cy="348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Time-evolution graphics, sankey plot and dashboard: Martina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Pie charts, reference search, contextualization: Aleix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Histograms, DMP: Victor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Geographic map, abstract and presentation: Roger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800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8800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800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88000" y="1908000"/>
            <a:ext cx="856584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Migration has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been present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amongst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humanity since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beginning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of the times.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Seeking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abroad new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and better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opportunities is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 an ambition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everyone can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relate to.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Nowadays, a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great migratory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influx is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observed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towards our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territory, and it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will be our aim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study it, 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COVID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pandemic had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an effect over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it. Here we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show some of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migratory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peaks in the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recent years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as well as the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consequence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of the ongoing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pandemic and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first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lockdown.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We found that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migration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peaks can be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related to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geopolitical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phenomena in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place of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origin of the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migrants.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Also, we could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relate the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beginning of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pandemic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a valley in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migratory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influx in 2020.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8610480" y="6356520"/>
            <a:ext cx="244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4A95DBC-0993-4A9B-8C1E-FF8FD74DBC0F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84040" y="109944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Course opinion and critics: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75360" y="1981800"/>
            <a:ext cx="7737120" cy="3230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A huge thank you to Franziska and Josep for their help and dedication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Useful but too packed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The nature of the classes makes it very manageable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The amount of overall work does not match 3 ECTS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The idea is good, but there were not enough resources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Managemen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 Plan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3" name="Table 4"/>
          <p:cNvGraphicFramePr/>
          <p:nvPr/>
        </p:nvGraphicFramePr>
        <p:xfrm>
          <a:off x="424800" y="1770840"/>
          <a:ext cx="8207280" cy="4153680"/>
        </p:xfrm>
        <a:graphic>
          <a:graphicData uri="http://schemas.openxmlformats.org/drawingml/2006/table">
            <a:tbl>
              <a:tblPr/>
              <a:tblGrid>
                <a:gridCol w="1924200"/>
                <a:gridCol w="6283440"/>
              </a:tblGrid>
              <a:tr h="868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summary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data collects all the new cases of migrant children and young people who have arrived in Catalonia since 2015 and hosted by “sistema català de protecció a la infància i l'adolescència”. The data contain the migrant birth date, the year of entry, the origin, the destination, and the gender.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eeeee"/>
                    </a:solidFill>
                  </a:tcPr>
                </a:tc>
              </a:tr>
              <a:tr h="12402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FAIR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We provide two datasets. The first one consists in the raw data. The second one has been cleaned up sorting up the ages and using a correct format to the dates. Both are freely available in pandas dataframe format.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is not interoperable because it consists of migration from Marroc, Magreb, Africa subsahariana or Others towards Catalonia, the migration form different origins or to different destinations should differ.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Allocation resources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infrastructure is organized from “sistema català de protecció a la infància i l'adolescència” through different groups such as police, schools, hospitals, psychologists, and families*. All financed by the Government of Catalonia.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1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security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clean data should be useful for future investigations and migration comparisons. It is stored in a github repository and in different hard disks. There is no personal information in the clean data. The raw data is stored locally in our devices.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Ethical aspects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Each child has an ID number that is not related to any personal information, is just a control parameter. The exact destination and origin of the migrant remains unknown both in raw data and clean data.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Managemen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 Plan: 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base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188000" y="1728000"/>
            <a:ext cx="6628320" cy="17704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828000" y="3780000"/>
            <a:ext cx="285192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Catalunya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Open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Possible bias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86920" y="42444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8692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How we can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see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migration in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Catalunya?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31360" y="1981800"/>
            <a:ext cx="3283560" cy="34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03" name="Group 5"/>
          <p:cNvGrpSpPr/>
          <p:nvPr/>
        </p:nvGrpSpPr>
        <p:grpSpPr>
          <a:xfrm>
            <a:off x="3888000" y="1733760"/>
            <a:ext cx="5033880" cy="3984480"/>
            <a:chOff x="3888000" y="1733760"/>
            <a:chExt cx="5033880" cy="3984480"/>
          </a:xfrm>
        </p:grpSpPr>
        <p:pic>
          <p:nvPicPr>
            <p:cNvPr id="104" name="" descr=""/>
            <p:cNvPicPr/>
            <p:nvPr/>
          </p:nvPicPr>
          <p:blipFill>
            <a:blip r:embed="rId1"/>
            <a:stretch/>
          </p:blipFill>
          <p:spPr>
            <a:xfrm>
              <a:off x="3888000" y="1733760"/>
              <a:ext cx="5033880" cy="3665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" name="CustomShape 6"/>
            <p:cNvSpPr/>
            <p:nvPr/>
          </p:nvSpPr>
          <p:spPr>
            <a:xfrm>
              <a:off x="4223520" y="5400000"/>
              <a:ext cx="4574520" cy="31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Figure: Catalunya’s map according to </a:t>
              </a:r>
              <a:r>
                <a:rPr b="0" lang="en-US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Vaguerie’s territorial division. The color </a:t>
              </a:r>
              <a:r>
                <a:rPr b="0" lang="en-US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code shows the influx amiunt of </a:t>
              </a:r>
              <a:r>
                <a:rPr b="0" lang="en-US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migrants received since 2015.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6920" y="42444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8692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How we can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see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migration in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Catalunya?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48000" y="1944000"/>
            <a:ext cx="8020440" cy="410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7864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How is this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distributed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31360" y="1981800"/>
            <a:ext cx="3283560" cy="34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division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regions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Capital cities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more migrants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c9211e"/>
                </a:solidFill>
                <a:latin typeface="Arial"/>
                <a:ea typeface="ＭＳ Ｐゴシック"/>
              </a:rPr>
              <a:t>with less influx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160160" y="2232000"/>
            <a:ext cx="4479120" cy="32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Migration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influx of young people into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7864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Distribution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by age and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gender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82880" y="6105600"/>
            <a:ext cx="7964640" cy="3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800" spc="-1" strike="noStrike">
                <a:latin typeface="Arial"/>
              </a:rPr>
              <a:t>1. Heering, L., Van Der Erf, R., &amp; Van </a:t>
            </a:r>
            <a:r>
              <a:rPr b="0" lang="es-ES" sz="800" spc="-1" strike="noStrike">
                <a:latin typeface="Arial"/>
              </a:rPr>
              <a:t>Wissen, L. (2004). The role of family </a:t>
            </a:r>
            <a:r>
              <a:rPr b="0" lang="es-ES" sz="800" spc="-1" strike="noStrike">
                <a:latin typeface="Arial"/>
              </a:rPr>
              <a:t>networks and migration culture in the </a:t>
            </a:r>
            <a:r>
              <a:rPr b="0" lang="es-ES" sz="800" spc="-1" strike="noStrike">
                <a:latin typeface="Arial"/>
              </a:rPr>
              <a:t>continuation of Moroccan emigration: </a:t>
            </a:r>
            <a:r>
              <a:rPr b="0" lang="es-ES" sz="800" spc="-1" strike="noStrike">
                <a:latin typeface="Arial"/>
              </a:rPr>
              <a:t>A gender perspective. Journal of </a:t>
            </a:r>
            <a:r>
              <a:rPr b="0" lang="es-ES" sz="800" spc="-1" strike="noStrike">
                <a:latin typeface="Arial"/>
              </a:rPr>
              <a:t>Ethnic and Migration Studies, 30(2), </a:t>
            </a:r>
            <a:r>
              <a:rPr b="0" lang="es-ES" sz="800" spc="-1" strike="noStrike">
                <a:latin typeface="Arial"/>
              </a:rPr>
              <a:t>323-337.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80800" y="2168640"/>
            <a:ext cx="4291200" cy="28605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487040" y="2218320"/>
            <a:ext cx="4216320" cy="281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87280" y="417600"/>
            <a:ext cx="5196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n-US" sz="800" spc="-1" strike="noStrike">
              <a:latin typeface="Arial"/>
            </a:endParaRPr>
          </a:p>
          <a:p>
            <a:pPr marL="343080" indent="-340920">
              <a:lnSpc>
                <a:spcPts val="1001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87280" y="536400"/>
            <a:ext cx="51962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–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Migratory influx of young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into Catalunya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83320" y="1143000"/>
            <a:ext cx="856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 rot="11400">
            <a:off x="-3960" y="971640"/>
            <a:ext cx="5852160" cy="24930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694320" y="1005840"/>
            <a:ext cx="2066400" cy="119988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355680" y="3474720"/>
            <a:ext cx="503928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 Covid19: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2015-March 2020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Lockdown: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March-May 2020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Desescalada: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May-August 2020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Wave :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August-December 2020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Vaccination Period :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December 2020 - Today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Shape 5"/>
          <p:cNvSpPr txBox="1"/>
          <p:nvPr/>
        </p:nvSpPr>
        <p:spPr>
          <a:xfrm>
            <a:off x="274320" y="962280"/>
            <a:ext cx="3017520" cy="123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How do the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look in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time?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4376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2020-09-08T10:49:41Z</dcterms:created>
  <dc:creator>josep.perello</dc:creator>
  <dc:description/>
  <dc:language>es-ES</dc:language>
  <cp:lastModifiedBy/>
  <dcterms:modified xsi:type="dcterms:W3CDTF">2021-12-01T11:29:01Z</dcterms:modified>
  <cp:revision>158</cp:revision>
  <dc:subject/>
  <dc:title>Tema 1: Els orígens. Propietats corpusculars de la radiació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