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6"/>
  </p:notesMasterIdLst>
  <p:handoutMasterIdLst>
    <p:handoutMasterId r:id="rId17"/>
  </p:handoutMasterIdLst>
  <p:sldIdLst>
    <p:sldId id="303" r:id="rId5"/>
    <p:sldId id="292" r:id="rId6"/>
    <p:sldId id="266" r:id="rId7"/>
    <p:sldId id="302" r:id="rId8"/>
    <p:sldId id="295" r:id="rId9"/>
    <p:sldId id="297" r:id="rId10"/>
    <p:sldId id="298" r:id="rId11"/>
    <p:sldId id="293" r:id="rId12"/>
    <p:sldId id="301" r:id="rId13"/>
    <p:sldId id="300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C8D94-C516-2C40-E511-D650670F6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A1FFB-2435-D817-1A64-517CB2DCB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62249-DB38-AFC3-663C-92124B5A4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D88F2-4045-8F67-7ADB-108DD05D6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7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FED68-8BC5-759D-405A-9F649083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B32E03-9DA5-5C7F-9096-DDA40BDC2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BDF21-C982-700A-BAF0-325E7C54A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7ADF-BDF8-5126-7E19-F400A0390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78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B338-981D-9645-4032-F78620779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CC110-CD88-3593-9452-D9AA79670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20C79-064D-ED66-21CD-373537CB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1F0F-D448-811F-2DA8-A2C582CFF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9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0E9E1-5D39-B7C6-684F-C9CD22A34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5E9DB-2491-802D-027B-94D2B4D1E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F78D0-5A30-FA35-9D4E-90B96C24F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A0145-8331-A1CD-A42F-4F5D90D81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B7A64E-03B8-420C-80C3-A0EB0688BA5C}"/>
              </a:ext>
            </a:extLst>
          </p:cNvPr>
          <p:cNvSpPr/>
          <p:nvPr/>
        </p:nvSpPr>
        <p:spPr>
          <a:xfrm>
            <a:off x="127000" y="1143000"/>
            <a:ext cx="11303000" cy="86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s-IN" sz="3200" dirty="0">
                <a:latin typeface="SutonnyOMJ" panose="01010600010101010101" pitchFamily="2" charset="0"/>
                <a:cs typeface="SutonnyOMJ" panose="01010600010101010101" pitchFamily="2" charset="0"/>
              </a:rPr>
              <a:t>সিলেটে কমিউনিটি ক্লিনিকের স্বাস্থ্যসেবা অনুশীলন ও</a:t>
            </a:r>
            <a:endParaRPr lang="en-US" sz="32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 algn="ctr"/>
            <a:r>
              <a:rPr lang="as-IN" sz="3200" dirty="0">
                <a:latin typeface="SutonnyOMJ" panose="01010600010101010101" pitchFamily="2" charset="0"/>
                <a:cs typeface="SutonnyOMJ" panose="01010600010101010101" pitchFamily="2" charset="0"/>
              </a:rPr>
              <a:t> চ্যালেঞ্জসমূহের একটি গুণগত অনুসন্ধান</a:t>
            </a:r>
            <a:endParaRPr lang="en-US" sz="3200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9EA78-DA81-4361-8FEA-9AF2A5DFA9B5}"/>
              </a:ext>
            </a:extLst>
          </p:cNvPr>
          <p:cNvSpPr/>
          <p:nvPr/>
        </p:nvSpPr>
        <p:spPr>
          <a:xfrm>
            <a:off x="3581400" y="2514600"/>
            <a:ext cx="5422900" cy="546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ANP-470:Research Proposal and Defense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477E4-6DD5-42DF-AD3C-8783641A4AFC}"/>
              </a:ext>
            </a:extLst>
          </p:cNvPr>
          <p:cNvSpPr/>
          <p:nvPr/>
        </p:nvSpPr>
        <p:spPr>
          <a:xfrm>
            <a:off x="3886200" y="3429000"/>
            <a:ext cx="4813300" cy="977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s-IN" sz="2400" dirty="0">
                <a:latin typeface="SutonnyOMJ" panose="01010600010101010101" pitchFamily="2" charset="0"/>
                <a:cs typeface="SutonnyOMJ" panose="01010600010101010101" pitchFamily="2" charset="0"/>
              </a:rPr>
              <a:t>সৌরভ কুমার (২০১৯২৩৪০৬২) </a:t>
            </a:r>
            <a:endParaRPr lang="en-US" sz="24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 algn="ctr"/>
            <a:r>
              <a:rPr lang="as-IN" sz="2400" dirty="0">
                <a:latin typeface="SutonnyOMJ" panose="01010600010101010101" pitchFamily="2" charset="0"/>
                <a:cs typeface="SutonnyOMJ" panose="01010600010101010101" pitchFamily="2" charset="0"/>
              </a:rPr>
              <a:t>নৃবিজ্ঞান বিভাগ</a:t>
            </a:r>
            <a:endParaRPr lang="en-US" sz="2400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016EA-CA1E-416C-B353-C02505F21A04}"/>
              </a:ext>
            </a:extLst>
          </p:cNvPr>
          <p:cNvSpPr/>
          <p:nvPr/>
        </p:nvSpPr>
        <p:spPr>
          <a:xfrm>
            <a:off x="2832100" y="4914900"/>
            <a:ext cx="7442200" cy="800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s-IN" sz="2800" b="1" dirty="0">
                <a:latin typeface="SutonnyOMJ" panose="01010600010101010101" pitchFamily="2" charset="0"/>
                <a:cs typeface="SutonnyOMJ" panose="01010600010101010101" pitchFamily="2" charset="0"/>
              </a:rPr>
              <a:t>শাহজালাল বিজ্ঞান ও প্রযুক্তি বিশ্ববিদ্যালয়, সিলেট।</a:t>
            </a:r>
            <a:endParaRPr lang="en-US" sz="2800" b="1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1874E-C0E7-5189-66AE-3C5D12E1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F472-E978-730A-0F6F-65C00FFA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38" y="1883681"/>
            <a:ext cx="3729789" cy="344048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as-IN" sz="4400" dirty="0">
                <a:latin typeface="SutonnyOMJ" panose="01010600010101010101" pitchFamily="2" charset="0"/>
                <a:cs typeface="SutonnyOMJ" panose="01010600010101010101" pitchFamily="2" charset="0"/>
              </a:rPr>
              <a:t>তাত্ত্বিক কাঠামো</a:t>
            </a:r>
            <a:endParaRPr lang="en-US" sz="4400" b="1" dirty="0"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7A66B1-0E7F-9B96-D5FB-7409691B1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3187" y="1883681"/>
            <a:ext cx="7148303" cy="3440485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Belief Model </a:t>
            </a:r>
            <a:r>
              <a:rPr lang="as-IN" sz="2400" dirty="0">
                <a:latin typeface="SutonnyOMJ" panose="01010600010101010101" pitchFamily="2" charset="0"/>
                <a:cs typeface="SutonnyOMJ" panose="01010600010101010101" pitchFamily="2" charset="0"/>
              </a:rPr>
              <a:t>এর দৃষ্টিকোণ থেকে কমিউনিটি ক্লিনিকের সাংস্কৃতিক কাঠামো বিশ্লেষণ করা যেতে যায়।</a:t>
            </a:r>
            <a:endParaRPr lang="en-US" sz="1800" kern="100" dirty="0">
              <a:effectLst/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0">
            <a:extLst>
              <a:ext uri="{FF2B5EF4-FFF2-40B4-BE49-F238E27FC236}">
                <a16:creationId xmlns:a16="http://schemas.microsoft.com/office/drawing/2014/main" id="{B810F141-FDA0-4855-B782-A8B8E9627FDA}"/>
              </a:ext>
            </a:extLst>
          </p:cNvPr>
          <p:cNvSpPr txBox="1">
            <a:spLocks/>
          </p:cNvSpPr>
          <p:nvPr/>
        </p:nvSpPr>
        <p:spPr>
          <a:xfrm>
            <a:off x="4259515" y="1867134"/>
            <a:ext cx="3672970" cy="2125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8129B-B44F-4307-AE52-C0B0D57C2126}"/>
              </a:ext>
            </a:extLst>
          </p:cNvPr>
          <p:cNvSpPr/>
          <p:nvPr/>
        </p:nvSpPr>
        <p:spPr>
          <a:xfrm>
            <a:off x="4572000" y="3044279"/>
            <a:ext cx="3847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4400" dirty="0">
                <a:latin typeface="ArhialkhanMJ" pitchFamily="2" charset="0"/>
              </a:rPr>
              <a:t>ধন্যবাদ</a:t>
            </a:r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1229100"/>
            <a:ext cx="5212080" cy="605790"/>
          </a:xfrm>
        </p:spPr>
        <p:txBody>
          <a:bodyPr/>
          <a:lstStyle/>
          <a:p>
            <a:r>
              <a:rPr lang="as-IN" sz="4400" b="1" u="sng" dirty="0">
                <a:latin typeface="SutonnyOMJ" panose="01010600010101010101" pitchFamily="2" charset="0"/>
                <a:cs typeface="SutonnyOMJ" panose="01010600010101010101" pitchFamily="2" charset="0"/>
              </a:rPr>
              <a:t>ভূমিকা</a:t>
            </a:r>
            <a:endParaRPr lang="en-US" b="1" u="sng" cap="none" dirty="0">
              <a:solidFill>
                <a:schemeClr val="tx1"/>
              </a:solidFill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55520" y="2279341"/>
            <a:ext cx="7680960" cy="3510898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as-IN" sz="2800" dirty="0">
                <a:latin typeface="SutonnyOMJ" panose="01010600010101010101" pitchFamily="2" charset="0"/>
                <a:cs typeface="SutonnyOMJ" panose="01010600010101010101" pitchFamily="2" charset="0"/>
              </a:rPr>
              <a:t>গ্রামীণ দরিদ্র ও সুবিধাবঞ্চিত মানুষের মানসম্মত প্রাথমিক স্বাস্থ্য সেবা নিশ্চিত করার লক্ষ্যে কমিউনিটি ক্লিনিক স্থাপনের পরিকল্পনা গ্রহণ করা হয়। </a:t>
            </a:r>
            <a:endParaRPr lang="en-US" sz="28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as-IN" sz="2800" dirty="0">
                <a:latin typeface="SutonnyOMJ" panose="01010600010101010101" pitchFamily="2" charset="0"/>
                <a:cs typeface="SutonnyOMJ" panose="01010600010101010101" pitchFamily="2" charset="0"/>
              </a:rPr>
              <a:t>মূলত জনগণের অংশগ্রহণে গ্রামীণ মানুষের দোরগোড়ায় প্রাথমিক স্বাস্থ্য পরিচর্যা পৌঁছে দেওয়াই ছিল লক্ষ্য।কমিউনিটি ক্লিনিক পাবলিক প্রাইভেট পার্টনারশীপ (পিপিপি) এর একটি অনন্য উদাহরণ কমিউনিটি ক্লিনিক গড়ে উঠেছে জনগণের দান করা জমিতে। </a:t>
            </a:r>
            <a:endParaRPr lang="en-US" sz="28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as-IN" sz="2800" dirty="0">
                <a:latin typeface="SutonnyOMJ" panose="01010600010101010101" pitchFamily="2" charset="0"/>
                <a:cs typeface="SutonnyOMJ" panose="01010600010101010101" pitchFamily="2" charset="0"/>
              </a:rPr>
              <a:t>সরকার ভবন নির্মাণ, সেবাদানকারী নিয়োগ, ঔষধসহ প্রয়োজনীয় যাবতীয় যন্ত্রপাতি ও উপকরণ সরবরাহ করছে।</a:t>
            </a:r>
            <a:endParaRPr lang="en-US" sz="2800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A322CFF2-51B1-B82F-9E45-1A5005A91917}"/>
              </a:ext>
            </a:extLst>
          </p:cNvPr>
          <p:cNvSpPr txBox="1">
            <a:spLocks/>
          </p:cNvSpPr>
          <p:nvPr/>
        </p:nvSpPr>
        <p:spPr>
          <a:xfrm>
            <a:off x="596715" y="548640"/>
            <a:ext cx="10993549" cy="78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as-IN" sz="3600" b="1" u="sng" dirty="0">
                <a:latin typeface="SutonnyOMJ" panose="01010600010101010101" pitchFamily="2" charset="0"/>
                <a:cs typeface="SutonnyOMJ" panose="01010600010101010101" pitchFamily="2" charset="0"/>
              </a:rPr>
              <a:t>সাহিত্য পর্যালোচনা ও গবেষণার গ্যাপ</a:t>
            </a:r>
            <a:endParaRPr lang="en-US" sz="3600" b="1" u="sng" dirty="0"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AACCA7-7939-4040-8AAD-F4A739749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0922"/>
              </p:ext>
            </p:extLst>
          </p:nvPr>
        </p:nvGraphicFramePr>
        <p:xfrm>
          <a:off x="457200" y="1508250"/>
          <a:ext cx="11506200" cy="3055431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329726397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68148256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39992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379828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26816549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Result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Framework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73325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Client Satisfaction with Community Clinic Services in Bangladesh: An Evaluation of Service Quality and Beneficiary Perceptions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Talukder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, S. H.,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Akter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, S., Farhana, D.,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Salahin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, K. F., Khanam, S., Rahman, M. M., Hossain, M. S., Islam, T., Sultana, U. F.,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Prodhan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, T. I., &amp; Islam, S. M. 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Participant Observation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কমিউনিটি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ক্লিনিকের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সেবার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মান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নিয়ে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মিশ্র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প্রতিক্রিয়া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দেখতে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পাওয়া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যায়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।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অনেকে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সন্তুষ্টি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প্রকাশ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করেন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আমার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অনেকে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বিভিন্ন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সমস্যার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কথা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বলে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।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তবে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৪০%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কমিউটি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ক্লিনিক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এর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সেবায়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সন্তুষ্ট</a:t>
                      </a:r>
                      <a:r>
                        <a:rPr lang="en-US" sz="1800" dirty="0">
                          <a:effectLst/>
                          <a:latin typeface="SutonnyOMJ" panose="01010600010101010101" pitchFamily="2" charset="0"/>
                          <a:ea typeface="Century Gothic" panose="020B0502020202020204" pitchFamily="34" charset="0"/>
                          <a:cs typeface="SutonnyOMJ" panose="01010600010101010101" pitchFamily="2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Behavioral Model of Health Services Utilization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2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A322CFF2-51B1-B82F-9E45-1A5005A91917}"/>
              </a:ext>
            </a:extLst>
          </p:cNvPr>
          <p:cNvSpPr txBox="1">
            <a:spLocks/>
          </p:cNvSpPr>
          <p:nvPr/>
        </p:nvSpPr>
        <p:spPr>
          <a:xfrm>
            <a:off x="596715" y="548640"/>
            <a:ext cx="10993549" cy="78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as-IN" sz="3600" b="1" u="sng" dirty="0">
                <a:latin typeface="SutonnyOMJ" panose="01010600010101010101" pitchFamily="2" charset="0"/>
                <a:cs typeface="SutonnyOMJ" panose="01010600010101010101" pitchFamily="2" charset="0"/>
              </a:rPr>
              <a:t>সাহিত্য পর্যালোচনা ও গবেষণার গ্যাপ</a:t>
            </a:r>
            <a:endParaRPr lang="en-US" sz="3600" b="1" u="sng" dirty="0"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AACCA7-7939-4040-8AAD-F4A739749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17277"/>
              </p:ext>
            </p:extLst>
          </p:nvPr>
        </p:nvGraphicFramePr>
        <p:xfrm>
          <a:off x="596715" y="1639062"/>
          <a:ext cx="11229406" cy="374326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171885">
                  <a:extLst>
                    <a:ext uri="{9D8B030D-6E8A-4147-A177-3AD203B41FA5}">
                      <a16:colId xmlns:a16="http://schemas.microsoft.com/office/drawing/2014/main" val="3297263973"/>
                    </a:ext>
                  </a:extLst>
                </a:gridCol>
                <a:gridCol w="1749266">
                  <a:extLst>
                    <a:ext uri="{9D8B030D-6E8A-4147-A177-3AD203B41FA5}">
                      <a16:colId xmlns:a16="http://schemas.microsoft.com/office/drawing/2014/main" val="1681482568"/>
                    </a:ext>
                  </a:extLst>
                </a:gridCol>
                <a:gridCol w="1825954">
                  <a:extLst>
                    <a:ext uri="{9D8B030D-6E8A-4147-A177-3AD203B41FA5}">
                      <a16:colId xmlns:a16="http://schemas.microsoft.com/office/drawing/2014/main" val="4039992799"/>
                    </a:ext>
                  </a:extLst>
                </a:gridCol>
                <a:gridCol w="3841580">
                  <a:extLst>
                    <a:ext uri="{9D8B030D-6E8A-4147-A177-3AD203B41FA5}">
                      <a16:colId xmlns:a16="http://schemas.microsoft.com/office/drawing/2014/main" val="2983798280"/>
                    </a:ext>
                  </a:extLst>
                </a:gridCol>
                <a:gridCol w="1640721">
                  <a:extLst>
                    <a:ext uri="{9D8B030D-6E8A-4147-A177-3AD203B41FA5}">
                      <a16:colId xmlns:a16="http://schemas.microsoft.com/office/drawing/2014/main" val="326816549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Result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Framework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73325"/>
                  </a:ext>
                </a:extLst>
              </a:tr>
              <a:tr h="27531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Vrinda" panose="020B0502040204020203" pitchFamily="34" charset="0"/>
                        </a:rPr>
                        <a:t>Community Clinic in Bangladesh: Empowering women through utilization and participation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Vrinda" panose="020B0502040204020203" pitchFamily="34" charset="0"/>
                        </a:rPr>
                        <a:t>Riaz, B. K., Ahmad, S. A., Islam, M. Z., &amp; Ali, 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Nirmala UI" panose="020B0502040204020203" pitchFamily="34" charset="0"/>
                          <a:ea typeface="Century Gothic" panose="020B0502020202020204" pitchFamily="34" charset="0"/>
                          <a:cs typeface="Vrinda" panose="020B0502040204020203" pitchFamily="34" charset="0"/>
                        </a:rPr>
                        <a:t>1.participantnobservation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এই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গবেষনায়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দেখা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যায়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যে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সেবা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গ্রহনের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ক্ষেত্রে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নারীদের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সংখ্যা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বেশি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ছিল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।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প্রায়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৮৩%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এর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মতো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নারী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সেবা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নিয়ে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খুশি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ছিলেন।কারণ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হিসেবে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দেখনো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হয়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সেবা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প্রধানকারীদের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বড়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একটা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অংশ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স্থানীয়দের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মধ্যে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থেকে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নিয়োগ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দেওয়া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এবং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নারীদের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সংখ্যা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বেশি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Health Belief 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2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>
            <a:extLst>
              <a:ext uri="{FF2B5EF4-FFF2-40B4-BE49-F238E27FC236}">
                <a16:creationId xmlns:a16="http://schemas.microsoft.com/office/drawing/2014/main" id="{84A42683-DAE9-0118-FE23-E3D4C9BEB527}"/>
              </a:ext>
            </a:extLst>
          </p:cNvPr>
          <p:cNvSpPr txBox="1">
            <a:spLocks/>
          </p:cNvSpPr>
          <p:nvPr/>
        </p:nvSpPr>
        <p:spPr>
          <a:xfrm>
            <a:off x="699585" y="740943"/>
            <a:ext cx="6775635" cy="78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</a:pPr>
            <a:br>
              <a:rPr lang="as-IN" sz="3200" dirty="0"/>
            </a:br>
            <a:r>
              <a:rPr lang="as-IN" sz="14400" b="1" u="sng" dirty="0">
                <a:latin typeface="SutonnyOMJ" panose="01010600010101010101" pitchFamily="2" charset="0"/>
                <a:cs typeface="SutonnyOMJ" panose="01010600010101010101" pitchFamily="2" charset="0"/>
              </a:rPr>
              <a:t>গবেষণা প্রশ্ন</a:t>
            </a:r>
            <a:endParaRPr lang="en-US" sz="3200" b="1" u="sng" kern="100" dirty="0">
              <a:solidFill>
                <a:srgbClr val="000000"/>
              </a:solidFill>
              <a:effectLst/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19D50-CA9F-5D55-233B-A283674902A4}"/>
              </a:ext>
            </a:extLst>
          </p:cNvPr>
          <p:cNvSpPr txBox="1"/>
          <p:nvPr/>
        </p:nvSpPr>
        <p:spPr>
          <a:xfrm>
            <a:off x="1303020" y="2055916"/>
            <a:ext cx="10355580" cy="261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সিলেটে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গ্রামীণ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অঞ্চলে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প্রাথমিক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স্বাস্থসেবা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ও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চিকিৎসা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সম্পর্কিত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সাংস্কৃতিক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বিশ্বাস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ও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প্রথা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কমিউনিটি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ক্লিনিকের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সেবাকে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কিভাবে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প্রভাবিত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?</a:t>
            </a:r>
          </a:p>
          <a:p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 </a:t>
            </a:r>
          </a:p>
          <a:p>
            <a:pPr lvl="0"/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কমিউনিটি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ক্লিনিকসমূহ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সহজলভ্য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ও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মানসম্মত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প্রাথমিক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স্বাস্থ্যসেবা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প্রদানের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ক্ষেত্রে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কতটুকু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ভূমিকা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পালন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করে</a:t>
            </a:r>
            <a:r>
              <a:rPr lang="en-US" sz="2800" dirty="0">
                <a:latin typeface="SutonnyOMJ" panose="01010600010101010101" pitchFamily="2" charset="0"/>
                <a:cs typeface="SutonnyOMJ" panose="01010600010101010101" pitchFamily="2" charset="0"/>
              </a:rPr>
              <a:t>?</a:t>
            </a:r>
          </a:p>
          <a:p>
            <a:pPr marL="0" marR="0" indent="457200">
              <a:lnSpc>
                <a:spcPct val="150000"/>
              </a:lnSpc>
              <a:spcAft>
                <a:spcPts val="120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A12D1-CDBC-8414-0A67-F9A65D823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>
            <a:extLst>
              <a:ext uri="{FF2B5EF4-FFF2-40B4-BE49-F238E27FC236}">
                <a16:creationId xmlns:a16="http://schemas.microsoft.com/office/drawing/2014/main" id="{F98687F6-FE52-6804-8F50-52DC80CFE732}"/>
              </a:ext>
            </a:extLst>
          </p:cNvPr>
          <p:cNvSpPr txBox="1">
            <a:spLocks/>
          </p:cNvSpPr>
          <p:nvPr/>
        </p:nvSpPr>
        <p:spPr>
          <a:xfrm>
            <a:off x="3779520" y="1235204"/>
            <a:ext cx="4229100" cy="78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 err="1">
                <a:latin typeface="SutonnyOMJ" panose="01010600010101010101" pitchFamily="2" charset="0"/>
                <a:cs typeface="SutonnyOMJ" panose="01010600010101010101" pitchFamily="2" charset="0"/>
              </a:rPr>
              <a:t>গবেষণার</a:t>
            </a:r>
            <a:r>
              <a:rPr lang="en-US" sz="4000" b="1" u="sng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4000" b="1" u="sng" dirty="0" err="1">
                <a:latin typeface="SutonnyOMJ" panose="01010600010101010101" pitchFamily="2" charset="0"/>
                <a:cs typeface="SutonnyOMJ" panose="01010600010101010101" pitchFamily="2" charset="0"/>
              </a:rPr>
              <a:t>উদ্দেশ্যসমূহ</a:t>
            </a:r>
            <a:endParaRPr lang="en-US" sz="4000" u="sng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E04F-DB4E-EAF3-94AA-06CAD1D93A97}"/>
              </a:ext>
            </a:extLst>
          </p:cNvPr>
          <p:cNvSpPr txBox="1"/>
          <p:nvPr/>
        </p:nvSpPr>
        <p:spPr>
          <a:xfrm>
            <a:off x="558800" y="2020063"/>
            <a:ext cx="1128268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মূল</a:t>
            </a:r>
            <a:r>
              <a:rPr lang="en-US" sz="2400" b="1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লক্ষ্য</a:t>
            </a:r>
            <a:endParaRPr lang="en-US" sz="24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   ১.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সিলেটের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গ্রামীণ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অঞ্চলে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কমিউনিটি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ক্লিনিকের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সেবার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গ্রহণযোগ্যতা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ব্যবহারের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ওপর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সাংস্কৃতিক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ধারণার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প্রভাব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বিশ্লেষণ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।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b="1" dirty="0">
                <a:latin typeface="SutonnyOMJ" panose="01010600010101010101" pitchFamily="2" charset="0"/>
                <a:cs typeface="SutonnyOMJ" panose="01010600010101010101" pitchFamily="2" charset="0"/>
              </a:rPr>
              <a:t> </a:t>
            </a:r>
            <a:endParaRPr lang="en-US" sz="24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গৌণ</a:t>
            </a:r>
            <a:r>
              <a:rPr lang="en-US" sz="2400" b="1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লক্ষ্য</a:t>
            </a:r>
            <a:endParaRPr lang="en-US" sz="24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       ১.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ঐতিহ্যবাহী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চিকিৎসা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পদ্ধতি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কমিউনিটি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ক্লিনিক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সেবার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মধ্যে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পারস্পরিক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সম্পর্ক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বিশ্লেষণ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।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       ২.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লিঙ্গ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ও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পারিবারিক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কাঠামোর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মতো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সামাজিক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বিষয়গুলো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কীভাবে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স্বাস্থ্যসেবা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গ্রহণের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আচরণকে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প্রভাবিত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করে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তা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পরীক্ষা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।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       ৩.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স্থানীয়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সাংস্কৃতিক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প্রেক্ষাপটে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কমিউনিটি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ক্লিনিকগুলোর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সেবা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গ্রহনের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প্রতিবন্ধকতাগুলো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বিশ্লেষণ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4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2400" dirty="0">
                <a:latin typeface="SutonnyOMJ" panose="01010600010101010101" pitchFamily="2" charset="0"/>
                <a:cs typeface="SutonnyOMJ" panose="01010600010101010101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42337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C7032-F097-4C67-8495-FD3057090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>
            <a:extLst>
              <a:ext uri="{FF2B5EF4-FFF2-40B4-BE49-F238E27FC236}">
                <a16:creationId xmlns:a16="http://schemas.microsoft.com/office/drawing/2014/main" id="{63717C72-EBB5-1F7E-C701-274152597793}"/>
              </a:ext>
            </a:extLst>
          </p:cNvPr>
          <p:cNvSpPr txBox="1">
            <a:spLocks/>
          </p:cNvSpPr>
          <p:nvPr/>
        </p:nvSpPr>
        <p:spPr>
          <a:xfrm>
            <a:off x="7518400" y="750446"/>
            <a:ext cx="4140200" cy="78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err="1"/>
              <a:t>গবেষণা</a:t>
            </a:r>
            <a:r>
              <a:rPr lang="en-US" b="1" u="sng" dirty="0"/>
              <a:t> </a:t>
            </a:r>
            <a:r>
              <a:rPr lang="en-US" b="1" u="sng" dirty="0" err="1"/>
              <a:t>পদ্ধতি</a:t>
            </a:r>
            <a:r>
              <a:rPr lang="en-US" b="1" u="sng" dirty="0"/>
              <a:t> ও </a:t>
            </a:r>
            <a:r>
              <a:rPr lang="en-US" b="1" u="sng" dirty="0" err="1"/>
              <a:t>কৌশল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939F4-EAD4-4A28-A4EC-E6DF2FA93BD4}"/>
              </a:ext>
            </a:extLst>
          </p:cNvPr>
          <p:cNvSpPr txBox="1"/>
          <p:nvPr/>
        </p:nvSpPr>
        <p:spPr>
          <a:xfrm>
            <a:off x="1282700" y="2023240"/>
            <a:ext cx="100345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     (ক)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প্রাথমিক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উৎসঃ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এক্ষেত্রে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কিছু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কৌশল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ও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পদ্ধতি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ব্যবহার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হবে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।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যেমন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-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সাক্ষাৎকার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পর্যবেক্ষণ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</a:p>
          <a:p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     (খ)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মাধ্যমিক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উৎসঃ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গবেষণা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কাজ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সম্পন্ন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করার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জন্য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বিভিন্ন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বইপত্র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জার্নাল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বাৎসরিক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রিপোর্টি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বিভিন্ন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সেমিনার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প্রবন্ধ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ইত্যাদি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থেকে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তথ্য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সংগ্রহ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করার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চেষ্টা</a:t>
            </a:r>
            <a:r>
              <a:rPr lang="en-US" sz="32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করবো</a:t>
            </a:r>
            <a:endParaRPr lang="en-US" sz="3200" kern="100" dirty="0">
              <a:effectLst/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61A60-B971-4D98-A770-9006CDAF4DA7}"/>
              </a:ext>
            </a:extLst>
          </p:cNvPr>
          <p:cNvSpPr/>
          <p:nvPr/>
        </p:nvSpPr>
        <p:spPr>
          <a:xfrm>
            <a:off x="1574800" y="4577784"/>
            <a:ext cx="6337300" cy="1962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UcPeriod"/>
            </a:pPr>
            <a:r>
              <a:rPr lang="en-US" b="1" dirty="0" err="1"/>
              <a:t>নমুনায়ন</a:t>
            </a:r>
            <a:r>
              <a:rPr lang="en-US" b="1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 err="1"/>
              <a:t>পর্যবেক্ষণ</a:t>
            </a:r>
            <a:r>
              <a:rPr lang="en-US" b="1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 </a:t>
            </a:r>
            <a:r>
              <a:rPr lang="en-US" b="1" dirty="0" err="1"/>
              <a:t>নিবিড়</a:t>
            </a:r>
            <a:r>
              <a:rPr lang="en-US" b="1" dirty="0"/>
              <a:t> </a:t>
            </a:r>
            <a:r>
              <a:rPr lang="en-US" b="1" dirty="0" err="1"/>
              <a:t>সাক্ষাৎকার</a:t>
            </a:r>
            <a:r>
              <a:rPr lang="en-US" b="1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 </a:t>
            </a:r>
            <a:r>
              <a:rPr lang="en-US" b="1" dirty="0" err="1"/>
              <a:t>মূল</a:t>
            </a:r>
            <a:r>
              <a:rPr lang="en-US" b="1" dirty="0"/>
              <a:t> </a:t>
            </a:r>
            <a:r>
              <a:rPr lang="en-US" b="1" dirty="0" err="1"/>
              <a:t>তথ্যদাতা</a:t>
            </a:r>
            <a:r>
              <a:rPr lang="en-US" b="1" dirty="0"/>
              <a:t> </a:t>
            </a:r>
            <a:r>
              <a:rPr lang="en-US" b="1" dirty="0" err="1"/>
              <a:t>সাক্ষাৎকার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5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38" y="1883681"/>
            <a:ext cx="3729789" cy="3440485"/>
          </a:xfrm>
          <a:solidFill>
            <a:schemeClr val="bg2"/>
          </a:solidFill>
        </p:spPr>
        <p:txBody>
          <a:bodyPr/>
          <a:lstStyle/>
          <a:p>
            <a:r>
              <a:rPr lang="en-US" b="1" dirty="0" err="1"/>
              <a:t>বিষয়</a:t>
            </a:r>
            <a:r>
              <a:rPr lang="en-US" b="1" dirty="0"/>
              <a:t> </a:t>
            </a:r>
            <a:r>
              <a:rPr lang="en-US" b="1" dirty="0" err="1"/>
              <a:t>নির্ধারণের</a:t>
            </a:r>
            <a:r>
              <a:rPr lang="en-US" b="1" dirty="0"/>
              <a:t> </a:t>
            </a:r>
            <a:r>
              <a:rPr lang="en-US" b="1" dirty="0" err="1"/>
              <a:t>যৌক্তিকতা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3187" y="1883681"/>
            <a:ext cx="7148303" cy="344048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প্রাথমিক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স্বাস্থ্য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সেবা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মানুষের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মৌলিক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অধিকার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সংবিধানে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বর্ণিত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হয়েছে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।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কিন্তু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সরকারের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পক্ষে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এত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বড়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জনগোষ্ঠীর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চিকিৎসা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ব্যবহার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সম্ভব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না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।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এই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বিশাল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জনগণের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স্বাস্থ্যসেবা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কিভাবে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বা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কতটুকু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নিশ্চিত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করা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হয়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তা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জানা</a:t>
            </a:r>
            <a:r>
              <a:rPr lang="en-US" sz="2000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2000" dirty="0" err="1">
                <a:latin typeface="SutonnyOMJ" panose="01010600010101010101" pitchFamily="2" charset="0"/>
                <a:cs typeface="SutonnyOMJ" panose="01010600010101010101" pitchFamily="2" charset="0"/>
              </a:rPr>
              <a:t>যাবে</a:t>
            </a:r>
            <a:endParaRPr lang="en-US" sz="2000" dirty="0">
              <a:latin typeface="SutonnyOMJ" panose="01010600010101010101" pitchFamily="2" charset="0"/>
              <a:cs typeface="SutonnyOMJ" panose="01010600010101010101" pitchFamily="2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2EC19-6BEF-A620-D104-F8AD996ED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>
            <a:extLst>
              <a:ext uri="{FF2B5EF4-FFF2-40B4-BE49-F238E27FC236}">
                <a16:creationId xmlns:a16="http://schemas.microsoft.com/office/drawing/2014/main" id="{A33AC822-2941-366E-FE2A-F642E01CC6C7}"/>
              </a:ext>
            </a:extLst>
          </p:cNvPr>
          <p:cNvSpPr txBox="1">
            <a:spLocks/>
          </p:cNvSpPr>
          <p:nvPr/>
        </p:nvSpPr>
        <p:spPr>
          <a:xfrm>
            <a:off x="7909560" y="613286"/>
            <a:ext cx="3749040" cy="78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/>
              <a:t>গবেষণার</a:t>
            </a:r>
            <a:r>
              <a:rPr lang="en-US" b="1" dirty="0"/>
              <a:t> </a:t>
            </a:r>
            <a:r>
              <a:rPr lang="en-US" b="1" dirty="0" err="1"/>
              <a:t>নৈতিকতা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1CF7A-62B1-2666-EFF2-F278790EBF9C}"/>
              </a:ext>
            </a:extLst>
          </p:cNvPr>
          <p:cNvSpPr txBox="1"/>
          <p:nvPr/>
        </p:nvSpPr>
        <p:spPr>
          <a:xfrm>
            <a:off x="1206500" y="1502540"/>
            <a:ext cx="10123488" cy="470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Bryman </a:t>
            </a:r>
            <a:r>
              <a:rPr lang="en-US" sz="2400" dirty="0" err="1"/>
              <a:t>এবং</a:t>
            </a:r>
            <a:r>
              <a:rPr lang="en-US" sz="2400" dirty="0"/>
              <a:t> Bell (2007) </a:t>
            </a:r>
            <a:r>
              <a:rPr lang="en-US" sz="2400" dirty="0" err="1"/>
              <a:t>তাদের</a:t>
            </a:r>
            <a:r>
              <a:rPr lang="en-US" sz="2400" dirty="0"/>
              <a:t> </a:t>
            </a:r>
            <a:r>
              <a:rPr lang="en-US" sz="2400" dirty="0" err="1"/>
              <a:t>মতে</a:t>
            </a:r>
            <a:r>
              <a:rPr lang="en-US" sz="2400" dirty="0"/>
              <a:t>, </a:t>
            </a:r>
            <a:r>
              <a:rPr lang="en-US" sz="2400" dirty="0" err="1"/>
              <a:t>গবেষণা</a:t>
            </a:r>
            <a:r>
              <a:rPr lang="en-US" sz="2400" dirty="0"/>
              <a:t> </a:t>
            </a:r>
            <a:r>
              <a:rPr lang="en-US" sz="2400" dirty="0" err="1"/>
              <a:t>পরিচালনার</a:t>
            </a:r>
            <a:r>
              <a:rPr lang="en-US" sz="2400" dirty="0"/>
              <a:t> </a:t>
            </a:r>
            <a:r>
              <a:rPr lang="en-US" sz="2400" dirty="0" err="1"/>
              <a:t>সময়</a:t>
            </a:r>
            <a:r>
              <a:rPr lang="en-US" sz="2400" dirty="0"/>
              <a:t> </a:t>
            </a:r>
            <a:r>
              <a:rPr lang="en-US" sz="2400" dirty="0" err="1"/>
              <a:t>যে</a:t>
            </a:r>
            <a:r>
              <a:rPr lang="en-US" sz="2400" dirty="0"/>
              <a:t> </a:t>
            </a:r>
            <a:r>
              <a:rPr lang="en-US" sz="2400" dirty="0" err="1"/>
              <a:t>সকল</a:t>
            </a:r>
            <a:r>
              <a:rPr lang="en-US" sz="2400" dirty="0"/>
              <a:t> </a:t>
            </a:r>
            <a:r>
              <a:rPr lang="en-US" sz="2400" dirty="0" err="1"/>
              <a:t>নৈতিকতা</a:t>
            </a:r>
            <a:r>
              <a:rPr lang="en-US" sz="2400" dirty="0"/>
              <a:t> </a:t>
            </a:r>
            <a:r>
              <a:rPr lang="en-US" sz="2400" dirty="0" err="1"/>
              <a:t>অবলম্বন</a:t>
            </a:r>
            <a:r>
              <a:rPr lang="en-US" sz="2400" dirty="0"/>
              <a:t> </a:t>
            </a:r>
            <a:r>
              <a:rPr lang="en-US" sz="2400" dirty="0" err="1"/>
              <a:t>করে</a:t>
            </a:r>
            <a:r>
              <a:rPr lang="en-US" sz="2400" dirty="0"/>
              <a:t> </a:t>
            </a:r>
            <a:r>
              <a:rPr lang="en-US" sz="2400" dirty="0" err="1"/>
              <a:t>চলা</a:t>
            </a:r>
            <a:r>
              <a:rPr lang="en-US" sz="2400" dirty="0"/>
              <a:t> </a:t>
            </a:r>
            <a:r>
              <a:rPr lang="en-US" sz="2400" dirty="0" err="1"/>
              <a:t>উচিত</a:t>
            </a:r>
            <a:r>
              <a:rPr lang="en-US" sz="2400" dirty="0"/>
              <a:t> </a:t>
            </a:r>
            <a:r>
              <a:rPr lang="en-US" sz="2400" dirty="0" err="1"/>
              <a:t>তা</a:t>
            </a:r>
            <a:r>
              <a:rPr lang="en-US" sz="2400" dirty="0"/>
              <a:t> </a:t>
            </a:r>
            <a:r>
              <a:rPr lang="en-US" sz="2400" dirty="0" err="1"/>
              <a:t>হল</a:t>
            </a:r>
            <a:r>
              <a:rPr lang="en-US" sz="2400" dirty="0"/>
              <a:t>-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en-US" sz="2400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১. </a:t>
            </a:r>
            <a:r>
              <a:rPr lang="en-US" sz="2400" dirty="0" err="1"/>
              <a:t>গবেষণায়</a:t>
            </a:r>
            <a:r>
              <a:rPr lang="en-US" sz="2400" dirty="0"/>
              <a:t> </a:t>
            </a:r>
            <a:r>
              <a:rPr lang="en-US" sz="2400" dirty="0" err="1"/>
              <a:t>অংশগ্রহণকারীরা</a:t>
            </a:r>
            <a:r>
              <a:rPr lang="en-US" sz="2400" dirty="0"/>
              <a:t> </a:t>
            </a:r>
            <a:r>
              <a:rPr lang="en-US" sz="2400" dirty="0" err="1"/>
              <a:t>যাতে</a:t>
            </a:r>
            <a:r>
              <a:rPr lang="en-US" sz="2400" dirty="0"/>
              <a:t> </a:t>
            </a:r>
            <a:r>
              <a:rPr lang="en-US" sz="2400" dirty="0" err="1"/>
              <a:t>কোনোভাবেই</a:t>
            </a:r>
            <a:r>
              <a:rPr lang="en-US" sz="2400" dirty="0"/>
              <a:t> </a:t>
            </a:r>
            <a:r>
              <a:rPr lang="en-US" sz="2400" dirty="0" err="1"/>
              <a:t>ক্ষতির</a:t>
            </a:r>
            <a:r>
              <a:rPr lang="en-US" sz="2400" dirty="0"/>
              <a:t> </a:t>
            </a:r>
            <a:r>
              <a:rPr lang="en-US" sz="2400" dirty="0" err="1"/>
              <a:t>শিকার</a:t>
            </a:r>
            <a:r>
              <a:rPr lang="en-US" sz="2400" dirty="0"/>
              <a:t> </a:t>
            </a:r>
            <a:r>
              <a:rPr lang="en-US" sz="2400" dirty="0" err="1"/>
              <a:t>না</a:t>
            </a:r>
            <a:r>
              <a:rPr lang="en-US" sz="2400" dirty="0"/>
              <a:t> </a:t>
            </a:r>
            <a:r>
              <a:rPr lang="en-US" sz="2400" dirty="0" err="1"/>
              <a:t>হয়</a:t>
            </a:r>
            <a:r>
              <a:rPr lang="en-US" sz="2400" dirty="0"/>
              <a:t> </a:t>
            </a:r>
            <a:r>
              <a:rPr lang="en-US" sz="2400" dirty="0" err="1"/>
              <a:t>তা</a:t>
            </a:r>
            <a:r>
              <a:rPr lang="en-US" sz="2400" dirty="0"/>
              <a:t> </a:t>
            </a:r>
            <a:r>
              <a:rPr lang="en-US" sz="2400" dirty="0" err="1"/>
              <a:t>লক্ষ্য</a:t>
            </a:r>
            <a:r>
              <a:rPr lang="en-US" sz="2400" dirty="0"/>
              <a:t> </a:t>
            </a:r>
            <a:r>
              <a:rPr lang="en-US" sz="2400" dirty="0" err="1"/>
              <a:t>করা</a:t>
            </a:r>
            <a:r>
              <a:rPr lang="en-US" sz="2400" dirty="0"/>
              <a:t>।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২. </a:t>
            </a:r>
            <a:r>
              <a:rPr lang="en-US" sz="2400" dirty="0" err="1"/>
              <a:t>গবেষণার</a:t>
            </a:r>
            <a:r>
              <a:rPr lang="en-US" sz="2400" dirty="0"/>
              <a:t> </a:t>
            </a:r>
            <a:r>
              <a:rPr lang="en-US" sz="2400" dirty="0" err="1"/>
              <a:t>অংশগ্রহণকারীদের</a:t>
            </a:r>
            <a:r>
              <a:rPr lang="en-US" sz="2400" dirty="0"/>
              <a:t> </a:t>
            </a:r>
            <a:r>
              <a:rPr lang="en-US" sz="2400" dirty="0" err="1"/>
              <a:t>মর্যাদা</a:t>
            </a:r>
            <a:r>
              <a:rPr lang="en-US" sz="2400" dirty="0"/>
              <a:t> ও </a:t>
            </a:r>
            <a:r>
              <a:rPr lang="en-US" sz="2400" dirty="0" err="1"/>
              <a:t>সম্মান</a:t>
            </a:r>
            <a:r>
              <a:rPr lang="en-US" sz="2400" dirty="0"/>
              <a:t> </a:t>
            </a:r>
            <a:r>
              <a:rPr lang="en-US" sz="2400" dirty="0" err="1"/>
              <a:t>করা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</a:t>
            </a:r>
            <a:r>
              <a:rPr lang="en-US" sz="2400" dirty="0" err="1"/>
              <a:t>গবেষণার</a:t>
            </a:r>
            <a:r>
              <a:rPr lang="en-US" sz="2400" dirty="0"/>
              <a:t>         </a:t>
            </a:r>
            <a:r>
              <a:rPr lang="en-US" sz="2400" dirty="0" err="1"/>
              <a:t>আগে</a:t>
            </a:r>
            <a:r>
              <a:rPr lang="en-US" sz="2400" dirty="0"/>
              <a:t> </a:t>
            </a:r>
            <a:r>
              <a:rPr lang="en-US" sz="2400" dirty="0" err="1"/>
              <a:t>অংশগ্রহণকারীদের</a:t>
            </a:r>
            <a:r>
              <a:rPr lang="en-US" sz="2400" dirty="0"/>
              <a:t> </a:t>
            </a:r>
            <a:r>
              <a:rPr lang="en-US" sz="2400" dirty="0" err="1"/>
              <a:t>সম্মতি</a:t>
            </a:r>
            <a:r>
              <a:rPr lang="en-US" sz="2400" dirty="0"/>
              <a:t> </a:t>
            </a:r>
            <a:r>
              <a:rPr lang="en-US" sz="2400" dirty="0" err="1"/>
              <a:t>সাপেক্ষে</a:t>
            </a:r>
            <a:r>
              <a:rPr lang="en-US" sz="2400" dirty="0"/>
              <a:t> </a:t>
            </a:r>
            <a:r>
              <a:rPr lang="en-US" sz="2400" dirty="0" err="1"/>
              <a:t>তাদের</a:t>
            </a:r>
            <a:r>
              <a:rPr lang="en-US" sz="2400" dirty="0"/>
              <a:t> </a:t>
            </a:r>
            <a:r>
              <a:rPr lang="en-US" sz="2400" dirty="0" err="1"/>
              <a:t>কাছ</a:t>
            </a:r>
            <a:r>
              <a:rPr lang="en-US" sz="2400" dirty="0"/>
              <a:t> </a:t>
            </a:r>
            <a:r>
              <a:rPr lang="en-US" sz="2400" dirty="0" err="1"/>
              <a:t>থেকে</a:t>
            </a:r>
            <a:r>
              <a:rPr lang="en-US" sz="2400" dirty="0"/>
              <a:t> </a:t>
            </a:r>
            <a:r>
              <a:rPr lang="en-US" sz="2400" dirty="0" err="1"/>
              <a:t>প্রাপ্ত</a:t>
            </a:r>
            <a:r>
              <a:rPr lang="en-US" sz="2400" dirty="0"/>
              <a:t> </a:t>
            </a:r>
            <a:r>
              <a:rPr lang="en-US" sz="2400" dirty="0" err="1"/>
              <a:t>তথ্য</a:t>
            </a:r>
            <a:r>
              <a:rPr lang="en-US" sz="2400" dirty="0"/>
              <a:t> </a:t>
            </a:r>
            <a:r>
              <a:rPr lang="en-US" sz="2400" dirty="0" err="1"/>
              <a:t>সংগ্রহ</a:t>
            </a:r>
            <a:r>
              <a:rPr lang="en-US" sz="2400" dirty="0"/>
              <a:t> </a:t>
            </a:r>
            <a:r>
              <a:rPr lang="en-US" sz="2400" dirty="0" err="1"/>
              <a:t>করা</a:t>
            </a:r>
            <a:r>
              <a:rPr lang="en-US" sz="2400" dirty="0"/>
              <a:t>।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en-US" sz="2400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৩. </a:t>
            </a:r>
            <a:r>
              <a:rPr lang="en-US" sz="2400" dirty="0" err="1"/>
              <a:t>গবেষণায়</a:t>
            </a:r>
            <a:r>
              <a:rPr lang="en-US" sz="2400" dirty="0"/>
              <a:t> </a:t>
            </a:r>
            <a:r>
              <a:rPr lang="en-US" sz="2400" dirty="0" err="1"/>
              <a:t>অংশগ্রহণকারীদের</a:t>
            </a:r>
            <a:r>
              <a:rPr lang="en-US" sz="2400" dirty="0"/>
              <a:t> </a:t>
            </a:r>
            <a:r>
              <a:rPr lang="en-US" sz="2400" dirty="0" err="1"/>
              <a:t>গোপনীয়তার</a:t>
            </a:r>
            <a:r>
              <a:rPr lang="en-US" sz="2400" dirty="0"/>
              <a:t> </a:t>
            </a:r>
            <a:r>
              <a:rPr lang="en-US" sz="2400" dirty="0" err="1"/>
              <a:t>সুরক্ষা</a:t>
            </a:r>
            <a:r>
              <a:rPr lang="en-US" sz="2400" dirty="0"/>
              <a:t> </a:t>
            </a:r>
            <a:r>
              <a:rPr lang="en-US" sz="2400" dirty="0" err="1"/>
              <a:t>নিশ্চিত</a:t>
            </a:r>
            <a:r>
              <a:rPr lang="en-US" sz="2400" dirty="0"/>
              <a:t> </a:t>
            </a:r>
            <a:r>
              <a:rPr lang="en-US" sz="2400" dirty="0" err="1"/>
              <a:t>করতে</a:t>
            </a:r>
            <a:r>
              <a:rPr lang="en-US" sz="2400" dirty="0"/>
              <a:t> </a:t>
            </a:r>
            <a:r>
              <a:rPr lang="en-US" sz="2400" dirty="0" err="1"/>
              <a:t>হবে</a:t>
            </a:r>
            <a:r>
              <a:rPr lang="en-US" sz="2400" dirty="0"/>
              <a:t>।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endParaRPr lang="en-US" sz="2400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৪. </a:t>
            </a:r>
            <a:r>
              <a:rPr lang="en-US" sz="2400" dirty="0" err="1"/>
              <a:t>যেকোন</a:t>
            </a:r>
            <a:r>
              <a:rPr lang="en-US" sz="2400" dirty="0"/>
              <a:t> </a:t>
            </a:r>
            <a:r>
              <a:rPr lang="en-US" sz="2400" dirty="0" err="1"/>
              <a:t>ধরনের</a:t>
            </a:r>
            <a:r>
              <a:rPr lang="en-US" sz="2400" dirty="0"/>
              <a:t> </a:t>
            </a:r>
            <a:r>
              <a:rPr lang="en-US" sz="2400" dirty="0" err="1"/>
              <a:t>বিভ্রান্তিকর</a:t>
            </a:r>
            <a:r>
              <a:rPr lang="en-US" sz="2400" dirty="0"/>
              <a:t> </a:t>
            </a:r>
            <a:r>
              <a:rPr lang="en-US" sz="2400" dirty="0" err="1"/>
              <a:t>তথ্য</a:t>
            </a:r>
            <a:r>
              <a:rPr lang="en-US" sz="2400" dirty="0"/>
              <a:t> </a:t>
            </a:r>
            <a:r>
              <a:rPr lang="en-US" sz="2400" dirty="0" err="1"/>
              <a:t>এড়িয়ে</a:t>
            </a:r>
            <a:r>
              <a:rPr lang="en-US" sz="2400" dirty="0"/>
              <a:t> </a:t>
            </a:r>
            <a:r>
              <a:rPr lang="en-US" sz="2400" dirty="0" err="1"/>
              <a:t>চলতে</a:t>
            </a:r>
            <a:r>
              <a:rPr lang="en-US" sz="2400" dirty="0"/>
              <a:t> </a:t>
            </a:r>
            <a:r>
              <a:rPr lang="en-US" sz="2400" dirty="0" err="1"/>
              <a:t>হবে</a:t>
            </a:r>
            <a:r>
              <a:rPr lang="en-US" sz="24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86037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71af3243-3dd4-4a8d-8c0d-dd76da1f02a5"/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16c05727-aa75-4e4a-9b5f-8a80a1165891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{BA88C735-3A88-4E6A-9363-970839D93AB1}tf45205285_win32</Template>
  <TotalTime>148</TotalTime>
  <Words>649</Words>
  <Application>Microsoft Office PowerPoint</Application>
  <PresentationFormat>Widescreen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ArhialkhanMJ</vt:lpstr>
      <vt:lpstr>Arial</vt:lpstr>
      <vt:lpstr>Calibri</vt:lpstr>
      <vt:lpstr>Century Gothic</vt:lpstr>
      <vt:lpstr>Gill Sans MT</vt:lpstr>
      <vt:lpstr>Nirmala UI</vt:lpstr>
      <vt:lpstr>SutonnyOMJ</vt:lpstr>
      <vt:lpstr>Times New Roman</vt:lpstr>
      <vt:lpstr>Vrinda</vt:lpstr>
      <vt:lpstr>Wingdings</vt:lpstr>
      <vt:lpstr>Wingdings 2</vt:lpstr>
      <vt:lpstr>DividendVTI</vt:lpstr>
      <vt:lpstr>PowerPoint Presentation</vt:lpstr>
      <vt:lpstr>ভূমিকা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বিষয় নির্ধারণের যৌক্তিকতা</vt:lpstr>
      <vt:lpstr>PowerPoint Presentation</vt:lpstr>
      <vt:lpstr>তাত্ত্বিক কাঠামো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IMPACT OF SOCIOECONOMIC AND HEALTHCARE BARRIERS ON BREAST CANCER PATIENTS: A QUALITATIVE STUDY IN DHAKA, BANGLADESH</dc:title>
  <dc:creator>Md. Ashraful  Haque</dc:creator>
  <cp:lastModifiedBy>Probesh Deb Nath</cp:lastModifiedBy>
  <cp:revision>19</cp:revision>
  <dcterms:created xsi:type="dcterms:W3CDTF">2024-12-16T11:03:32Z</dcterms:created>
  <dcterms:modified xsi:type="dcterms:W3CDTF">2025-01-17T06:01:44Z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