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8" d="100"/>
          <a:sy n="78" d="100"/>
        </p:scale>
        <p:origin x="169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Magic Circle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Workshop, VGDC, Week 2, Spring 2017</a:t>
            </a:r>
          </a:p>
        </p:txBody>
      </p:sp>
    </p:spTree>
    <p:extLst>
      <p:ext uri="{BB962C8B-B14F-4D97-AF65-F5344CB8AC3E}">
        <p14:creationId xmlns:p14="http://schemas.microsoft.com/office/powerpoint/2010/main" val="6773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 Magic Circle”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Games are ultimately comprised of arbitrary rules and objectives.</a:t>
            </a:r>
          </a:p>
          <a:p>
            <a:pPr lvl="1"/>
            <a:r>
              <a:rPr lang="en-US" dirty="0"/>
              <a:t>Exempli gratia, in chess, by the laws of the “real” world, there is nothing stopping a player from moving a pawn backwards, or declaring themselves the winner when they take the enemy queen.</a:t>
            </a:r>
          </a:p>
          <a:p>
            <a:r>
              <a:rPr lang="en-US" dirty="0"/>
              <a:t>In order for games to be meaningful experiences, players must agree to treat these rules and objectives as concrete.</a:t>
            </a:r>
          </a:p>
          <a:p>
            <a:r>
              <a:rPr lang="en-US" dirty="0"/>
              <a:t>When they do so, we say they have entered a “magic circle”</a:t>
            </a:r>
          </a:p>
          <a:p>
            <a:r>
              <a:rPr lang="en-US" dirty="0"/>
              <a:t>The “world” inside the magic circle is governed by the rules and objectives of the game, instead of the rules and objectives of the real world.</a:t>
            </a:r>
          </a:p>
        </p:txBody>
      </p:sp>
    </p:spTree>
    <p:extLst>
      <p:ext uri="{BB962C8B-B14F-4D97-AF65-F5344CB8AC3E}">
        <p14:creationId xmlns:p14="http://schemas.microsoft.com/office/powerpoint/2010/main" val="91635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Games as we know them could not exist without the magic circle.</a:t>
            </a:r>
          </a:p>
          <a:p>
            <a:r>
              <a:rPr lang="en-US" dirty="0"/>
              <a:t>Often, the edge of the magic circle is fuzzy. </a:t>
            </a:r>
          </a:p>
          <a:p>
            <a:pPr lvl="1"/>
            <a:r>
              <a:rPr lang="en-US" dirty="0"/>
              <a:t>Is saving the game inside the magic circle?</a:t>
            </a:r>
          </a:p>
          <a:p>
            <a:pPr lvl="1"/>
            <a:r>
              <a:rPr lang="en-US" dirty="0"/>
              <a:t>How about other playthroughs/matches of the same game?</a:t>
            </a:r>
          </a:p>
          <a:p>
            <a:r>
              <a:rPr lang="en-US" dirty="0"/>
              <a:t>If things from outside the magic circle affect gameplay, it can reduce a players immersion in the game.</a:t>
            </a:r>
          </a:p>
          <a:p>
            <a:r>
              <a:rPr lang="en-US" dirty="0"/>
              <a:t>Unlike in board games, where the players enforce the magic circle, the video games must enforce their own magic circles.</a:t>
            </a:r>
          </a:p>
          <a:p>
            <a:pPr lvl="1"/>
            <a:r>
              <a:rPr lang="en-US" dirty="0"/>
              <a:t>Because they are not enforcing the magic circle, most video game players will happily violate the magic circle if they think they have something to gain from it.</a:t>
            </a:r>
          </a:p>
          <a:p>
            <a:pPr lvl="2"/>
            <a:r>
              <a:rPr lang="en-US" dirty="0"/>
              <a:t>Exempli gratia, saving or logging off right before dying.</a:t>
            </a:r>
          </a:p>
        </p:txBody>
      </p:sp>
    </p:spTree>
    <p:extLst>
      <p:ext uri="{BB962C8B-B14F-4D97-AF65-F5344CB8AC3E}">
        <p14:creationId xmlns:p14="http://schemas.microsoft.com/office/powerpoint/2010/main" val="28803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Circle and the Game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world of the magic circle is not the same things as the game world.</a:t>
            </a:r>
          </a:p>
          <a:p>
            <a:pPr lvl="1"/>
            <a:r>
              <a:rPr lang="en-US" dirty="0"/>
              <a:t>Exempli gratia, respawning or in-game menus may exist in the magic circle but not the game world</a:t>
            </a:r>
          </a:p>
          <a:p>
            <a:pPr lvl="1"/>
            <a:r>
              <a:rPr lang="en-US" dirty="0"/>
              <a:t>Exempli gratia, rolling pots on the ground, or climbing trees may exist in your game world, but not the magic circle.</a:t>
            </a:r>
          </a:p>
          <a:p>
            <a:r>
              <a:rPr lang="en-US" dirty="0"/>
              <a:t>Players are generally willing to except differences between the game world and the magic circle with minimal lack of immersion.</a:t>
            </a:r>
          </a:p>
          <a:p>
            <a:pPr lvl="1"/>
            <a:r>
              <a:rPr lang="en-US" dirty="0"/>
              <a:t>Exempli gratia, randomly generated maps in dungeon-crawler ARPG’s.</a:t>
            </a:r>
          </a:p>
          <a:p>
            <a:r>
              <a:rPr lang="en-US" dirty="0"/>
              <a:t>In story or world driven games, aligning the two can increase immersion</a:t>
            </a:r>
          </a:p>
          <a:p>
            <a:pPr lvl="1"/>
            <a:r>
              <a:rPr lang="en-US" dirty="0"/>
              <a:t>Exempli gratia, phoenix down in Final Fantasy.</a:t>
            </a:r>
          </a:p>
          <a:p>
            <a:pPr lvl="1"/>
            <a:r>
              <a:rPr lang="en-US" dirty="0"/>
              <a:t>Exempli gratia, portals in Path of Exile.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0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Circle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player’s do not enforce the magic circle in video games, the magic circle of that they enter may not be the same as the magic circle of the game.</a:t>
            </a:r>
          </a:p>
          <a:p>
            <a:r>
              <a:rPr lang="en-US" dirty="0"/>
              <a:t>This is particularly relevant when the player strongly expects they game work one way when they begin playing, but the game actually works another way.</a:t>
            </a:r>
          </a:p>
          <a:p>
            <a:r>
              <a:rPr lang="en-US" dirty="0"/>
              <a:t>Because the magic circle primarily exists in the player’s mind, violating the magic circle the player thought they were joining is just as bad as violating the “actual” </a:t>
            </a:r>
            <a:r>
              <a:rPr lang="en-US"/>
              <a:t>magic circle.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Ubiquitous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Games </a:t>
            </a:r>
            <a:r>
              <a:rPr lang="en-US" i="1" dirty="0"/>
              <a:t>(exempli gratia, </a:t>
            </a:r>
            <a:r>
              <a:rPr lang="en-US" i="1" dirty="0" err="1"/>
              <a:t>Pokemon</a:t>
            </a:r>
            <a:r>
              <a:rPr lang="en-US" i="1" dirty="0"/>
              <a:t> Go) </a:t>
            </a:r>
            <a:r>
              <a:rPr lang="en-US" dirty="0"/>
              <a:t>can be defined as games where the magic circle extends throughout the players day-to-day life.</a:t>
            </a:r>
          </a:p>
        </p:txBody>
      </p:sp>
    </p:spTree>
    <p:extLst>
      <p:ext uri="{BB962C8B-B14F-4D97-AF65-F5344CB8AC3E}">
        <p14:creationId xmlns:p14="http://schemas.microsoft.com/office/powerpoint/2010/main" val="2430634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522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The Magic Circle</vt:lpstr>
      <vt:lpstr>What is “The Magic Circle”</vt:lpstr>
      <vt:lpstr>Why do we care?</vt:lpstr>
      <vt:lpstr>The Magic Circle and the Game World</vt:lpstr>
      <vt:lpstr>The Magic Circle and Expectations</vt:lpstr>
      <vt:lpstr>Ubiquitous Games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Circle</dc:title>
  <dc:creator>Ryan N. Ward</dc:creator>
  <cp:lastModifiedBy>Ryan N. Ward</cp:lastModifiedBy>
  <cp:revision>8</cp:revision>
  <dcterms:created xsi:type="dcterms:W3CDTF">2017-04-14T17:37:19Z</dcterms:created>
  <dcterms:modified xsi:type="dcterms:W3CDTF">2017-04-14T20:14:29Z</dcterms:modified>
</cp:coreProperties>
</file>