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PT Sans Narrow" panose="020B0604020202020204" charset="0"/>
      <p:regular r:id="rId27"/>
      <p:bold r:id="rId28"/>
    </p:embeddedFont>
    <p:embeddedFont>
      <p:font typeface="Open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421100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362666"/>
            <a:ext cx="7136667" cy="203194"/>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5292001"/>
            <a:ext cx="7136667" cy="203194"/>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2335685"/>
            <a:ext cx="7136700" cy="13632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3800052"/>
            <a:ext cx="48705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739800"/>
            <a:ext cx="8520600" cy="20511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3994200"/>
            <a:ext cx="8520600" cy="14289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1086400"/>
            <a:ext cx="8571300" cy="12561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688433"/>
            <a:ext cx="8520600" cy="4403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688233"/>
            <a:ext cx="3999900" cy="4403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593366"/>
            <a:ext cx="8520600" cy="9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701800"/>
            <a:ext cx="5613600" cy="54543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59940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386233"/>
            <a:ext cx="4045200" cy="2234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36358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965600"/>
            <a:ext cx="3837000" cy="49269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5640966"/>
            <a:ext cx="5998800" cy="7983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9432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688433"/>
            <a:ext cx="8520600" cy="4403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Time_seri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1369050" y="2793016"/>
            <a:ext cx="6405900" cy="2617500"/>
          </a:xfrm>
          <a:prstGeom prst="rect">
            <a:avLst/>
          </a:prstGeom>
          <a:noFill/>
          <a:ln>
            <a:noFill/>
          </a:ln>
        </p:spPr>
        <p:txBody>
          <a:bodyPr lIns="91425" tIns="91425" rIns="91425" bIns="91425" anchor="t" anchorCtr="0">
            <a:noAutofit/>
          </a:bodyPr>
          <a:lstStyle/>
          <a:p>
            <a:pPr lvl="0" algn="ctr" rtl="0">
              <a:lnSpc>
                <a:spcPct val="100000"/>
              </a:lnSpc>
              <a:spcBef>
                <a:spcPts val="0"/>
              </a:spcBef>
              <a:buNone/>
            </a:pPr>
            <a:r>
              <a:rPr lang="en" sz="2000" b="1">
                <a:solidFill>
                  <a:srgbClr val="134F5C"/>
                </a:solidFill>
              </a:rPr>
              <a:t>Saha, Pratik (13-23318-1)</a:t>
            </a:r>
          </a:p>
          <a:p>
            <a:pPr lvl="0" algn="ctr">
              <a:lnSpc>
                <a:spcPct val="100000"/>
              </a:lnSpc>
              <a:spcBef>
                <a:spcPts val="0"/>
              </a:spcBef>
              <a:buNone/>
            </a:pPr>
            <a:endParaRPr sz="2000" b="1">
              <a:solidFill>
                <a:srgbClr val="134F5C"/>
              </a:solidFill>
            </a:endParaRPr>
          </a:p>
          <a:p>
            <a:pPr lvl="0" algn="ctr" rtl="0">
              <a:lnSpc>
                <a:spcPct val="100000"/>
              </a:lnSpc>
              <a:spcBef>
                <a:spcPts val="0"/>
              </a:spcBef>
              <a:buNone/>
            </a:pPr>
            <a:r>
              <a:rPr lang="en" sz="2000" b="1">
                <a:solidFill>
                  <a:schemeClr val="accent1"/>
                </a:solidFill>
              </a:rPr>
              <a:t>Sarker, Sowrozit (13-23204-1)</a:t>
            </a:r>
          </a:p>
          <a:p>
            <a:pPr lvl="0" algn="ctr" rtl="0">
              <a:lnSpc>
                <a:spcPct val="100000"/>
              </a:lnSpc>
              <a:spcBef>
                <a:spcPts val="0"/>
              </a:spcBef>
              <a:buNone/>
            </a:pPr>
            <a:endParaRPr sz="2000" b="1">
              <a:solidFill>
                <a:srgbClr val="134F5C"/>
              </a:solidFill>
            </a:endParaRPr>
          </a:p>
          <a:p>
            <a:pPr lvl="0" algn="ctr" rtl="0">
              <a:lnSpc>
                <a:spcPct val="100000"/>
              </a:lnSpc>
              <a:spcBef>
                <a:spcPts val="0"/>
              </a:spcBef>
              <a:buNone/>
            </a:pPr>
            <a:r>
              <a:rPr lang="en" sz="2000" b="1">
                <a:solidFill>
                  <a:srgbClr val="134F5C"/>
                </a:solidFill>
              </a:rPr>
              <a:t> Akhter, Rubina (13-23283-1)</a:t>
            </a:r>
          </a:p>
          <a:p>
            <a:pPr lvl="0" algn="ctr" rtl="0">
              <a:lnSpc>
                <a:spcPct val="100000"/>
              </a:lnSpc>
              <a:spcBef>
                <a:spcPts val="0"/>
              </a:spcBef>
              <a:buNone/>
            </a:pPr>
            <a:endParaRPr sz="2000" b="1">
              <a:solidFill>
                <a:srgbClr val="134F5C"/>
              </a:solidFill>
            </a:endParaRPr>
          </a:p>
          <a:p>
            <a:pPr lvl="0" algn="ctr">
              <a:lnSpc>
                <a:spcPct val="100000"/>
              </a:lnSpc>
              <a:spcBef>
                <a:spcPts val="0"/>
              </a:spcBef>
              <a:buNone/>
            </a:pPr>
            <a:r>
              <a:rPr lang="en" sz="2000" b="1">
                <a:solidFill>
                  <a:schemeClr val="accent1"/>
                </a:solidFill>
              </a:rPr>
              <a:t>Mostabi, Nabila (12-21878-2)</a:t>
            </a:r>
          </a:p>
        </p:txBody>
      </p:sp>
      <p:pic>
        <p:nvPicPr>
          <p:cNvPr id="67" name="Shape 67" descr="AIUB_whole_logo.png"/>
          <p:cNvPicPr preferRelativeResize="0"/>
          <p:nvPr/>
        </p:nvPicPr>
        <p:blipFill>
          <a:blip r:embed="rId3">
            <a:alphaModFix/>
          </a:blip>
          <a:stretch>
            <a:fillRect/>
          </a:stretch>
        </p:blipFill>
        <p:spPr>
          <a:xfrm>
            <a:off x="579451" y="2929100"/>
            <a:ext cx="1810998" cy="1828349"/>
          </a:xfrm>
          <a:prstGeom prst="rect">
            <a:avLst/>
          </a:prstGeom>
          <a:noFill/>
          <a:ln>
            <a:noFill/>
          </a:ln>
        </p:spPr>
      </p:pic>
      <p:pic>
        <p:nvPicPr>
          <p:cNvPr id="68" name="Shape 68" descr="Presentation-Transparent.png"/>
          <p:cNvPicPr preferRelativeResize="0"/>
          <p:nvPr/>
        </p:nvPicPr>
        <p:blipFill>
          <a:blip r:embed="rId4">
            <a:alphaModFix/>
          </a:blip>
          <a:stretch>
            <a:fillRect/>
          </a:stretch>
        </p:blipFill>
        <p:spPr>
          <a:xfrm>
            <a:off x="6459825" y="2640199"/>
            <a:ext cx="2394125" cy="2394125"/>
          </a:xfrm>
          <a:prstGeom prst="rect">
            <a:avLst/>
          </a:prstGeom>
          <a:noFill/>
          <a:ln>
            <a:noFill/>
          </a:ln>
        </p:spPr>
      </p:pic>
      <p:sp>
        <p:nvSpPr>
          <p:cNvPr id="69" name="Shape 69"/>
          <p:cNvSpPr txBox="1"/>
          <p:nvPr/>
        </p:nvSpPr>
        <p:spPr>
          <a:xfrm>
            <a:off x="561450" y="1712425"/>
            <a:ext cx="8173500" cy="1233000"/>
          </a:xfrm>
          <a:prstGeom prst="rect">
            <a:avLst/>
          </a:prstGeom>
          <a:noFill/>
          <a:ln>
            <a:noFill/>
          </a:ln>
        </p:spPr>
        <p:txBody>
          <a:bodyPr lIns="91425" tIns="91425" rIns="91425" bIns="91425" anchor="t" anchorCtr="0">
            <a:noAutofit/>
          </a:bodyPr>
          <a:lstStyle/>
          <a:p>
            <a:pPr lvl="0" algn="ctr">
              <a:spcBef>
                <a:spcPts val="0"/>
              </a:spcBef>
              <a:buNone/>
            </a:pPr>
            <a:r>
              <a:rPr lang="en" sz="4000" b="1">
                <a:solidFill>
                  <a:schemeClr val="accent1"/>
                </a:solidFill>
              </a:rPr>
              <a:t>Effects of weather on retail sales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Approach (cont…)</a:t>
            </a:r>
          </a:p>
        </p:txBody>
      </p:sp>
      <p:sp>
        <p:nvSpPr>
          <p:cNvPr id="134" name="Shape 134"/>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rtl="0">
              <a:spcBef>
                <a:spcPts val="0"/>
              </a:spcBef>
              <a:buNone/>
            </a:pPr>
            <a:endParaRPr sz="2800" b="1">
              <a:latin typeface="PT Sans Narrow"/>
              <a:ea typeface="PT Sans Narrow"/>
              <a:cs typeface="PT Sans Narrow"/>
              <a:sym typeface="PT Sans Narrow"/>
            </a:endParaRPr>
          </a:p>
          <a:p>
            <a:pPr marL="457200" lvl="0" indent="-406400" rtl="0">
              <a:spcBef>
                <a:spcPts val="0"/>
              </a:spcBef>
              <a:buSzPct val="100000"/>
              <a:buFont typeface="PT Sans Narrow"/>
            </a:pPr>
            <a:r>
              <a:rPr lang="en" sz="2800" b="1">
                <a:latin typeface="PT Sans Narrow"/>
                <a:ea typeface="PT Sans Narrow"/>
                <a:cs typeface="PT Sans Narrow"/>
                <a:sym typeface="PT Sans Narrow"/>
              </a:rPr>
              <a:t>Final processed file</a:t>
            </a:r>
          </a:p>
          <a:p>
            <a:pPr marL="914400" lvl="1" indent="-387350" rtl="0">
              <a:spcBef>
                <a:spcPts val="0"/>
              </a:spcBef>
              <a:buSzPct val="100000"/>
              <a:buFont typeface="PT Sans Narrow"/>
            </a:pPr>
            <a:r>
              <a:rPr lang="en" sz="2500">
                <a:latin typeface="PT Sans Narrow"/>
                <a:ea typeface="PT Sans Narrow"/>
                <a:cs typeface="PT Sans Narrow"/>
                <a:sym typeface="PT Sans Narrow"/>
              </a:rPr>
              <a:t>Converted to .arff file</a:t>
            </a:r>
          </a:p>
          <a:p>
            <a:pPr marL="457200" lvl="0" indent="0" rtl="0">
              <a:spcBef>
                <a:spcPts val="0"/>
              </a:spcBef>
              <a:buNone/>
            </a:pPr>
            <a:endParaRPr sz="2500">
              <a:latin typeface="PT Sans Narrow"/>
              <a:ea typeface="PT Sans Narrow"/>
              <a:cs typeface="PT Sans Narrow"/>
              <a:sym typeface="PT Sans Narrow"/>
            </a:endParaRPr>
          </a:p>
          <a:p>
            <a:pPr marL="457200" lvl="0" indent="-406400" rtl="0">
              <a:spcBef>
                <a:spcPts val="0"/>
              </a:spcBef>
              <a:buSzPct val="100000"/>
              <a:buFont typeface="PT Sans Narrow"/>
            </a:pPr>
            <a:r>
              <a:rPr lang="en" sz="2800" b="1">
                <a:latin typeface="PT Sans Narrow"/>
                <a:ea typeface="PT Sans Narrow"/>
                <a:cs typeface="PT Sans Narrow"/>
                <a:sym typeface="PT Sans Narrow"/>
              </a:rPr>
              <a:t>Data mining tool</a:t>
            </a:r>
          </a:p>
          <a:p>
            <a:pPr marL="914400" lvl="1" indent="-387350" rtl="0">
              <a:spcBef>
                <a:spcPts val="0"/>
              </a:spcBef>
              <a:buSzPct val="100000"/>
              <a:buFont typeface="PT Sans Narrow"/>
            </a:pPr>
            <a:r>
              <a:rPr lang="en" sz="2500">
                <a:latin typeface="PT Sans Narrow"/>
                <a:ea typeface="PT Sans Narrow"/>
                <a:cs typeface="PT Sans Narrow"/>
                <a:sym typeface="PT Sans Narrow"/>
              </a:rPr>
              <a:t>Weka</a:t>
            </a:r>
          </a:p>
        </p:txBody>
      </p:sp>
      <p:pic>
        <p:nvPicPr>
          <p:cNvPr id="135" name="Shape 135" descr="mechanical-engineer-cartoon-cartoon-mechanic-18928317.jpg"/>
          <p:cNvPicPr preferRelativeResize="0"/>
          <p:nvPr/>
        </p:nvPicPr>
        <p:blipFill>
          <a:blip r:embed="rId3">
            <a:alphaModFix/>
          </a:blip>
          <a:stretch>
            <a:fillRect/>
          </a:stretch>
        </p:blipFill>
        <p:spPr>
          <a:xfrm>
            <a:off x="4643925" y="1536562"/>
            <a:ext cx="3810000" cy="41243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a:t>Forecasting Algorithm</a:t>
            </a:r>
          </a:p>
        </p:txBody>
      </p:sp>
      <p:sp>
        <p:nvSpPr>
          <p:cNvPr id="141" name="Shape 141"/>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a:spcBef>
                <a:spcPts val="0"/>
              </a:spcBef>
              <a:buNone/>
            </a:pPr>
            <a:r>
              <a:rPr lang="en">
                <a:latin typeface="PT Sans Narrow"/>
                <a:ea typeface="PT Sans Narrow"/>
                <a:cs typeface="PT Sans Narrow"/>
                <a:sym typeface="PT Sans Narrow"/>
              </a:rPr>
              <a:t>What is Forecasting?</a:t>
            </a:r>
          </a:p>
        </p:txBody>
      </p:sp>
      <p:pic>
        <p:nvPicPr>
          <p:cNvPr id="142" name="Shape 142" descr="business_forecasting.jpg"/>
          <p:cNvPicPr preferRelativeResize="0"/>
          <p:nvPr/>
        </p:nvPicPr>
        <p:blipFill>
          <a:blip r:embed="rId3">
            <a:alphaModFix/>
          </a:blip>
          <a:stretch>
            <a:fillRect/>
          </a:stretch>
        </p:blipFill>
        <p:spPr>
          <a:xfrm>
            <a:off x="592900" y="2233925"/>
            <a:ext cx="8154625" cy="3858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98862" y="608966"/>
            <a:ext cx="8520600" cy="943200"/>
          </a:xfrm>
          <a:prstGeom prst="rect">
            <a:avLst/>
          </a:prstGeom>
        </p:spPr>
        <p:txBody>
          <a:bodyPr lIns="91425" tIns="91425" rIns="91425" bIns="91425" anchor="t" anchorCtr="0">
            <a:noAutofit/>
          </a:bodyPr>
          <a:lstStyle/>
          <a:p>
            <a:pPr lvl="0">
              <a:spcBef>
                <a:spcPts val="0"/>
              </a:spcBef>
              <a:buNone/>
            </a:pPr>
            <a:r>
              <a:rPr lang="en" b="0"/>
              <a:t>What is Time Series Analysis?</a:t>
            </a:r>
          </a:p>
        </p:txBody>
      </p:sp>
      <p:sp>
        <p:nvSpPr>
          <p:cNvPr id="148" name="Shape 148"/>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a:spcBef>
                <a:spcPts val="0"/>
              </a:spcBef>
              <a:buNone/>
            </a:pPr>
            <a:r>
              <a:rPr lang="en" sz="1400" dirty="0">
                <a:solidFill>
                  <a:srgbClr val="000000"/>
                </a:solidFill>
                <a:highlight>
                  <a:srgbClr val="FFFFFF"/>
                </a:highlight>
                <a:latin typeface="Arial"/>
                <a:ea typeface="Arial"/>
                <a:cs typeface="Arial"/>
                <a:sym typeface="Arial"/>
                <a:hlinkClick r:id="rId3"/>
              </a:rPr>
              <a:t>Time series</a:t>
            </a:r>
            <a:r>
              <a:rPr lang="en" sz="1400" dirty="0">
                <a:solidFill>
                  <a:srgbClr val="000000"/>
                </a:solidFill>
                <a:highlight>
                  <a:srgbClr val="FFFFFF"/>
                </a:highlight>
                <a:latin typeface="Arial"/>
                <a:ea typeface="Arial"/>
                <a:cs typeface="Arial"/>
                <a:sym typeface="Arial"/>
              </a:rPr>
              <a:t> analysis is the process of using statistical techniques to model and explain a time-dependent series of data points. Time series forecasting is the process of using a model to generate predictions (forecasts) for future events based on known past events. Time series data has a natural temporal ordering - this differs from typical data mining/machine learning applications where each data point is an independent example of the concept to be learned, and the ordering of data points within a data set does not matter. Examples of time series applications include capacity planning, inventory replenishment, sales forecasting and future staffing levels.</a:t>
            </a:r>
          </a:p>
          <a:p>
            <a:pPr lvl="0">
              <a:spcBef>
                <a:spcPts val="0"/>
              </a:spcBef>
              <a:buNone/>
            </a:pPr>
            <a:endParaRPr dirty="0"/>
          </a:p>
        </p:txBody>
      </p:sp>
      <p:pic>
        <p:nvPicPr>
          <p:cNvPr id="149" name="Shape 149" descr="Random-data-plus-trend-r2.png"/>
          <p:cNvPicPr preferRelativeResize="0"/>
          <p:nvPr/>
        </p:nvPicPr>
        <p:blipFill>
          <a:blip r:embed="rId4">
            <a:alphaModFix/>
          </a:blip>
          <a:stretch>
            <a:fillRect/>
          </a:stretch>
        </p:blipFill>
        <p:spPr>
          <a:xfrm>
            <a:off x="468650" y="3530525"/>
            <a:ext cx="7981024" cy="31208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593372"/>
            <a:ext cx="8520600" cy="609600"/>
          </a:xfrm>
          <a:prstGeom prst="rect">
            <a:avLst/>
          </a:prstGeom>
        </p:spPr>
        <p:txBody>
          <a:bodyPr lIns="91425" tIns="91425" rIns="91425" bIns="91425" anchor="t" anchorCtr="0">
            <a:noAutofit/>
          </a:bodyPr>
          <a:lstStyle/>
          <a:p>
            <a:pPr lvl="0">
              <a:spcBef>
                <a:spcPts val="0"/>
              </a:spcBef>
              <a:buNone/>
            </a:pPr>
            <a:r>
              <a:rPr lang="en" sz="3000" b="0"/>
              <a:t>What is Regression?</a:t>
            </a:r>
          </a:p>
        </p:txBody>
      </p:sp>
      <p:sp>
        <p:nvSpPr>
          <p:cNvPr id="155" name="Shape 155"/>
          <p:cNvSpPr txBox="1">
            <a:spLocks noGrp="1"/>
          </p:cNvSpPr>
          <p:nvPr>
            <p:ph type="body" idx="1"/>
          </p:nvPr>
        </p:nvSpPr>
        <p:spPr>
          <a:xfrm>
            <a:off x="311700" y="1344758"/>
            <a:ext cx="8520600" cy="4403700"/>
          </a:xfrm>
          <a:prstGeom prst="rect">
            <a:avLst/>
          </a:prstGeom>
        </p:spPr>
        <p:txBody>
          <a:bodyPr lIns="91425" tIns="91425" rIns="91425" bIns="91425" anchor="t" anchorCtr="0">
            <a:noAutofit/>
          </a:bodyPr>
          <a:lstStyle/>
          <a:p>
            <a:pPr lvl="0" rtl="0">
              <a:spcBef>
                <a:spcPts val="0"/>
              </a:spcBef>
              <a:buNone/>
            </a:pPr>
            <a:r>
              <a:rPr lang="en">
                <a:solidFill>
                  <a:srgbClr val="000000"/>
                </a:solidFill>
                <a:highlight>
                  <a:srgbClr val="FFFFFF"/>
                </a:highlight>
                <a:latin typeface="Arial"/>
                <a:ea typeface="Arial"/>
                <a:cs typeface="Arial"/>
                <a:sym typeface="Arial"/>
              </a:rPr>
              <a:t>Regression is a data mining function that predicts a number. Age, weight, distance, temperature, income, or sales could all be predicted using regression techniques. For example, a regression model could be used to predict children's height, given their age, weight, and other factors.</a:t>
            </a:r>
          </a:p>
          <a:p>
            <a:pPr lvl="0" rtl="0">
              <a:spcBef>
                <a:spcPts val="0"/>
              </a:spcBef>
              <a:spcAft>
                <a:spcPts val="0"/>
              </a:spcAft>
              <a:buNone/>
            </a:pPr>
            <a:r>
              <a:rPr lang="en">
                <a:solidFill>
                  <a:srgbClr val="000000"/>
                </a:solidFill>
                <a:highlight>
                  <a:srgbClr val="FFFFFF"/>
                </a:highlight>
                <a:latin typeface="Arial"/>
                <a:ea typeface="Arial"/>
                <a:cs typeface="Arial"/>
                <a:sym typeface="Arial"/>
              </a:rPr>
              <a:t>Regression modeling has many applications in trend analysis, business planning, marketing, financial forecasting, time series prediction, biomedical and drug response modeling, and environmental modeling.</a:t>
            </a:r>
          </a:p>
          <a:p>
            <a:pPr lvl="0" rtl="0">
              <a:spcBef>
                <a:spcPts val="0"/>
              </a:spcBef>
              <a:spcAft>
                <a:spcPts val="0"/>
              </a:spcAft>
              <a:buNone/>
            </a:pPr>
            <a:endParaRPr>
              <a:solidFill>
                <a:srgbClr val="000000"/>
              </a:solidFill>
              <a:highlight>
                <a:srgbClr val="FFFFFF"/>
              </a:highlight>
              <a:latin typeface="Arial"/>
              <a:ea typeface="Arial"/>
              <a:cs typeface="Arial"/>
              <a:sym typeface="Arial"/>
            </a:endParaRPr>
          </a:p>
          <a:p>
            <a:pPr lvl="0" rtl="0">
              <a:spcBef>
                <a:spcPts val="1400"/>
              </a:spcBef>
              <a:spcAft>
                <a:spcPts val="400"/>
              </a:spcAft>
              <a:buNone/>
            </a:pPr>
            <a:r>
              <a:rPr lang="en" b="1">
                <a:solidFill>
                  <a:srgbClr val="000000"/>
                </a:solidFill>
                <a:highlight>
                  <a:srgbClr val="FFFFFF"/>
                </a:highlight>
                <a:latin typeface="Arial"/>
                <a:ea typeface="Arial"/>
                <a:cs typeface="Arial"/>
                <a:sym typeface="Arial"/>
              </a:rPr>
              <a:t>Common Applications of Regression</a:t>
            </a:r>
          </a:p>
          <a:p>
            <a:pPr lvl="0" rtl="0">
              <a:spcBef>
                <a:spcPts val="0"/>
              </a:spcBef>
              <a:spcAft>
                <a:spcPts val="0"/>
              </a:spcAft>
              <a:buNone/>
            </a:pPr>
            <a:r>
              <a:rPr lang="en">
                <a:solidFill>
                  <a:srgbClr val="000000"/>
                </a:solidFill>
                <a:highlight>
                  <a:srgbClr val="FFFFFF"/>
                </a:highlight>
                <a:latin typeface="Arial"/>
                <a:ea typeface="Arial"/>
                <a:cs typeface="Arial"/>
                <a:sym typeface="Arial"/>
              </a:rPr>
              <a:t>Regression modeling has many applications in trend analysis, business planning, marketing, financial forecasting, time series prediction, biomedical and drug response modeling, and environmental modeling.</a:t>
            </a:r>
          </a:p>
          <a:p>
            <a:pPr lvl="0" rtl="0">
              <a:spcBef>
                <a:spcPts val="0"/>
              </a:spcBef>
              <a:spcAft>
                <a:spcPts val="0"/>
              </a:spcAft>
              <a:buNone/>
            </a:pPr>
            <a:endParaRPr>
              <a:solidFill>
                <a:srgbClr val="000000"/>
              </a:solidFill>
              <a:highlight>
                <a:srgbClr val="FFFFFF"/>
              </a:highlight>
              <a:latin typeface="Arial"/>
              <a:ea typeface="Arial"/>
              <a:cs typeface="Arial"/>
              <a:sym typeface="Arial"/>
            </a:endParaRPr>
          </a:p>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lnSpc>
                <a:spcPct val="115000"/>
              </a:lnSpc>
              <a:spcBef>
                <a:spcPts val="1800"/>
              </a:spcBef>
              <a:spcAft>
                <a:spcPts val="400"/>
              </a:spcAft>
              <a:buNone/>
            </a:pPr>
            <a:r>
              <a:rPr lang="en" b="0" dirty="0">
                <a:highlight>
                  <a:srgbClr val="FFFFFF"/>
                </a:highlight>
                <a:latin typeface="Arial"/>
                <a:ea typeface="Arial"/>
                <a:cs typeface="Arial"/>
                <a:sym typeface="Arial"/>
              </a:rPr>
              <a:t>Testing a Regression Model</a:t>
            </a:r>
          </a:p>
          <a:p>
            <a:pPr lvl="0">
              <a:spcBef>
                <a:spcPts val="0"/>
              </a:spcBef>
              <a:buNone/>
            </a:pPr>
            <a:endParaRPr dirty="0"/>
          </a:p>
        </p:txBody>
      </p:sp>
      <p:sp>
        <p:nvSpPr>
          <p:cNvPr id="161" name="Shape 161"/>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a:spcBef>
                <a:spcPts val="0"/>
              </a:spcBef>
              <a:buNone/>
            </a:pPr>
            <a:r>
              <a:rPr lang="en" sz="1400" dirty="0">
                <a:solidFill>
                  <a:srgbClr val="000000"/>
                </a:solidFill>
                <a:highlight>
                  <a:srgbClr val="FFFFFF"/>
                </a:highlight>
                <a:latin typeface="Arial"/>
                <a:ea typeface="Arial"/>
                <a:cs typeface="Arial"/>
                <a:sym typeface="Arial"/>
              </a:rPr>
              <a:t>The Root Mean Squared Error and the Mean Absolute Error are statistics for evaluating the overall quality of a regression </a:t>
            </a:r>
            <a:r>
              <a:rPr lang="en" sz="1400" dirty="0" smtClean="0">
                <a:solidFill>
                  <a:srgbClr val="000000"/>
                </a:solidFill>
                <a:highlight>
                  <a:srgbClr val="FFFFFF"/>
                </a:highlight>
                <a:latin typeface="Arial"/>
                <a:ea typeface="Arial"/>
                <a:cs typeface="Arial"/>
                <a:sym typeface="Arial"/>
              </a:rPr>
              <a:t>model.</a:t>
            </a:r>
          </a:p>
          <a:p>
            <a:pPr lvl="0" rtl="0">
              <a:spcBef>
                <a:spcPts val="1400"/>
              </a:spcBef>
              <a:spcAft>
                <a:spcPts val="400"/>
              </a:spcAft>
              <a:buNone/>
            </a:pPr>
            <a:r>
              <a:rPr lang="en" sz="1400" b="1" dirty="0" smtClean="0">
                <a:solidFill>
                  <a:srgbClr val="000000"/>
                </a:solidFill>
                <a:highlight>
                  <a:srgbClr val="FFFFFF"/>
                </a:highlight>
                <a:latin typeface="Arial"/>
                <a:ea typeface="Arial"/>
                <a:cs typeface="Arial"/>
                <a:sym typeface="Arial"/>
              </a:rPr>
              <a:t>Root Mean Squared Error</a:t>
            </a:r>
          </a:p>
          <a:p>
            <a:pPr lvl="0" rtl="0">
              <a:spcBef>
                <a:spcPts val="0"/>
              </a:spcBef>
              <a:spcAft>
                <a:spcPts val="0"/>
              </a:spcAft>
              <a:buNone/>
            </a:pPr>
            <a:r>
              <a:rPr lang="en" sz="1400" dirty="0" smtClean="0">
                <a:solidFill>
                  <a:srgbClr val="000000"/>
                </a:solidFill>
                <a:highlight>
                  <a:srgbClr val="FFFFFF"/>
                </a:highlight>
                <a:latin typeface="Arial"/>
                <a:ea typeface="Arial"/>
                <a:cs typeface="Arial"/>
                <a:sym typeface="Arial"/>
              </a:rPr>
              <a:t>The </a:t>
            </a:r>
            <a:r>
              <a:rPr lang="en" sz="1400" dirty="0">
                <a:solidFill>
                  <a:srgbClr val="000000"/>
                </a:solidFill>
                <a:highlight>
                  <a:srgbClr val="FFFFFF"/>
                </a:highlight>
                <a:latin typeface="Arial"/>
                <a:ea typeface="Arial"/>
                <a:cs typeface="Arial"/>
                <a:sym typeface="Arial"/>
              </a:rPr>
              <a:t>Root Mean Squared Error (RMSE) is the square root of the average squared distance of a data point from the fitted line.</a:t>
            </a:r>
          </a:p>
          <a:p>
            <a:pPr lvl="0" rtl="0">
              <a:spcBef>
                <a:spcPts val="1400"/>
              </a:spcBef>
              <a:spcAft>
                <a:spcPts val="400"/>
              </a:spcAft>
              <a:buNone/>
            </a:pPr>
            <a:r>
              <a:rPr lang="en" sz="1400" b="1" dirty="0">
                <a:solidFill>
                  <a:srgbClr val="000000"/>
                </a:solidFill>
                <a:highlight>
                  <a:srgbClr val="FFFFFF"/>
                </a:highlight>
                <a:latin typeface="Arial"/>
                <a:ea typeface="Arial"/>
                <a:cs typeface="Arial"/>
                <a:sym typeface="Arial"/>
              </a:rPr>
              <a:t>Mean Absolute Error</a:t>
            </a:r>
          </a:p>
          <a:p>
            <a:pPr lvl="0" rtl="0">
              <a:spcBef>
                <a:spcPts val="0"/>
              </a:spcBef>
              <a:spcAft>
                <a:spcPts val="0"/>
              </a:spcAft>
              <a:buNone/>
            </a:pPr>
            <a:r>
              <a:rPr lang="en" sz="1400" dirty="0">
                <a:solidFill>
                  <a:srgbClr val="000000"/>
                </a:solidFill>
                <a:highlight>
                  <a:srgbClr val="FFFFFF"/>
                </a:highlight>
                <a:latin typeface="Arial"/>
                <a:ea typeface="Arial"/>
                <a:cs typeface="Arial"/>
                <a:sym typeface="Arial"/>
              </a:rPr>
              <a:t>The Mean Absolute Error (MAE) is the average of the absolute value of the residuals. The MAE is very similar to the RMSE but is less sensitive to large errors.</a:t>
            </a:r>
          </a:p>
          <a:p>
            <a:pPr lvl="0" rtl="0">
              <a:spcBef>
                <a:spcPts val="0"/>
              </a:spcBef>
              <a:spcAft>
                <a:spcPts val="0"/>
              </a:spcAft>
              <a:buNone/>
            </a:pPr>
            <a:endParaRPr sz="1400" dirty="0">
              <a:solidFill>
                <a:srgbClr val="000000"/>
              </a:solidFill>
              <a:highlight>
                <a:srgbClr val="FFFFFF"/>
              </a:highlight>
              <a:latin typeface="Arial"/>
              <a:ea typeface="Arial"/>
              <a:cs typeface="Arial"/>
              <a:sym typeface="Arial"/>
            </a:endParaRPr>
          </a:p>
          <a:p>
            <a:pPr lvl="0">
              <a:spcBef>
                <a:spcPts val="0"/>
              </a:spcBef>
              <a:buNone/>
            </a:pPr>
            <a:r>
              <a:rPr lang="en" sz="1400" dirty="0">
                <a:solidFill>
                  <a:srgbClr val="000000"/>
                </a:solidFill>
                <a:highlight>
                  <a:srgbClr val="FFFFFF"/>
                </a:highlight>
                <a:latin typeface="Arial"/>
                <a:ea typeface="Arial"/>
                <a:cs typeface="Arial"/>
                <a:sym typeface="Arial"/>
              </a:rPr>
              <a:t>The relative measures give an indication of how the well forecaster's predictions are doing compared to just using the last known target value as the prediction. They are expressed as a percentage, and lower values indicate that the forecasted values are better predictions than just using the last known target value. A score of &gt;=100 indicates that the forecaster is doing no better (or even worse) than predicting the last known target value. Note that the last known target value is relative to the step at which the forecast is being made - e.g. a 12-step-ahead prediction is compared relative to using the target value 12 time steps prior as the prediction (since this is the last "known" actual target 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546516"/>
            <a:ext cx="8520600" cy="9432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0"/>
              <a:t>Regression Result For One Step Monthly</a:t>
            </a:r>
          </a:p>
          <a:p>
            <a:pPr lvl="0" rtl="0">
              <a:lnSpc>
                <a:spcPct val="115000"/>
              </a:lnSpc>
              <a:spcBef>
                <a:spcPts val="0"/>
              </a:spcBef>
              <a:spcAft>
                <a:spcPts val="1600"/>
              </a:spcAft>
              <a:buNone/>
            </a:pPr>
            <a:endParaRPr/>
          </a:p>
        </p:txBody>
      </p:sp>
      <p:sp>
        <p:nvSpPr>
          <p:cNvPr id="167" name="Shape 167"/>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a:spcBef>
                <a:spcPts val="0"/>
              </a:spcBef>
              <a:buNone/>
            </a:pPr>
            <a:endParaRPr/>
          </a:p>
        </p:txBody>
      </p:sp>
      <p:pic>
        <p:nvPicPr>
          <p:cNvPr id="168" name="Shape 168" descr="LinearRegression_OneStep_Monthly.PNG"/>
          <p:cNvPicPr preferRelativeResize="0"/>
          <p:nvPr/>
        </p:nvPicPr>
        <p:blipFill>
          <a:blip r:embed="rId3">
            <a:alphaModFix/>
          </a:blip>
          <a:stretch>
            <a:fillRect/>
          </a:stretch>
        </p:blipFill>
        <p:spPr>
          <a:xfrm>
            <a:off x="311700" y="1688425"/>
            <a:ext cx="4265499" cy="4326000"/>
          </a:xfrm>
          <a:prstGeom prst="rect">
            <a:avLst/>
          </a:prstGeom>
          <a:noFill/>
          <a:ln>
            <a:noFill/>
          </a:ln>
        </p:spPr>
      </p:pic>
      <p:pic>
        <p:nvPicPr>
          <p:cNvPr id="169" name="Shape 169" descr="LinearRegression_OneStep_Monthly_RMSE.PNG"/>
          <p:cNvPicPr preferRelativeResize="0"/>
          <p:nvPr/>
        </p:nvPicPr>
        <p:blipFill>
          <a:blip r:embed="rId4">
            <a:alphaModFix/>
          </a:blip>
          <a:stretch>
            <a:fillRect/>
          </a:stretch>
        </p:blipFill>
        <p:spPr>
          <a:xfrm>
            <a:off x="4860375" y="1688424"/>
            <a:ext cx="3971925" cy="4325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t>Regression Graph For One Step Monthly Train and Test Prediction</a:t>
            </a:r>
          </a:p>
        </p:txBody>
      </p:sp>
      <p:pic>
        <p:nvPicPr>
          <p:cNvPr id="175" name="Shape 175" descr="LinearRegression_OneStep_Monthly_TrainPrediction.png"/>
          <p:cNvPicPr preferRelativeResize="0"/>
          <p:nvPr/>
        </p:nvPicPr>
        <p:blipFill>
          <a:blip r:embed="rId3">
            <a:alphaModFix/>
          </a:blip>
          <a:stretch>
            <a:fillRect/>
          </a:stretch>
        </p:blipFill>
        <p:spPr>
          <a:xfrm>
            <a:off x="311700" y="1688975"/>
            <a:ext cx="8520600" cy="2352575"/>
          </a:xfrm>
          <a:prstGeom prst="rect">
            <a:avLst/>
          </a:prstGeom>
          <a:noFill/>
          <a:ln>
            <a:noFill/>
          </a:ln>
        </p:spPr>
      </p:pic>
      <p:pic>
        <p:nvPicPr>
          <p:cNvPr id="176" name="Shape 176" descr="LinearRegression_OneStep_Monthly_TestPrediction.png"/>
          <p:cNvPicPr preferRelativeResize="0"/>
          <p:nvPr/>
        </p:nvPicPr>
        <p:blipFill>
          <a:blip r:embed="rId4">
            <a:alphaModFix/>
          </a:blip>
          <a:stretch>
            <a:fillRect/>
          </a:stretch>
        </p:blipFill>
        <p:spPr>
          <a:xfrm>
            <a:off x="311700" y="4176075"/>
            <a:ext cx="8520600" cy="222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t>Regression Graph For One Step Monthly Train and Test for Future  Prediction</a:t>
            </a:r>
          </a:p>
        </p:txBody>
      </p:sp>
      <p:pic>
        <p:nvPicPr>
          <p:cNvPr id="182" name="Shape 182" descr="LinearRegression_OneStep_Monthly_TrainFuturePrediction..png"/>
          <p:cNvPicPr preferRelativeResize="0"/>
          <p:nvPr/>
        </p:nvPicPr>
        <p:blipFill>
          <a:blip r:embed="rId3">
            <a:alphaModFix/>
          </a:blip>
          <a:stretch>
            <a:fillRect/>
          </a:stretch>
        </p:blipFill>
        <p:spPr>
          <a:xfrm>
            <a:off x="311700" y="1771199"/>
            <a:ext cx="8520600" cy="2118250"/>
          </a:xfrm>
          <a:prstGeom prst="rect">
            <a:avLst/>
          </a:prstGeom>
          <a:noFill/>
          <a:ln>
            <a:noFill/>
          </a:ln>
        </p:spPr>
      </p:pic>
      <p:pic>
        <p:nvPicPr>
          <p:cNvPr id="183" name="Shape 183" descr="LinearRegression_OneStep_Monthly_TestFuturePrediction.png"/>
          <p:cNvPicPr preferRelativeResize="0"/>
          <p:nvPr/>
        </p:nvPicPr>
        <p:blipFill>
          <a:blip r:embed="rId4">
            <a:alphaModFix/>
          </a:blip>
          <a:stretch>
            <a:fillRect/>
          </a:stretch>
        </p:blipFill>
        <p:spPr>
          <a:xfrm>
            <a:off x="311700" y="4041850"/>
            <a:ext cx="8520600" cy="2663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t>Regression Result For Seven Step Monthly</a:t>
            </a:r>
          </a:p>
        </p:txBody>
      </p:sp>
      <p:pic>
        <p:nvPicPr>
          <p:cNvPr id="189" name="Shape 189" descr="LinearRegression_7Step_Monthly.PNG"/>
          <p:cNvPicPr preferRelativeResize="0"/>
          <p:nvPr/>
        </p:nvPicPr>
        <p:blipFill>
          <a:blip r:embed="rId3">
            <a:alphaModFix/>
          </a:blip>
          <a:stretch>
            <a:fillRect/>
          </a:stretch>
        </p:blipFill>
        <p:spPr>
          <a:xfrm>
            <a:off x="1014675" y="1688425"/>
            <a:ext cx="6796250" cy="4403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593372"/>
            <a:ext cx="8520600" cy="6096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t>Regression Result For Seven Step Monthly</a:t>
            </a:r>
          </a:p>
        </p:txBody>
      </p:sp>
      <p:pic>
        <p:nvPicPr>
          <p:cNvPr id="195" name="Shape 195" descr="LinearRegression_7Step_Monthly_RMSE.PNG"/>
          <p:cNvPicPr preferRelativeResize="0"/>
          <p:nvPr/>
        </p:nvPicPr>
        <p:blipFill>
          <a:blip r:embed="rId3">
            <a:alphaModFix/>
          </a:blip>
          <a:stretch>
            <a:fillRect/>
          </a:stretch>
        </p:blipFill>
        <p:spPr>
          <a:xfrm>
            <a:off x="311700" y="1481725"/>
            <a:ext cx="8520600" cy="471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Introduction</a:t>
            </a:r>
          </a:p>
        </p:txBody>
      </p:sp>
      <p:sp>
        <p:nvSpPr>
          <p:cNvPr id="75" name="Shape 75"/>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406400" algn="just" rtl="0">
              <a:lnSpc>
                <a:spcPct val="100000"/>
              </a:lnSpc>
              <a:spcBef>
                <a:spcPts val="0"/>
              </a:spcBef>
              <a:buSzPct val="100000"/>
              <a:buFont typeface="PT Sans Narrow"/>
            </a:pPr>
            <a:r>
              <a:rPr lang="en" sz="2800" b="1" dirty="0">
                <a:latin typeface="PT Sans Narrow"/>
                <a:ea typeface="PT Sans Narrow"/>
                <a:cs typeface="PT Sans Narrow"/>
                <a:sym typeface="PT Sans Narrow"/>
              </a:rPr>
              <a:t>Scope</a:t>
            </a:r>
          </a:p>
          <a:p>
            <a:pPr marL="914400" lvl="1" indent="-387350" algn="just" rtl="0">
              <a:lnSpc>
                <a:spcPct val="100000"/>
              </a:lnSpc>
              <a:spcBef>
                <a:spcPts val="0"/>
              </a:spcBef>
              <a:buSzPct val="100000"/>
              <a:buFont typeface="PT Sans Narrow"/>
            </a:pPr>
            <a:r>
              <a:rPr lang="en" sz="2500" dirty="0">
                <a:latin typeface="PT Sans Narrow"/>
                <a:ea typeface="PT Sans Narrow"/>
                <a:cs typeface="PT Sans Narrow"/>
                <a:sym typeface="PT Sans Narrow"/>
              </a:rPr>
              <a:t>Data mining using weather data and sales data of a retail </a:t>
            </a:r>
            <a:r>
              <a:rPr lang="en" sz="2500" dirty="0" smtClean="0">
                <a:latin typeface="PT Sans Narrow"/>
                <a:ea typeface="PT Sans Narrow"/>
                <a:cs typeface="PT Sans Narrow"/>
                <a:sym typeface="PT Sans Narrow"/>
              </a:rPr>
              <a:t>store</a:t>
            </a:r>
            <a:endParaRPr sz="2500" dirty="0">
              <a:latin typeface="PT Sans Narrow"/>
              <a:ea typeface="PT Sans Narrow"/>
              <a:cs typeface="PT Sans Narrow"/>
              <a:sym typeface="PT Sans Narrow"/>
            </a:endParaRPr>
          </a:p>
          <a:p>
            <a:pPr marL="457200" lvl="0" indent="-406400" algn="just" rtl="0">
              <a:lnSpc>
                <a:spcPct val="100000"/>
              </a:lnSpc>
              <a:spcBef>
                <a:spcPts val="0"/>
              </a:spcBef>
              <a:buSzPct val="100000"/>
              <a:buFont typeface="PT Sans Narrow"/>
            </a:pPr>
            <a:r>
              <a:rPr lang="en" sz="2800" b="1" dirty="0">
                <a:latin typeface="PT Sans Narrow"/>
                <a:ea typeface="PT Sans Narrow"/>
                <a:cs typeface="PT Sans Narrow"/>
                <a:sym typeface="PT Sans Narrow"/>
              </a:rPr>
              <a:t>Goal</a:t>
            </a:r>
          </a:p>
          <a:p>
            <a:pPr marL="914400" lvl="1" indent="-387350" algn="just" rtl="0">
              <a:lnSpc>
                <a:spcPct val="100000"/>
              </a:lnSpc>
              <a:spcBef>
                <a:spcPts val="0"/>
              </a:spcBef>
              <a:buSzPct val="100000"/>
              <a:buFont typeface="PT Sans Narrow"/>
            </a:pPr>
            <a:r>
              <a:rPr lang="en" sz="2500" dirty="0">
                <a:latin typeface="PT Sans Narrow"/>
                <a:ea typeface="PT Sans Narrow"/>
                <a:cs typeface="PT Sans Narrow"/>
                <a:sym typeface="PT Sans Narrow"/>
              </a:rPr>
              <a:t>Predict the quantity of a production a retail store should have in store at a particular period of </a:t>
            </a:r>
            <a:r>
              <a:rPr lang="en" sz="2500" dirty="0" smtClean="0">
                <a:latin typeface="PT Sans Narrow"/>
                <a:ea typeface="PT Sans Narrow"/>
                <a:cs typeface="PT Sans Narrow"/>
                <a:sym typeface="PT Sans Narrow"/>
              </a:rPr>
              <a:t>time</a:t>
            </a:r>
            <a:endParaRPr sz="2500" dirty="0">
              <a:latin typeface="PT Sans Narrow"/>
              <a:ea typeface="PT Sans Narrow"/>
              <a:cs typeface="PT Sans Narrow"/>
              <a:sym typeface="PT Sans Narrow"/>
            </a:endParaRPr>
          </a:p>
          <a:p>
            <a:pPr marL="457200" lvl="0" indent="-406400" algn="just" rtl="0">
              <a:lnSpc>
                <a:spcPct val="100000"/>
              </a:lnSpc>
              <a:spcBef>
                <a:spcPts val="0"/>
              </a:spcBef>
              <a:buSzPct val="100000"/>
              <a:buFont typeface="PT Sans Narrow"/>
            </a:pPr>
            <a:r>
              <a:rPr lang="en" sz="2800" b="1" dirty="0">
                <a:latin typeface="PT Sans Narrow"/>
                <a:ea typeface="PT Sans Narrow"/>
                <a:cs typeface="PT Sans Narrow"/>
                <a:sym typeface="PT Sans Narrow"/>
              </a:rPr>
              <a:t>Results</a:t>
            </a:r>
          </a:p>
          <a:p>
            <a:pPr marL="914400" lvl="1" indent="-387350" algn="just" rtl="0">
              <a:lnSpc>
                <a:spcPct val="100000"/>
              </a:lnSpc>
              <a:spcBef>
                <a:spcPts val="0"/>
              </a:spcBef>
              <a:buSzPct val="100000"/>
              <a:buFont typeface="PT Sans Narrow"/>
            </a:pPr>
            <a:r>
              <a:rPr lang="en" sz="2500" dirty="0">
                <a:latin typeface="PT Sans Narrow"/>
                <a:ea typeface="PT Sans Narrow"/>
                <a:cs typeface="PT Sans Narrow"/>
                <a:sym typeface="PT Sans Narrow"/>
              </a:rPr>
              <a:t>An equation for measuring product quantity</a:t>
            </a:r>
          </a:p>
          <a:p>
            <a:pPr marL="0" lvl="0" indent="0" algn="just" rtl="0">
              <a:lnSpc>
                <a:spcPct val="100000"/>
              </a:lnSpc>
              <a:spcBef>
                <a:spcPts val="0"/>
              </a:spcBef>
              <a:buNone/>
            </a:pPr>
            <a:endParaRPr sz="2500" dirty="0">
              <a:latin typeface="PT Sans Narrow"/>
              <a:ea typeface="PT Sans Narrow"/>
              <a:cs typeface="PT Sans Narrow"/>
              <a:sym typeface="PT Sans Narro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593374"/>
            <a:ext cx="8520600" cy="562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Regression Result For Seven Step Monthly Train and Test Predict at Steps</a:t>
            </a:r>
          </a:p>
        </p:txBody>
      </p:sp>
      <p:pic>
        <p:nvPicPr>
          <p:cNvPr id="201" name="Shape 201" descr="LinearRegression_7Step_Monthly_TrainPrediction.png"/>
          <p:cNvPicPr preferRelativeResize="0"/>
          <p:nvPr/>
        </p:nvPicPr>
        <p:blipFill>
          <a:blip r:embed="rId3">
            <a:alphaModFix/>
          </a:blip>
          <a:stretch>
            <a:fillRect/>
          </a:stretch>
        </p:blipFill>
        <p:spPr>
          <a:xfrm>
            <a:off x="311700" y="1156025"/>
            <a:ext cx="8520600" cy="2686949"/>
          </a:xfrm>
          <a:prstGeom prst="rect">
            <a:avLst/>
          </a:prstGeom>
          <a:noFill/>
          <a:ln>
            <a:noFill/>
          </a:ln>
        </p:spPr>
      </p:pic>
      <p:pic>
        <p:nvPicPr>
          <p:cNvPr id="202" name="Shape 202" descr="LinearRegression_7Step_Monthly_TestPrediction.png"/>
          <p:cNvPicPr preferRelativeResize="0"/>
          <p:nvPr/>
        </p:nvPicPr>
        <p:blipFill>
          <a:blip r:embed="rId4">
            <a:alphaModFix/>
          </a:blip>
          <a:stretch>
            <a:fillRect/>
          </a:stretch>
        </p:blipFill>
        <p:spPr>
          <a:xfrm>
            <a:off x="311700" y="3967950"/>
            <a:ext cx="8520600" cy="2686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296825"/>
            <a:ext cx="8520600" cy="5624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3000"/>
              <a:t>Regression Result For Seven Step Monthly Train and Test Predict at Steps</a:t>
            </a:r>
          </a:p>
          <a:p>
            <a:pPr lvl="0">
              <a:spcBef>
                <a:spcPts val="0"/>
              </a:spcBef>
              <a:buNone/>
            </a:pPr>
            <a:endParaRPr sz="3000"/>
          </a:p>
        </p:txBody>
      </p:sp>
      <p:pic>
        <p:nvPicPr>
          <p:cNvPr id="208" name="Shape 208" descr="LinearRegression_7Step_Monthly_TrainFuturePrediction.png"/>
          <p:cNvPicPr preferRelativeResize="0"/>
          <p:nvPr/>
        </p:nvPicPr>
        <p:blipFill>
          <a:blip r:embed="rId3">
            <a:alphaModFix/>
          </a:blip>
          <a:stretch>
            <a:fillRect/>
          </a:stretch>
        </p:blipFill>
        <p:spPr>
          <a:xfrm>
            <a:off x="311700" y="937300"/>
            <a:ext cx="8520600" cy="2905675"/>
          </a:xfrm>
          <a:prstGeom prst="rect">
            <a:avLst/>
          </a:prstGeom>
          <a:noFill/>
          <a:ln>
            <a:noFill/>
          </a:ln>
        </p:spPr>
      </p:pic>
      <p:pic>
        <p:nvPicPr>
          <p:cNvPr id="209" name="Shape 209" descr="LinearRegression_7Step_Monthly_TestFuturePrediction.png"/>
          <p:cNvPicPr preferRelativeResize="0"/>
          <p:nvPr/>
        </p:nvPicPr>
        <p:blipFill>
          <a:blip r:embed="rId4">
            <a:alphaModFix/>
          </a:blip>
          <a:stretch>
            <a:fillRect/>
          </a:stretch>
        </p:blipFill>
        <p:spPr>
          <a:xfrm>
            <a:off x="311700" y="3904600"/>
            <a:ext cx="8520600" cy="276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593372"/>
            <a:ext cx="8520600" cy="6096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Regression Result For Seven Step Weekly Train and Test Predict at Steps</a:t>
            </a:r>
          </a:p>
          <a:p>
            <a:pPr lvl="0">
              <a:spcBef>
                <a:spcPts val="0"/>
              </a:spcBef>
              <a:buNone/>
            </a:pPr>
            <a:endParaRPr sz="2400"/>
          </a:p>
          <a:p>
            <a:pPr lvl="0">
              <a:spcBef>
                <a:spcPts val="0"/>
              </a:spcBef>
              <a:buNone/>
            </a:pPr>
            <a:endParaRPr sz="2400"/>
          </a:p>
        </p:txBody>
      </p:sp>
      <p:pic>
        <p:nvPicPr>
          <p:cNvPr id="215" name="Shape 215" descr="LinearRegression_7Step_Weeklt_TrainPrediction.png"/>
          <p:cNvPicPr preferRelativeResize="0"/>
          <p:nvPr/>
        </p:nvPicPr>
        <p:blipFill>
          <a:blip r:embed="rId3">
            <a:alphaModFix/>
          </a:blip>
          <a:stretch>
            <a:fillRect/>
          </a:stretch>
        </p:blipFill>
        <p:spPr>
          <a:xfrm>
            <a:off x="311700" y="1202850"/>
            <a:ext cx="8520600" cy="2733849"/>
          </a:xfrm>
          <a:prstGeom prst="rect">
            <a:avLst/>
          </a:prstGeom>
          <a:noFill/>
          <a:ln>
            <a:noFill/>
          </a:ln>
        </p:spPr>
      </p:pic>
      <p:pic>
        <p:nvPicPr>
          <p:cNvPr id="216" name="Shape 216" descr="LinearRegression_7Step_Weeklt_TestPrediction.png"/>
          <p:cNvPicPr preferRelativeResize="0"/>
          <p:nvPr/>
        </p:nvPicPr>
        <p:blipFill>
          <a:blip r:embed="rId4">
            <a:alphaModFix/>
          </a:blip>
          <a:stretch>
            <a:fillRect/>
          </a:stretch>
        </p:blipFill>
        <p:spPr>
          <a:xfrm>
            <a:off x="356275" y="3936699"/>
            <a:ext cx="8520600" cy="2546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593375"/>
            <a:ext cx="8520600" cy="500099"/>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2400"/>
              <a:t>Regression Result For Seven Step Weekly Train and Test Future Predict</a:t>
            </a:r>
          </a:p>
          <a:p>
            <a:pPr lvl="0">
              <a:spcBef>
                <a:spcPts val="0"/>
              </a:spcBef>
              <a:buNone/>
            </a:pPr>
            <a:endParaRPr sz="2400"/>
          </a:p>
        </p:txBody>
      </p:sp>
      <p:pic>
        <p:nvPicPr>
          <p:cNvPr id="222" name="Shape 222" descr="LinearRegression_7Step_Weekly_TrainFuturePrediction.png"/>
          <p:cNvPicPr preferRelativeResize="0"/>
          <p:nvPr/>
        </p:nvPicPr>
        <p:blipFill>
          <a:blip r:embed="rId3">
            <a:alphaModFix/>
          </a:blip>
          <a:stretch>
            <a:fillRect/>
          </a:stretch>
        </p:blipFill>
        <p:spPr>
          <a:xfrm>
            <a:off x="311700" y="1202824"/>
            <a:ext cx="8520600" cy="2593299"/>
          </a:xfrm>
          <a:prstGeom prst="rect">
            <a:avLst/>
          </a:prstGeom>
          <a:noFill/>
          <a:ln>
            <a:noFill/>
          </a:ln>
        </p:spPr>
      </p:pic>
      <p:pic>
        <p:nvPicPr>
          <p:cNvPr id="223" name="Shape 223" descr="LinearRegression_7Step_Weekly_TestFuturePrediction.png"/>
          <p:cNvPicPr preferRelativeResize="0"/>
          <p:nvPr/>
        </p:nvPicPr>
        <p:blipFill>
          <a:blip r:embed="rId4">
            <a:alphaModFix/>
          </a:blip>
          <a:stretch>
            <a:fillRect/>
          </a:stretch>
        </p:blipFill>
        <p:spPr>
          <a:xfrm>
            <a:off x="347375" y="3829275"/>
            <a:ext cx="8520600" cy="2836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a:t>So Here is Our Final Equation….</a:t>
            </a:r>
          </a:p>
        </p:txBody>
      </p:sp>
      <p:sp>
        <p:nvSpPr>
          <p:cNvPr id="229" name="Shape 229"/>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lvl="0">
              <a:spcBef>
                <a:spcPts val="0"/>
              </a:spcBef>
              <a:buNone/>
            </a:pPr>
            <a:endParaRPr sz="2400" b="1"/>
          </a:p>
          <a:p>
            <a:pPr lvl="0">
              <a:spcBef>
                <a:spcPts val="0"/>
              </a:spcBef>
              <a:buNone/>
            </a:pPr>
            <a:r>
              <a:rPr lang="en" sz="2400" b="1"/>
              <a:t>             units = 0.1081 * Lag_units-7 +  67.762</a:t>
            </a:r>
          </a:p>
          <a:p>
            <a:pPr lvl="0">
              <a:spcBef>
                <a:spcPts val="0"/>
              </a:spcBef>
              <a:buNone/>
            </a:pPr>
            <a:r>
              <a:rPr lang="en">
                <a:solidFill>
                  <a:srgbClr val="000000"/>
                </a:solidFill>
                <a:highlight>
                  <a:srgbClr val="FFFFFF"/>
                </a:highlight>
                <a:latin typeface="Arial"/>
                <a:ea typeface="Arial"/>
                <a:cs typeface="Arial"/>
                <a:sym typeface="Arial"/>
              </a:rPr>
              <a:t>                   Here,</a:t>
            </a:r>
          </a:p>
          <a:p>
            <a:pPr lvl="0">
              <a:spcBef>
                <a:spcPts val="0"/>
              </a:spcBef>
              <a:buNone/>
            </a:pPr>
            <a:r>
              <a:rPr lang="en">
                <a:solidFill>
                  <a:srgbClr val="000000"/>
                </a:solidFill>
                <a:highlight>
                  <a:srgbClr val="FFFFFF"/>
                </a:highlight>
                <a:latin typeface="Arial"/>
                <a:ea typeface="Arial"/>
                <a:cs typeface="Arial"/>
                <a:sym typeface="Arial"/>
              </a:rPr>
              <a:t>                              Lagged variables are the main mechanism by which the relationship between past and current values of a series can be captured by propositional learning algorithms. </a:t>
            </a:r>
          </a:p>
          <a:p>
            <a:pPr lvl="0">
              <a:spcBef>
                <a:spcPts val="0"/>
              </a:spcBef>
              <a:buNone/>
            </a:pPr>
            <a:r>
              <a:rPr lang="en" sz="2400" b="1"/>
              <a:t> </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Background</a:t>
            </a:r>
          </a:p>
        </p:txBody>
      </p:sp>
      <p:sp>
        <p:nvSpPr>
          <p:cNvPr id="81" name="Shape 81"/>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387350" algn="just" rtl="0">
              <a:spcBef>
                <a:spcPts val="0"/>
              </a:spcBef>
              <a:buSzPct val="100000"/>
              <a:buFont typeface="PT Sans Narrow"/>
            </a:pPr>
            <a:r>
              <a:rPr lang="en" sz="2500">
                <a:latin typeface="PT Sans Narrow"/>
                <a:ea typeface="PT Sans Narrow"/>
                <a:cs typeface="PT Sans Narrow"/>
                <a:sym typeface="PT Sans Narrow"/>
              </a:rPr>
              <a:t>Primary reason behind choosing this topic was the innate desire to contribute to the field of data mining and forecasting.</a:t>
            </a:r>
          </a:p>
          <a:p>
            <a:pPr lvl="0" algn="just" rtl="0">
              <a:spcBef>
                <a:spcPts val="0"/>
              </a:spcBef>
              <a:buNone/>
            </a:pPr>
            <a:endParaRPr sz="2500">
              <a:latin typeface="PT Sans Narrow"/>
              <a:ea typeface="PT Sans Narrow"/>
              <a:cs typeface="PT Sans Narrow"/>
              <a:sym typeface="PT Sans Narrow"/>
            </a:endParaRPr>
          </a:p>
          <a:p>
            <a:pPr marL="457200" lvl="0" indent="-387350" algn="just" rtl="0">
              <a:spcBef>
                <a:spcPts val="0"/>
              </a:spcBef>
              <a:buSzPct val="100000"/>
              <a:buFont typeface="PT Sans Narrow"/>
            </a:pPr>
            <a:r>
              <a:rPr lang="en" sz="2500">
                <a:latin typeface="PT Sans Narrow"/>
                <a:ea typeface="PT Sans Narrow"/>
                <a:cs typeface="PT Sans Narrow"/>
                <a:sym typeface="PT Sans Narrow"/>
              </a:rPr>
              <a:t>After finalising the field, we decided to brainstorm and study for selecting a particular topic for research.</a:t>
            </a:r>
          </a:p>
          <a:p>
            <a:pPr lvl="0" algn="just" rtl="0">
              <a:spcBef>
                <a:spcPts val="0"/>
              </a:spcBef>
              <a:buNone/>
            </a:pPr>
            <a:endParaRPr sz="2500">
              <a:latin typeface="PT Sans Narrow"/>
              <a:ea typeface="PT Sans Narrow"/>
              <a:cs typeface="PT Sans Narrow"/>
              <a:sym typeface="PT Sans Narrow"/>
            </a:endParaRPr>
          </a:p>
          <a:p>
            <a:pPr marL="457200" lvl="0" indent="-387350" algn="just" rtl="0">
              <a:spcBef>
                <a:spcPts val="0"/>
              </a:spcBef>
              <a:buSzPct val="100000"/>
              <a:buFont typeface="PT Sans Narrow"/>
            </a:pPr>
            <a:r>
              <a:rPr lang="en" sz="2500">
                <a:latin typeface="PT Sans Narrow"/>
                <a:ea typeface="PT Sans Narrow"/>
                <a:cs typeface="PT Sans Narrow"/>
                <a:sym typeface="PT Sans Narrow"/>
              </a:rPr>
              <a:t>After studying some literatures and consulting with our supervisor, we decided to research on the effects of weather on retail sales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Motivation</a:t>
            </a:r>
          </a:p>
        </p:txBody>
      </p:sp>
      <p:sp>
        <p:nvSpPr>
          <p:cNvPr id="87" name="Shape 87"/>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387350" rtl="0">
              <a:spcBef>
                <a:spcPts val="0"/>
              </a:spcBef>
              <a:buSzPct val="100000"/>
              <a:buFont typeface="PT Sans Narrow"/>
            </a:pPr>
            <a:r>
              <a:rPr lang="en" sz="2500">
                <a:latin typeface="PT Sans Narrow"/>
                <a:ea typeface="PT Sans Narrow"/>
                <a:cs typeface="PT Sans Narrow"/>
                <a:sym typeface="PT Sans Narrow"/>
              </a:rPr>
              <a:t>The main motivation for choosing this topic was that there has not been many studies on this topic. The retails stores in our country still depend on their own understanding for maintaining inventory.</a:t>
            </a:r>
          </a:p>
          <a:p>
            <a:pPr lvl="0" rtl="0">
              <a:spcBef>
                <a:spcPts val="0"/>
              </a:spcBef>
              <a:buNone/>
            </a:pPr>
            <a:endParaRPr sz="2500">
              <a:latin typeface="PT Sans Narrow"/>
              <a:ea typeface="PT Sans Narrow"/>
              <a:cs typeface="PT Sans Narrow"/>
              <a:sym typeface="PT Sans Narrow"/>
            </a:endParaRPr>
          </a:p>
          <a:p>
            <a:pPr marL="457200" lvl="0" indent="-387350" rtl="0">
              <a:spcBef>
                <a:spcPts val="0"/>
              </a:spcBef>
              <a:buSzPct val="100000"/>
              <a:buFont typeface="PT Sans Narrow"/>
            </a:pPr>
            <a:r>
              <a:rPr lang="en" sz="2500">
                <a:latin typeface="PT Sans Narrow"/>
                <a:ea typeface="PT Sans Narrow"/>
                <a:cs typeface="PT Sans Narrow"/>
                <a:sym typeface="PT Sans Narrow"/>
              </a:rPr>
              <a:t>Applying data mining and forecasting can bring huge revolution in this sector. So, we wanted to leave our footprints in this area.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The Problem</a:t>
            </a:r>
          </a:p>
        </p:txBody>
      </p:sp>
      <p:sp>
        <p:nvSpPr>
          <p:cNvPr id="93" name="Shape 93"/>
          <p:cNvSpPr txBox="1">
            <a:spLocks noGrp="1"/>
          </p:cNvSpPr>
          <p:nvPr>
            <p:ph type="body" idx="1"/>
          </p:nvPr>
        </p:nvSpPr>
        <p:spPr>
          <a:xfrm>
            <a:off x="311700" y="1688425"/>
            <a:ext cx="8520600" cy="4403700"/>
          </a:xfrm>
          <a:prstGeom prst="rect">
            <a:avLst/>
          </a:prstGeom>
        </p:spPr>
        <p:txBody>
          <a:bodyPr lIns="91425" tIns="91425" rIns="91425" bIns="91425" anchor="t" anchorCtr="0">
            <a:noAutofit/>
          </a:bodyPr>
          <a:lstStyle/>
          <a:p>
            <a:pPr marL="457200" lvl="0" indent="-387350" algn="just" rtl="0">
              <a:spcBef>
                <a:spcPts val="0"/>
              </a:spcBef>
              <a:buSzPct val="100000"/>
              <a:buFont typeface="PT Sans Narrow"/>
            </a:pPr>
            <a:r>
              <a:rPr lang="en" sz="2500">
                <a:latin typeface="PT Sans Narrow"/>
                <a:ea typeface="PT Sans Narrow"/>
                <a:cs typeface="PT Sans Narrow"/>
                <a:sym typeface="PT Sans Narrow"/>
              </a:rPr>
              <a:t>Generate an equation for predicting the quantity of a product (X) that needs to be in the inventory based on sales and weather data of  Y number of years.</a:t>
            </a:r>
          </a:p>
          <a:p>
            <a:pPr lvl="0" algn="just" rtl="0">
              <a:spcBef>
                <a:spcPts val="0"/>
              </a:spcBef>
              <a:buNone/>
            </a:pPr>
            <a:endParaRPr sz="2500">
              <a:latin typeface="PT Sans Narrow"/>
              <a:ea typeface="PT Sans Narrow"/>
              <a:cs typeface="PT Sans Narrow"/>
              <a:sym typeface="PT Sans Narrow"/>
            </a:endParaRPr>
          </a:p>
        </p:txBody>
      </p:sp>
      <p:pic>
        <p:nvPicPr>
          <p:cNvPr id="94" name="Shape 94" descr="unnamed.png"/>
          <p:cNvPicPr preferRelativeResize="0"/>
          <p:nvPr/>
        </p:nvPicPr>
        <p:blipFill>
          <a:blip r:embed="rId3">
            <a:alphaModFix/>
          </a:blip>
          <a:stretch>
            <a:fillRect/>
          </a:stretch>
        </p:blipFill>
        <p:spPr>
          <a:xfrm>
            <a:off x="2378812" y="2981200"/>
            <a:ext cx="4233975" cy="401477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Dataset</a:t>
            </a:r>
          </a:p>
        </p:txBody>
      </p:sp>
      <p:sp>
        <p:nvSpPr>
          <p:cNvPr id="100" name="Shape 100"/>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374650" rtl="0">
              <a:lnSpc>
                <a:spcPct val="100000"/>
              </a:lnSpc>
              <a:spcBef>
                <a:spcPts val="0"/>
              </a:spcBef>
              <a:buSzPct val="100000"/>
              <a:buFont typeface="PT Sans Narrow"/>
            </a:pPr>
            <a:r>
              <a:rPr lang="en" sz="2300">
                <a:latin typeface="PT Sans Narrow"/>
                <a:ea typeface="PT Sans Narrow"/>
                <a:cs typeface="PT Sans Narrow"/>
                <a:sym typeface="PT Sans Narrow"/>
              </a:rPr>
              <a:t>The initial goal was to gather a retail dataset and relevant weather dataset for any retail store of Bangladesh. We managed weather dataset, but due some circumstances we were unable to gather any local retail dataset.</a:t>
            </a:r>
          </a:p>
          <a:p>
            <a:pPr lvl="0" rtl="0">
              <a:lnSpc>
                <a:spcPct val="100000"/>
              </a:lnSpc>
              <a:spcBef>
                <a:spcPts val="0"/>
              </a:spcBef>
              <a:buNone/>
            </a:pPr>
            <a:endParaRPr sz="2300">
              <a:latin typeface="PT Sans Narrow"/>
              <a:ea typeface="PT Sans Narrow"/>
              <a:cs typeface="PT Sans Narrow"/>
              <a:sym typeface="PT Sans Narrow"/>
            </a:endParaRPr>
          </a:p>
          <a:p>
            <a:pPr marL="457200" lvl="0" indent="-374650" rtl="0">
              <a:lnSpc>
                <a:spcPct val="100000"/>
              </a:lnSpc>
              <a:spcBef>
                <a:spcPts val="0"/>
              </a:spcBef>
              <a:buSzPct val="100000"/>
              <a:buFont typeface="PT Sans Narrow"/>
            </a:pPr>
            <a:r>
              <a:rPr lang="en" sz="2300">
                <a:latin typeface="PT Sans Narrow"/>
                <a:ea typeface="PT Sans Narrow"/>
                <a:cs typeface="PT Sans Narrow"/>
                <a:sym typeface="PT Sans Narrow"/>
              </a:rPr>
              <a:t>After rigorous searching we were able to find dataset of walmart, a worldwide famous store.</a:t>
            </a:r>
          </a:p>
          <a:p>
            <a:pPr lvl="0" rtl="0">
              <a:lnSpc>
                <a:spcPct val="100000"/>
              </a:lnSpc>
              <a:spcBef>
                <a:spcPts val="0"/>
              </a:spcBef>
              <a:buNone/>
            </a:pPr>
            <a:endParaRPr sz="2300">
              <a:latin typeface="PT Sans Narrow"/>
              <a:ea typeface="PT Sans Narrow"/>
              <a:cs typeface="PT Sans Narrow"/>
              <a:sym typeface="PT Sans Narrow"/>
            </a:endParaRPr>
          </a:p>
          <a:p>
            <a:pPr marL="457200" lvl="0" indent="-374650">
              <a:lnSpc>
                <a:spcPct val="100000"/>
              </a:lnSpc>
              <a:spcBef>
                <a:spcPts val="0"/>
              </a:spcBef>
              <a:buSzPct val="100000"/>
              <a:buFont typeface="PT Sans Narrow"/>
            </a:pPr>
            <a:r>
              <a:rPr lang="en" sz="2300">
                <a:latin typeface="PT Sans Narrow"/>
                <a:ea typeface="PT Sans Narrow"/>
                <a:cs typeface="PT Sans Narrow"/>
                <a:sym typeface="PT Sans Narrow"/>
              </a:rPr>
              <a:t>Walmart operates 11,450 stores in 27 countries, managing inventory across varying climates and cultures. Extreme weather events, like hurricanes, blizzards, and floods, can have a huge impact on sales at the store and product level.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Dataset (cont...)</a:t>
            </a:r>
          </a:p>
        </p:txBody>
      </p:sp>
      <p:sp>
        <p:nvSpPr>
          <p:cNvPr id="106" name="Shape 106"/>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387350" algn="just" rtl="0">
              <a:spcBef>
                <a:spcPts val="0"/>
              </a:spcBef>
              <a:buSzPct val="100000"/>
              <a:buFont typeface="PT Sans Narrow"/>
            </a:pPr>
            <a:r>
              <a:rPr lang="en" sz="2500">
                <a:latin typeface="PT Sans Narrow"/>
                <a:ea typeface="PT Sans Narrow"/>
                <a:cs typeface="PT Sans Narrow"/>
                <a:sym typeface="PT Sans Narrow"/>
              </a:rPr>
              <a:t>Walmart organizes a competition in which they participants to accurately predict the sales of 111 potentially weather-sensitive products (like umbrellas, bread, and milk) around the time of major weather events at 45 of their retail locations.</a:t>
            </a:r>
          </a:p>
          <a:p>
            <a:pPr lvl="0" algn="just" rtl="0">
              <a:spcBef>
                <a:spcPts val="0"/>
              </a:spcBef>
              <a:buNone/>
            </a:pPr>
            <a:endParaRPr sz="2500">
              <a:latin typeface="PT Sans Narrow"/>
              <a:ea typeface="PT Sans Narrow"/>
              <a:cs typeface="PT Sans Narrow"/>
              <a:sym typeface="PT Sans Narrow"/>
            </a:endParaRPr>
          </a:p>
          <a:p>
            <a:pPr marL="457200" lvl="0" indent="-387350" algn="just">
              <a:spcBef>
                <a:spcPts val="0"/>
              </a:spcBef>
              <a:buSzPct val="100000"/>
              <a:buFont typeface="PT Sans Narrow"/>
            </a:pPr>
            <a:r>
              <a:rPr lang="en" sz="2500">
                <a:latin typeface="PT Sans Narrow"/>
                <a:ea typeface="PT Sans Narrow"/>
                <a:cs typeface="PT Sans Narrow"/>
                <a:sym typeface="PT Sans Narrow"/>
              </a:rPr>
              <a:t>This was the source of our dataset. They also included weather dataset for the weather stations near to each store.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Approach</a:t>
            </a:r>
          </a:p>
        </p:txBody>
      </p:sp>
      <p:sp>
        <p:nvSpPr>
          <p:cNvPr id="112" name="Shape 112"/>
          <p:cNvSpPr/>
          <p:nvPr/>
        </p:nvSpPr>
        <p:spPr>
          <a:xfrm>
            <a:off x="457200" y="1700375"/>
            <a:ext cx="1502604" cy="1682424"/>
          </a:xfrm>
          <a:prstGeom prst="flowChartMultidocumen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2400" b="1"/>
              <a:t>Dataset</a:t>
            </a:r>
          </a:p>
        </p:txBody>
      </p:sp>
      <p:sp>
        <p:nvSpPr>
          <p:cNvPr id="113" name="Shape 113"/>
          <p:cNvSpPr/>
          <p:nvPr/>
        </p:nvSpPr>
        <p:spPr>
          <a:xfrm>
            <a:off x="3660175" y="2018875"/>
            <a:ext cx="2555700" cy="860400"/>
          </a:xfrm>
          <a:prstGeom prst="roundRect">
            <a:avLst>
              <a:gd name="adj" fmla="val 16667"/>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2400" b="1"/>
              <a:t>Pre-processing</a:t>
            </a:r>
          </a:p>
        </p:txBody>
      </p:sp>
      <p:cxnSp>
        <p:nvCxnSpPr>
          <p:cNvPr id="114" name="Shape 114"/>
          <p:cNvCxnSpPr>
            <a:stCxn id="112" idx="3"/>
            <a:endCxn id="113" idx="1"/>
          </p:cNvCxnSpPr>
          <p:nvPr/>
        </p:nvCxnSpPr>
        <p:spPr>
          <a:xfrm rot="10800000" flipH="1">
            <a:off x="1959804" y="2449187"/>
            <a:ext cx="1700400" cy="92400"/>
          </a:xfrm>
          <a:prstGeom prst="straightConnector1">
            <a:avLst/>
          </a:prstGeom>
          <a:noFill/>
          <a:ln w="38100" cap="flat" cmpd="sng">
            <a:solidFill>
              <a:schemeClr val="dk2"/>
            </a:solidFill>
            <a:prstDash val="solid"/>
            <a:round/>
            <a:headEnd type="none" w="lg" len="lg"/>
            <a:tailEnd type="stealth" w="lg" len="lg"/>
          </a:ln>
        </p:spPr>
      </p:cxnSp>
      <p:sp>
        <p:nvSpPr>
          <p:cNvPr id="115" name="Shape 115"/>
          <p:cNvSpPr/>
          <p:nvPr/>
        </p:nvSpPr>
        <p:spPr>
          <a:xfrm>
            <a:off x="7251850" y="2771450"/>
            <a:ext cx="1579650" cy="2054824"/>
          </a:xfrm>
          <a:prstGeom prst="flowChartMagneticDisk">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2400" b="1"/>
              <a:t>Storage</a:t>
            </a:r>
          </a:p>
        </p:txBody>
      </p:sp>
      <p:cxnSp>
        <p:nvCxnSpPr>
          <p:cNvPr id="116" name="Shape 116"/>
          <p:cNvCxnSpPr>
            <a:stCxn id="113" idx="3"/>
            <a:endCxn id="115" idx="1"/>
          </p:cNvCxnSpPr>
          <p:nvPr/>
        </p:nvCxnSpPr>
        <p:spPr>
          <a:xfrm>
            <a:off x="6215875" y="2449075"/>
            <a:ext cx="1825800" cy="322500"/>
          </a:xfrm>
          <a:prstGeom prst="straightConnector1">
            <a:avLst/>
          </a:prstGeom>
          <a:noFill/>
          <a:ln w="38100" cap="flat" cmpd="sng">
            <a:solidFill>
              <a:schemeClr val="dk2"/>
            </a:solidFill>
            <a:prstDash val="solid"/>
            <a:round/>
            <a:headEnd type="none" w="lg" len="lg"/>
            <a:tailEnd type="stealth" w="lg" len="lg"/>
          </a:ln>
        </p:spPr>
      </p:cxnSp>
      <p:cxnSp>
        <p:nvCxnSpPr>
          <p:cNvPr id="117" name="Shape 117"/>
          <p:cNvCxnSpPr>
            <a:stCxn id="115" idx="2"/>
            <a:endCxn id="118" idx="3"/>
          </p:cNvCxnSpPr>
          <p:nvPr/>
        </p:nvCxnSpPr>
        <p:spPr>
          <a:xfrm flipH="1">
            <a:off x="5623150" y="3798862"/>
            <a:ext cx="1628700" cy="232200"/>
          </a:xfrm>
          <a:prstGeom prst="straightConnector1">
            <a:avLst/>
          </a:prstGeom>
          <a:noFill/>
          <a:ln w="38100" cap="flat" cmpd="sng">
            <a:solidFill>
              <a:schemeClr val="dk2"/>
            </a:solidFill>
            <a:prstDash val="solid"/>
            <a:round/>
            <a:headEnd type="none" w="lg" len="lg"/>
            <a:tailEnd type="stealth" w="lg" len="lg"/>
          </a:ln>
        </p:spPr>
      </p:cxnSp>
      <p:sp>
        <p:nvSpPr>
          <p:cNvPr id="119" name="Shape 119"/>
          <p:cNvSpPr/>
          <p:nvPr/>
        </p:nvSpPr>
        <p:spPr>
          <a:xfrm>
            <a:off x="440925" y="4516350"/>
            <a:ext cx="1875000" cy="1823700"/>
          </a:xfrm>
          <a:prstGeom prst="cube">
            <a:avLst>
              <a:gd name="adj" fmla="val 25000"/>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400" b="1"/>
          </a:p>
          <a:p>
            <a:pPr lvl="0" algn="ctr" rtl="0">
              <a:spcBef>
                <a:spcPts val="0"/>
              </a:spcBef>
              <a:buNone/>
            </a:pPr>
            <a:r>
              <a:rPr lang="en" sz="2400" b="1"/>
              <a:t>Data mining</a:t>
            </a:r>
          </a:p>
          <a:p>
            <a:pPr lvl="0" algn="ctr" rtl="0">
              <a:spcBef>
                <a:spcPts val="0"/>
              </a:spcBef>
              <a:buNone/>
            </a:pPr>
            <a:r>
              <a:rPr lang="en" sz="2400" b="1"/>
              <a:t>Tool</a:t>
            </a:r>
          </a:p>
          <a:p>
            <a:pPr lvl="0" algn="ctr">
              <a:spcBef>
                <a:spcPts val="0"/>
              </a:spcBef>
              <a:buNone/>
            </a:pPr>
            <a:endParaRPr sz="2400" b="1"/>
          </a:p>
        </p:txBody>
      </p:sp>
      <p:cxnSp>
        <p:nvCxnSpPr>
          <p:cNvPr id="120" name="Shape 120"/>
          <p:cNvCxnSpPr>
            <a:stCxn id="118" idx="1"/>
            <a:endCxn id="119" idx="5"/>
          </p:cNvCxnSpPr>
          <p:nvPr/>
        </p:nvCxnSpPr>
        <p:spPr>
          <a:xfrm flipH="1">
            <a:off x="2315800" y="4030925"/>
            <a:ext cx="1629000" cy="1169400"/>
          </a:xfrm>
          <a:prstGeom prst="straightConnector1">
            <a:avLst/>
          </a:prstGeom>
          <a:noFill/>
          <a:ln w="38100" cap="flat" cmpd="sng">
            <a:solidFill>
              <a:schemeClr val="dk2"/>
            </a:solidFill>
            <a:prstDash val="solid"/>
            <a:round/>
            <a:headEnd type="none" w="lg" len="lg"/>
            <a:tailEnd type="triangle" w="lg" len="lg"/>
          </a:ln>
        </p:spPr>
      </p:cxnSp>
      <p:sp>
        <p:nvSpPr>
          <p:cNvPr id="118" name="Shape 118"/>
          <p:cNvSpPr/>
          <p:nvPr/>
        </p:nvSpPr>
        <p:spPr>
          <a:xfrm>
            <a:off x="3944800" y="3235475"/>
            <a:ext cx="1678200" cy="1590900"/>
          </a:xfrm>
          <a:prstGeom prst="foldedCorner">
            <a:avLst>
              <a:gd name="adj" fmla="val 16667"/>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sz="2200" b="1"/>
          </a:p>
          <a:p>
            <a:pPr lvl="0" algn="ctr" rtl="0">
              <a:spcBef>
                <a:spcPts val="0"/>
              </a:spcBef>
              <a:buNone/>
            </a:pPr>
            <a:r>
              <a:rPr lang="en" sz="2200" b="1"/>
              <a:t>Final</a:t>
            </a:r>
          </a:p>
          <a:p>
            <a:pPr lvl="0" algn="ctr" rtl="0">
              <a:spcBef>
                <a:spcPts val="0"/>
              </a:spcBef>
              <a:buNone/>
            </a:pPr>
            <a:r>
              <a:rPr lang="en" sz="2200" b="1"/>
              <a:t>processed</a:t>
            </a:r>
          </a:p>
          <a:p>
            <a:pPr lvl="0" algn="ctr" rtl="0">
              <a:spcBef>
                <a:spcPts val="0"/>
              </a:spcBef>
              <a:buNone/>
            </a:pPr>
            <a:r>
              <a:rPr lang="en" sz="2200" b="1"/>
              <a:t>Data</a:t>
            </a:r>
          </a:p>
          <a:p>
            <a:pPr lvl="0" algn="ctr">
              <a:spcBef>
                <a:spcPts val="0"/>
              </a:spcBef>
              <a:buNone/>
            </a:pPr>
            <a:endParaRPr/>
          </a:p>
        </p:txBody>
      </p:sp>
      <p:sp>
        <p:nvSpPr>
          <p:cNvPr id="121" name="Shape 121"/>
          <p:cNvSpPr/>
          <p:nvPr/>
        </p:nvSpPr>
        <p:spPr>
          <a:xfrm>
            <a:off x="4212400" y="5406775"/>
            <a:ext cx="3829275" cy="860400"/>
          </a:xfrm>
          <a:prstGeom prst="flowChartProcess">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2400" b="1"/>
              <a:t>Final Equation</a:t>
            </a:r>
          </a:p>
        </p:txBody>
      </p:sp>
      <p:cxnSp>
        <p:nvCxnSpPr>
          <p:cNvPr id="122" name="Shape 122"/>
          <p:cNvCxnSpPr>
            <a:stCxn id="119" idx="5"/>
            <a:endCxn id="121" idx="1"/>
          </p:cNvCxnSpPr>
          <p:nvPr/>
        </p:nvCxnSpPr>
        <p:spPr>
          <a:xfrm>
            <a:off x="2315925" y="5200237"/>
            <a:ext cx="1896600" cy="636600"/>
          </a:xfrm>
          <a:prstGeom prst="straightConnector1">
            <a:avLst/>
          </a:prstGeom>
          <a:noFill/>
          <a:ln w="38100" cap="flat" cmpd="sng">
            <a:solidFill>
              <a:schemeClr val="dk2"/>
            </a:solidFill>
            <a:prstDash val="solid"/>
            <a:round/>
            <a:headEnd type="none" w="lg" len="lg"/>
            <a:tailEnd type="stealth" w="lg" len="lg"/>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593366"/>
            <a:ext cx="8520600" cy="943200"/>
          </a:xfrm>
          <a:prstGeom prst="rect">
            <a:avLst/>
          </a:prstGeom>
        </p:spPr>
        <p:txBody>
          <a:bodyPr lIns="91425" tIns="91425" rIns="91425" bIns="91425" anchor="t" anchorCtr="0">
            <a:noAutofit/>
          </a:bodyPr>
          <a:lstStyle/>
          <a:p>
            <a:pPr lvl="0">
              <a:spcBef>
                <a:spcPts val="0"/>
              </a:spcBef>
              <a:buNone/>
            </a:pPr>
            <a:r>
              <a:rPr lang="en" sz="4800"/>
              <a:t>Approach (cont…)</a:t>
            </a:r>
          </a:p>
        </p:txBody>
      </p:sp>
      <p:sp>
        <p:nvSpPr>
          <p:cNvPr id="128" name="Shape 128"/>
          <p:cNvSpPr txBox="1">
            <a:spLocks noGrp="1"/>
          </p:cNvSpPr>
          <p:nvPr>
            <p:ph type="body" idx="1"/>
          </p:nvPr>
        </p:nvSpPr>
        <p:spPr>
          <a:xfrm>
            <a:off x="311700" y="1688433"/>
            <a:ext cx="8520600" cy="4403700"/>
          </a:xfrm>
          <a:prstGeom prst="rect">
            <a:avLst/>
          </a:prstGeom>
        </p:spPr>
        <p:txBody>
          <a:bodyPr lIns="91425" tIns="91425" rIns="91425" bIns="91425" anchor="t" anchorCtr="0">
            <a:noAutofit/>
          </a:bodyPr>
          <a:lstStyle/>
          <a:p>
            <a:pPr marL="457200" lvl="0" indent="-406400" rtl="0">
              <a:lnSpc>
                <a:spcPct val="100000"/>
              </a:lnSpc>
              <a:spcBef>
                <a:spcPts val="0"/>
              </a:spcBef>
              <a:buSzPct val="100000"/>
              <a:buFont typeface="PT Sans Narrow"/>
            </a:pPr>
            <a:r>
              <a:rPr lang="en" sz="2800" b="1" dirty="0">
                <a:latin typeface="PT Sans Narrow"/>
                <a:ea typeface="PT Sans Narrow"/>
                <a:cs typeface="PT Sans Narrow"/>
                <a:sym typeface="PT Sans Narrow"/>
              </a:rPr>
              <a:t>Dataset</a:t>
            </a:r>
          </a:p>
          <a:p>
            <a:pPr marL="914400" lvl="1" indent="-387350" rtl="0">
              <a:lnSpc>
                <a:spcPct val="100000"/>
              </a:lnSpc>
              <a:spcBef>
                <a:spcPts val="0"/>
              </a:spcBef>
              <a:buSzPct val="100000"/>
              <a:buFont typeface="PT Sans Narrow"/>
            </a:pPr>
            <a:r>
              <a:rPr lang="en" sz="2500" dirty="0">
                <a:latin typeface="PT Sans Narrow"/>
                <a:ea typeface="PT Sans Narrow"/>
                <a:cs typeface="PT Sans Narrow"/>
                <a:sym typeface="PT Sans Narrow"/>
              </a:rPr>
              <a:t>Retail sales and weather data collected from </a:t>
            </a:r>
            <a:r>
              <a:rPr lang="en" sz="2500" dirty="0" smtClean="0">
                <a:latin typeface="PT Sans Narrow"/>
                <a:ea typeface="PT Sans Narrow"/>
                <a:cs typeface="PT Sans Narrow"/>
                <a:sym typeface="PT Sans Narrow"/>
              </a:rPr>
              <a:t>walmart</a:t>
            </a:r>
            <a:endParaRPr sz="2500" dirty="0" smtClean="0">
              <a:latin typeface="PT Sans Narrow"/>
              <a:ea typeface="PT Sans Narrow"/>
              <a:cs typeface="PT Sans Narrow"/>
              <a:sym typeface="PT Sans Narrow"/>
            </a:endParaRPr>
          </a:p>
          <a:p>
            <a:pPr marL="457200" lvl="0" indent="-406400" rtl="0">
              <a:lnSpc>
                <a:spcPct val="100000"/>
              </a:lnSpc>
              <a:spcBef>
                <a:spcPts val="0"/>
              </a:spcBef>
              <a:buSzPct val="100000"/>
              <a:buFont typeface="PT Sans Narrow"/>
            </a:pPr>
            <a:r>
              <a:rPr lang="en" sz="2800" b="1" dirty="0" smtClean="0">
                <a:latin typeface="PT Sans Narrow"/>
                <a:ea typeface="PT Sans Narrow"/>
                <a:cs typeface="PT Sans Narrow"/>
                <a:sym typeface="PT Sans Narrow"/>
              </a:rPr>
              <a:t>Pre-processing</a:t>
            </a:r>
          </a:p>
          <a:p>
            <a:pPr marL="914400" lvl="1" indent="-387350" rtl="0">
              <a:lnSpc>
                <a:spcPct val="100000"/>
              </a:lnSpc>
              <a:spcBef>
                <a:spcPts val="0"/>
              </a:spcBef>
              <a:buSzPct val="100000"/>
              <a:buFont typeface="PT Sans Narrow"/>
            </a:pPr>
            <a:r>
              <a:rPr lang="en" sz="2500" dirty="0" smtClean="0">
                <a:latin typeface="PT Sans Narrow"/>
                <a:ea typeface="PT Sans Narrow"/>
                <a:cs typeface="PT Sans Narrow"/>
                <a:sym typeface="PT Sans Narrow"/>
              </a:rPr>
              <a:t>Python</a:t>
            </a:r>
            <a:endParaRPr lang="en" sz="2500" dirty="0">
              <a:latin typeface="PT Sans Narrow"/>
              <a:ea typeface="PT Sans Narrow"/>
              <a:cs typeface="PT Sans Narrow"/>
              <a:sym typeface="PT Sans Narrow"/>
            </a:endParaRPr>
          </a:p>
          <a:p>
            <a:pPr marL="914400" lvl="1" indent="-387350" rtl="0">
              <a:lnSpc>
                <a:spcPct val="100000"/>
              </a:lnSpc>
              <a:spcBef>
                <a:spcPts val="0"/>
              </a:spcBef>
              <a:buSzPct val="100000"/>
              <a:buFont typeface="PT Sans Narrow"/>
            </a:pPr>
            <a:r>
              <a:rPr lang="en" sz="2500" dirty="0" smtClean="0">
                <a:latin typeface="PT Sans Narrow"/>
                <a:ea typeface="PT Sans Narrow"/>
                <a:cs typeface="PT Sans Narrow"/>
                <a:sym typeface="PT Sans Narrow"/>
              </a:rPr>
              <a:t>Shell</a:t>
            </a:r>
            <a:endParaRPr sz="2500" dirty="0">
              <a:latin typeface="PT Sans Narrow"/>
              <a:ea typeface="PT Sans Narrow"/>
              <a:cs typeface="PT Sans Narrow"/>
              <a:sym typeface="PT Sans Narrow"/>
            </a:endParaRPr>
          </a:p>
          <a:p>
            <a:pPr marL="457200" lvl="0" indent="-406400" rtl="0">
              <a:lnSpc>
                <a:spcPct val="100000"/>
              </a:lnSpc>
              <a:spcBef>
                <a:spcPts val="0"/>
              </a:spcBef>
              <a:buSzPct val="100000"/>
              <a:buFont typeface="PT Sans Narrow"/>
            </a:pPr>
            <a:r>
              <a:rPr lang="en" sz="2800" b="1" dirty="0" smtClean="0">
                <a:latin typeface="PT Sans Narrow"/>
                <a:ea typeface="PT Sans Narrow"/>
                <a:cs typeface="PT Sans Narrow"/>
                <a:sym typeface="PT Sans Narrow"/>
              </a:rPr>
              <a:t>Storage</a:t>
            </a:r>
          </a:p>
          <a:p>
            <a:pPr marL="914400" lvl="1" indent="-387350" rtl="0">
              <a:lnSpc>
                <a:spcPct val="100000"/>
              </a:lnSpc>
              <a:spcBef>
                <a:spcPts val="0"/>
              </a:spcBef>
              <a:buSzPct val="100000"/>
              <a:buFont typeface="PT Sans Narrow"/>
            </a:pPr>
            <a:r>
              <a:rPr lang="en" sz="2500" dirty="0" smtClean="0">
                <a:latin typeface="PT Sans Narrow"/>
                <a:ea typeface="PT Sans Narrow"/>
                <a:cs typeface="PT Sans Narrow"/>
                <a:sym typeface="PT Sans Narrow"/>
              </a:rPr>
              <a:t>RDBMS</a:t>
            </a:r>
          </a:p>
          <a:p>
            <a:pPr marL="914400" lvl="1" indent="-387350" rtl="0">
              <a:lnSpc>
                <a:spcPct val="100000"/>
              </a:lnSpc>
              <a:spcBef>
                <a:spcPts val="0"/>
              </a:spcBef>
              <a:buSzPct val="100000"/>
              <a:buFont typeface="PT Sans Narrow"/>
            </a:pPr>
            <a:r>
              <a:rPr lang="en" sz="2500" dirty="0" smtClean="0">
                <a:latin typeface="PT Sans Narrow"/>
                <a:ea typeface="PT Sans Narrow"/>
                <a:cs typeface="PT Sans Narrow"/>
                <a:sym typeface="PT Sans Narrow"/>
              </a:rPr>
              <a:t>CSV </a:t>
            </a:r>
            <a:r>
              <a:rPr lang="en" sz="2500" dirty="0">
                <a:latin typeface="PT Sans Narrow"/>
                <a:ea typeface="PT Sans Narrow"/>
                <a:cs typeface="PT Sans Narrow"/>
                <a:sym typeface="PT Sans Narrow"/>
              </a:rPr>
              <a:t>File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1051</Words>
  <Application>Microsoft Office PowerPoint</Application>
  <PresentationFormat>On-screen Show (4:3)</PresentationFormat>
  <Paragraphs>98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PT Sans Narrow</vt:lpstr>
      <vt:lpstr>Arial</vt:lpstr>
      <vt:lpstr>Open Sans</vt:lpstr>
      <vt:lpstr>tropic</vt:lpstr>
      <vt:lpstr>PowerPoint Presentation</vt:lpstr>
      <vt:lpstr>Introduction</vt:lpstr>
      <vt:lpstr>Background</vt:lpstr>
      <vt:lpstr>Motivation</vt:lpstr>
      <vt:lpstr>The Problem</vt:lpstr>
      <vt:lpstr>Dataset</vt:lpstr>
      <vt:lpstr>Dataset (cont...)</vt:lpstr>
      <vt:lpstr>Approach</vt:lpstr>
      <vt:lpstr>Approach (cont…)</vt:lpstr>
      <vt:lpstr>Approach (cont…)</vt:lpstr>
      <vt:lpstr>Forecasting Algorithm</vt:lpstr>
      <vt:lpstr>What is Time Series Analysis?</vt:lpstr>
      <vt:lpstr>What is Regression?</vt:lpstr>
      <vt:lpstr>Testing a Regression Model </vt:lpstr>
      <vt:lpstr>Regression Result For One Step Monthly </vt:lpstr>
      <vt:lpstr>Regression Graph For One Step Monthly Train and Test Prediction</vt:lpstr>
      <vt:lpstr>Regression Graph For One Step Monthly Train and Test for Future  Prediction</vt:lpstr>
      <vt:lpstr>Regression Result For Seven Step Monthly</vt:lpstr>
      <vt:lpstr>Regression Result For Seven Step Monthly</vt:lpstr>
      <vt:lpstr>Regression Result For Seven Step Monthly Train and Test Predict at Steps</vt:lpstr>
      <vt:lpstr>Regression Result For Seven Step Monthly Train and Test Predict at Steps </vt:lpstr>
      <vt:lpstr>Regression Result For Seven Step Weekly Train and Test Predict at Steps  </vt:lpstr>
      <vt:lpstr>Regression Result For Seven Step Weekly Train and Test Future Predict </vt:lpstr>
      <vt:lpstr>So Here is Our Final Equation….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Sowrozit Sarker</cp:lastModifiedBy>
  <cp:revision>2</cp:revision>
  <dcterms:modified xsi:type="dcterms:W3CDTF">2017-12-11T05:00:10Z</dcterms:modified>
</cp:coreProperties>
</file>