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4" r:id="rId17"/>
    <p:sldId id="275" r:id="rId18"/>
    <p:sldId id="276" r:id="rId19"/>
    <p:sldId id="280" r:id="rId20"/>
    <p:sldId id="277" r:id="rId21"/>
    <p:sldId id="278" r:id="rId2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0AAD8-9F93-45B6-B340-BEBCF3EED74C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216A-4ED9-44F3-9731-88F36E4FA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24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216A-4ED9-44F3-9731-88F36E4FA7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50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216A-4ED9-44F3-9731-88F36E4FA7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0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216A-4ED9-44F3-9731-88F36E4FA71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216A-4ED9-44F3-9731-88F36E4FA7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0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00A4-1673-4C2D-8669-763E36E0FC4F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DB9E-A257-42E7-B350-65309BF75D99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06982"/>
            <a:ext cx="3395345" cy="397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B117-D5AE-4676-BD34-96E33D734B59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C420-3591-4880-AD51-FD0E96BE440B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C9FF-ED1F-4E6C-9577-B25D5B7C65CF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590" y="350265"/>
            <a:ext cx="8484819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4950"/>
            <a:ext cx="8072119" cy="159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9935"/>
            <a:ext cx="6870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</a:t>
            </a:r>
            <a:r>
              <a:rPr spc="5" dirty="0"/>
              <a:t>0</a:t>
            </a:r>
            <a:r>
              <a:rPr dirty="0"/>
              <a:t>1</a:t>
            </a:r>
            <a:r>
              <a:rPr spc="5" dirty="0"/>
              <a:t>6</a:t>
            </a:r>
            <a:r>
              <a:rPr dirty="0"/>
              <a:t>/3</a:t>
            </a:r>
            <a:r>
              <a:rPr spc="5" dirty="0"/>
              <a:t>/</a:t>
            </a:r>
            <a:r>
              <a:rPr dirty="0"/>
              <a:t>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0" y="64389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A996-6816-4A3E-9D0F-22284E379865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0457" y="6551712"/>
            <a:ext cx="34874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275076" y="5957735"/>
            <a:ext cx="2723388" cy="891719"/>
            <a:chOff x="3275076" y="5966281"/>
            <a:chExt cx="2723388" cy="891719"/>
          </a:xfrm>
        </p:grpSpPr>
        <p:sp>
          <p:nvSpPr>
            <p:cNvPr id="2" name="object 2"/>
            <p:cNvSpPr/>
            <p:nvPr/>
          </p:nvSpPr>
          <p:spPr>
            <a:xfrm>
              <a:off x="3275076" y="5984747"/>
              <a:ext cx="2723388" cy="873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1115" y="6088558"/>
              <a:ext cx="2590800" cy="7694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392423" y="5966281"/>
              <a:ext cx="2511552" cy="853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1115" y="6088380"/>
              <a:ext cx="2590800" cy="769620"/>
            </a:xfrm>
            <a:custGeom>
              <a:avLst/>
              <a:gdLst/>
              <a:ahLst/>
              <a:cxnLst/>
              <a:rect l="l" t="t" r="r" b="b"/>
              <a:pathLst>
                <a:path w="2590800" h="769620">
                  <a:moveTo>
                    <a:pt x="0" y="769442"/>
                  </a:moveTo>
                  <a:lnTo>
                    <a:pt x="2590800" y="76944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76944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2996" y="6207468"/>
              <a:ext cx="454787" cy="16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12439" y="6463271"/>
              <a:ext cx="2252472" cy="3331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2815" y="6056376"/>
              <a:ext cx="786384" cy="384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21352" y="6056376"/>
              <a:ext cx="365760" cy="384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3988" y="6406896"/>
              <a:ext cx="1845564" cy="155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4584" y="6406896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4240" y="6528816"/>
              <a:ext cx="2385060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4332" y="6528816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5240" y="6650735"/>
              <a:ext cx="1621536" cy="155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21808" y="6650735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199888" y="623316"/>
            <a:ext cx="2186940" cy="22936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075432" y="1877061"/>
            <a:ext cx="3064510" cy="16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69"/>
              </a:lnSpc>
            </a:pPr>
            <a:r>
              <a:rPr lang="en-US" sz="9600" spc="-15" dirty="0"/>
              <a:t>MARS</a:t>
            </a:r>
            <a:endParaRPr sz="9600" dirty="0"/>
          </a:p>
        </p:txBody>
      </p:sp>
      <p:sp>
        <p:nvSpPr>
          <p:cNvPr id="38" name="object 38"/>
          <p:cNvSpPr txBox="1"/>
          <p:nvPr/>
        </p:nvSpPr>
        <p:spPr>
          <a:xfrm>
            <a:off x="2359660" y="3575050"/>
            <a:ext cx="449834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850"/>
              </a:lnSpc>
            </a:pPr>
            <a:r>
              <a:rPr sz="4400" dirty="0">
                <a:solidFill>
                  <a:srgbClr val="375F92"/>
                </a:solidFill>
                <a:latin typeface="Calibri"/>
                <a:cs typeface="Calibri"/>
              </a:rPr>
              <a:t>A </a:t>
            </a:r>
            <a:r>
              <a:rPr sz="4400" spc="-10" dirty="0">
                <a:solidFill>
                  <a:srgbClr val="375F92"/>
                </a:solidFill>
                <a:latin typeface="Calibri"/>
                <a:cs typeface="Calibri"/>
              </a:rPr>
              <a:t>Brief</a:t>
            </a:r>
            <a:r>
              <a:rPr sz="4400" spc="-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375F92"/>
                </a:solidFill>
                <a:latin typeface="Calibri"/>
                <a:cs typeface="Calibri"/>
              </a:rPr>
              <a:t>Introduction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35656" y="5257800"/>
            <a:ext cx="3565144" cy="7207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12700">
              <a:lnSpc>
                <a:spcPts val="4850"/>
              </a:lnSpc>
            </a:pPr>
            <a:r>
              <a:rPr lang="en-US" altLang="zh-TW" sz="2800" dirty="0">
                <a:solidFill>
                  <a:srgbClr val="375F92"/>
                </a:solidFill>
                <a:cs typeface="Calibri"/>
              </a:rPr>
              <a:t>Computer Organization</a:t>
            </a:r>
            <a:endParaRPr lang="en-US" altLang="zh-TW" sz="2800" dirty="0">
              <a:cs typeface="Calibri"/>
            </a:endParaRPr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System </a:t>
            </a:r>
            <a:r>
              <a:rPr spc="-5" dirty="0"/>
              <a:t>Services </a:t>
            </a:r>
            <a:r>
              <a:rPr spc="-65" dirty="0"/>
              <a:t>Table</a:t>
            </a:r>
            <a:r>
              <a:rPr spc="5" dirty="0"/>
              <a:t> </a:t>
            </a:r>
            <a:r>
              <a:rPr spc="-10" dirty="0"/>
              <a:t>(part)</a:t>
            </a:r>
          </a:p>
        </p:txBody>
      </p:sp>
      <p:sp>
        <p:nvSpPr>
          <p:cNvPr id="14" name="object 14"/>
          <p:cNvSpPr/>
          <p:nvPr/>
        </p:nvSpPr>
        <p:spPr>
          <a:xfrm>
            <a:off x="492251" y="1601724"/>
            <a:ext cx="8159496" cy="44531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546" y="1628800"/>
            <a:ext cx="8064881" cy="4358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784" y="1964054"/>
            <a:ext cx="8074659" cy="0"/>
          </a:xfrm>
          <a:custGeom>
            <a:avLst/>
            <a:gdLst/>
            <a:ahLst/>
            <a:cxnLst/>
            <a:rect l="l" t="t" r="r" b="b"/>
            <a:pathLst>
              <a:path w="8074659">
                <a:moveTo>
                  <a:pt x="0" y="0"/>
                </a:moveTo>
                <a:lnTo>
                  <a:pt x="8074418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72154"/>
              </p:ext>
            </p:extLst>
          </p:nvPr>
        </p:nvGraphicFramePr>
        <p:xfrm>
          <a:off x="534784" y="1619250"/>
          <a:ext cx="8064955" cy="4363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042"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Arguments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print_int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$a0 =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integer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print_float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$f12 =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float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print_double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$f12 =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double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print_string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$a0 =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read_int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integer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(in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$v0)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read_float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float (in</a:t>
                      </a:r>
                      <a:r>
                        <a:rPr sz="16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$f0)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read_double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double (in</a:t>
                      </a:r>
                      <a:r>
                        <a:rPr sz="1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$f0)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read_string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$a0 =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buffer,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$a1 =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length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sbrk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$a0 =</a:t>
                      </a:r>
                      <a:r>
                        <a:rPr sz="16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amount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address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(in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$v0)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exit</a:t>
                      </a:r>
                      <a:endParaRPr sz="16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print_character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$a0 =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read_character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(in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$v0)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" name="日期版面配置區 2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C4D177-480E-40D5-959A-834B7C998E2A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10</a:t>
            </a:fld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System</a:t>
            </a:r>
            <a:r>
              <a:rPr spc="-70" dirty="0"/>
              <a:t> </a:t>
            </a:r>
            <a:r>
              <a:rPr spc="-10" dirty="0"/>
              <a:t>Call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478980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integer </a:t>
            </a:r>
            <a:r>
              <a:rPr sz="2800" spc="-10" dirty="0">
                <a:latin typeface="Calibri"/>
                <a:cs typeface="Calibri"/>
              </a:rPr>
              <a:t>(user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9775" y="2576703"/>
            <a:ext cx="365887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#assign a </a:t>
            </a:r>
            <a:r>
              <a:rPr sz="2000" spc="-5" dirty="0">
                <a:latin typeface="Consolas"/>
                <a:cs typeface="Consolas"/>
              </a:rPr>
              <a:t>system </a:t>
            </a:r>
            <a:r>
              <a:rPr sz="2000" dirty="0">
                <a:latin typeface="Consolas"/>
                <a:cs typeface="Consolas"/>
              </a:rPr>
              <a:t>call</a:t>
            </a:r>
            <a:r>
              <a:rPr sz="2000" spc="-7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type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#execute </a:t>
            </a:r>
            <a:r>
              <a:rPr sz="2000" spc="-5" dirty="0">
                <a:latin typeface="Consolas"/>
                <a:cs typeface="Consolas"/>
              </a:rPr>
              <a:t>system</a:t>
            </a:r>
            <a:r>
              <a:rPr sz="2000" spc="-6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call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139" y="2576703"/>
            <a:ext cx="2145030" cy="120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li $v0,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5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olas"/>
                <a:cs typeface="Consolas"/>
              </a:rPr>
              <a:t>syscall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Print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594" y="3820286"/>
            <a:ext cx="547497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# assume </a:t>
            </a:r>
            <a:r>
              <a:rPr sz="2000" spc="-5" dirty="0">
                <a:latin typeface="Consolas"/>
                <a:cs typeface="Consolas"/>
              </a:rPr>
              <a:t>that ‘msg’ represents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41069" y="4187557"/>
          <a:ext cx="6345250" cy="1113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3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99">
                <a:tc>
                  <a:txBody>
                    <a:bodyPr/>
                    <a:lstStyle/>
                    <a:p>
                      <a:pPr marR="39370"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li</a:t>
                      </a:r>
                      <a:r>
                        <a:rPr sz="20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$v0,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system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call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code for</a:t>
                      </a:r>
                      <a:r>
                        <a:rPr sz="20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print_str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R="40005"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20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$a0,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25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msg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load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address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of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‘msg’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into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$a0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34">
                <a:tc>
                  <a:txBody>
                    <a:bodyPr/>
                    <a:lstStyle/>
                    <a:p>
                      <a:pPr marR="39370" algn="ctr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syscall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2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print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the</a:t>
                      </a:r>
                      <a:r>
                        <a:rPr sz="20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string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日期版面配置區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99612B-F083-4A17-ABDE-930235ADF359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Data</a:t>
            </a:r>
            <a:r>
              <a:rPr spc="-125" dirty="0"/>
              <a:t> </a:t>
            </a:r>
            <a:r>
              <a:rPr spc="-40" dirty="0"/>
              <a:t>Types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7870825" cy="425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Types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30" dirty="0">
                <a:latin typeface="Calibri"/>
                <a:cs typeface="Calibri"/>
              </a:rPr>
              <a:t>.word, </a:t>
            </a:r>
            <a:r>
              <a:rPr sz="2800" b="1" spc="-10" dirty="0">
                <a:latin typeface="Calibri"/>
                <a:cs typeface="Calibri"/>
              </a:rPr>
              <a:t>.half </a:t>
            </a:r>
            <a:r>
              <a:rPr sz="2800" spc="-5" dirty="0">
                <a:latin typeface="Calibri"/>
                <a:cs typeface="Calibri"/>
              </a:rPr>
              <a:t>- 32/16 </a:t>
            </a:r>
            <a:r>
              <a:rPr sz="2800" spc="-10" dirty="0">
                <a:latin typeface="Calibri"/>
                <a:cs typeface="Calibri"/>
              </a:rPr>
              <a:t>bits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integer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.byte </a:t>
            </a:r>
            <a:r>
              <a:rPr sz="2800" spc="-5" dirty="0">
                <a:latin typeface="Calibri"/>
                <a:cs typeface="Calibri"/>
              </a:rPr>
              <a:t>- 8 </a:t>
            </a:r>
            <a:r>
              <a:rPr sz="2800" spc="-10" dirty="0">
                <a:latin typeface="Calibri"/>
                <a:cs typeface="Calibri"/>
              </a:rPr>
              <a:t>bits </a:t>
            </a:r>
            <a:r>
              <a:rPr sz="2800" spc="-15" dirty="0">
                <a:latin typeface="Calibri"/>
                <a:cs typeface="Calibri"/>
              </a:rPr>
              <a:t>integer </a:t>
            </a:r>
            <a:r>
              <a:rPr sz="2800" spc="-5" dirty="0">
                <a:latin typeface="Calibri"/>
                <a:cs typeface="Calibri"/>
              </a:rPr>
              <a:t>(similar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‘char’ type in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.ascii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.asciiz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string </a:t>
            </a:r>
            <a:r>
              <a:rPr sz="2800" spc="-5" dirty="0">
                <a:latin typeface="Calibri"/>
                <a:cs typeface="Calibri"/>
              </a:rPr>
              <a:t>(asciiz is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null-terminated)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.asciiz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preferable </a:t>
            </a:r>
            <a:r>
              <a:rPr sz="2400" spc="-15" dirty="0">
                <a:latin typeface="Calibri"/>
                <a:cs typeface="Calibri"/>
              </a:rPr>
              <a:t>(for </a:t>
            </a:r>
            <a:r>
              <a:rPr sz="2400" spc="-5" dirty="0">
                <a:latin typeface="Calibri"/>
                <a:cs typeface="Calibri"/>
              </a:rPr>
              <a:t>C-based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machines)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Strings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enclosed 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double-quotas(</a:t>
            </a:r>
            <a:r>
              <a:rPr sz="2400" spc="-5" dirty="0">
                <a:latin typeface="Verdana"/>
                <a:cs typeface="Verdana"/>
              </a:rPr>
              <a:t>”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Special </a:t>
            </a:r>
            <a:r>
              <a:rPr sz="2400" spc="-10" dirty="0">
                <a:latin typeface="Calibri"/>
                <a:cs typeface="Calibri"/>
              </a:rPr>
              <a:t>characters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strings </a:t>
            </a:r>
            <a:r>
              <a:rPr sz="2400" spc="-15" dirty="0">
                <a:latin typeface="Calibri"/>
                <a:cs typeface="Calibri"/>
              </a:rPr>
              <a:t>follow </a:t>
            </a:r>
            <a:r>
              <a:rPr sz="2400" dirty="0">
                <a:latin typeface="Calibri"/>
                <a:cs typeface="Calibri"/>
              </a:rPr>
              <a:t>the C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conventions</a:t>
            </a:r>
            <a:endParaRPr sz="24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Calibri"/>
                <a:cs typeface="Calibri"/>
              </a:rPr>
              <a:t>newline</a:t>
            </a:r>
            <a:r>
              <a:rPr sz="2000" spc="-5" dirty="0">
                <a:latin typeface="Verdana"/>
                <a:cs typeface="Verdana"/>
              </a:rPr>
              <a:t>(\n), </a:t>
            </a:r>
            <a:r>
              <a:rPr sz="2000" spc="-5" dirty="0">
                <a:latin typeface="Calibri"/>
                <a:cs typeface="Calibri"/>
              </a:rPr>
              <a:t>tab</a:t>
            </a:r>
            <a:r>
              <a:rPr sz="2000" spc="-5" dirty="0">
                <a:latin typeface="Verdana"/>
                <a:cs typeface="Verdana"/>
              </a:rPr>
              <a:t>(\t),</a:t>
            </a:r>
            <a:r>
              <a:rPr sz="2000" spc="-370" dirty="0">
                <a:latin typeface="Verdana"/>
                <a:cs typeface="Verdana"/>
              </a:rPr>
              <a:t> </a:t>
            </a:r>
            <a:r>
              <a:rPr sz="2000" spc="-5" dirty="0">
                <a:latin typeface="Calibri"/>
                <a:cs typeface="Calibri"/>
              </a:rPr>
              <a:t>quote</a:t>
            </a:r>
            <a:r>
              <a:rPr sz="2000" spc="-5" dirty="0">
                <a:latin typeface="Verdana"/>
                <a:cs typeface="Verdana"/>
              </a:rPr>
              <a:t>(\”)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Calibri"/>
                <a:cs typeface="Calibri"/>
              </a:rPr>
              <a:t>.double, </a:t>
            </a:r>
            <a:r>
              <a:rPr sz="2800" b="1" spc="-20" dirty="0">
                <a:latin typeface="Calibri"/>
                <a:cs typeface="Calibri"/>
              </a:rPr>
              <a:t>.float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2041D0-7E35-4CCF-835E-EE825F9F3B2C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12</a:t>
            </a:fld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MIPS Assembler</a:t>
            </a:r>
            <a:r>
              <a:rPr spc="-45" dirty="0"/>
              <a:t> </a:t>
            </a:r>
            <a:r>
              <a:rPr spc="-15" dirty="0"/>
              <a:t>Directives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7849234" cy="28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Directives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40" dirty="0">
                <a:latin typeface="Calibri"/>
                <a:cs typeface="Calibri"/>
              </a:rPr>
              <a:t>.text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items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zone!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.data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items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4D917D-6322-4D60-BDA0-06B6EBDD0916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13</a:t>
            </a:fld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MIPS Assembly</a:t>
            </a:r>
            <a:r>
              <a:rPr spc="-45" dirty="0"/>
              <a:t> </a:t>
            </a:r>
            <a:r>
              <a:rPr spc="-30" dirty="0"/>
              <a:t>Layout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288798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layout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16542"/>
              </p:ext>
            </p:extLst>
          </p:nvPr>
        </p:nvGraphicFramePr>
        <p:xfrm>
          <a:off x="947737" y="2128151"/>
          <a:ext cx="7239000" cy="4090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9079">
                <a:tc>
                  <a:txBody>
                    <a:bodyPr/>
                    <a:lstStyle/>
                    <a:p>
                      <a:pPr marL="1000760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830195" algn="l"/>
                        </a:tabLst>
                      </a:pPr>
                      <a:r>
                        <a:rPr sz="1800" spc="-10" dirty="0">
                          <a:solidFill>
                            <a:srgbClr val="4F6128"/>
                          </a:solidFill>
                          <a:latin typeface="Consolas"/>
                          <a:cs typeface="Consolas"/>
                        </a:rPr>
                        <a:t>.text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code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10" dirty="0">
                          <a:solidFill>
                            <a:srgbClr val="4F6128"/>
                          </a:solidFill>
                          <a:latin typeface="Consolas"/>
                          <a:cs typeface="Consolas"/>
                        </a:rPr>
                        <a:t>main: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07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user program</a:t>
                      </a:r>
                      <a:r>
                        <a:rPr sz="1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code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204">
                <a:tc>
                  <a:txBody>
                    <a:bodyPr/>
                    <a:lstStyle/>
                    <a:p>
                      <a:pPr marL="100076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2830195" algn="l"/>
                        </a:tabLst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.data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data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1915160" algn="l"/>
                          <a:tab pos="3545204" algn="l"/>
                        </a:tabLst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Label_1:	.data_type	</a:t>
                      </a:r>
                      <a:r>
                        <a:rPr sz="1800" i="1" spc="-5" dirty="0">
                          <a:latin typeface="Consolas"/>
                          <a:cs typeface="Consolas"/>
                        </a:rPr>
                        <a:t>list_of_data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2830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loc +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data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type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data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640">
                <a:tc>
                  <a:txBody>
                    <a:bodyPr/>
                    <a:lstStyle/>
                    <a:p>
                      <a:pPr marL="1000760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2830195" algn="l"/>
                        </a:tabLst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.text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code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3744595" algn="l"/>
                        </a:tabLst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Label_2:	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function</a:t>
                      </a:r>
                      <a:r>
                        <a:rPr sz="18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label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076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user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functions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日期版面配置區 1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EFE5D1-1E26-4705-987E-2D5E8D762F2F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14</a:t>
            </a:fld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350265"/>
            <a:ext cx="84848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/>
              <a:t>Example for data</a:t>
            </a:r>
            <a:endParaRPr spc="2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35940" y="1506982"/>
            <a:ext cx="860806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/>
              <a:t>Initialize data</a:t>
            </a:r>
            <a:endParaRPr sz="3200" spc="-5" dirty="0"/>
          </a:p>
          <a:p>
            <a:pPr marL="12700">
              <a:lnSpc>
                <a:spcPct val="100000"/>
              </a:lnSpc>
            </a:pPr>
            <a:endParaRPr lang="en-US"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onsolas"/>
                <a:cs typeface="Consolas"/>
              </a:rPr>
              <a:t>.data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onsolas"/>
                <a:cs typeface="Consolas"/>
              </a:rPr>
              <a:t>	i</a:t>
            </a:r>
            <a:r>
              <a:rPr sz="2400" dirty="0">
                <a:latin typeface="Consolas"/>
                <a:cs typeface="Consolas"/>
              </a:rPr>
              <a:t>:</a:t>
            </a:r>
            <a:r>
              <a:rPr lang="zh-TW" alt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.word</a:t>
            </a:r>
            <a:r>
              <a:rPr lang="zh-TW" alt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10		</a:t>
            </a:r>
            <a:r>
              <a:rPr lang="en-US" altLang="zh-TW" sz="2400" dirty="0">
                <a:latin typeface="Consolas"/>
                <a:cs typeface="Consolas"/>
              </a:rPr>
              <a:t># initialize a word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	a: .word</a:t>
            </a:r>
            <a:r>
              <a:rPr lang="zh-TW" altLang="en-US" sz="240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0, 0, 0		# initialize an array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	b: .word 0:3		# the same as array1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.text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	</a:t>
            </a:r>
            <a:r>
              <a:rPr lang="en-US" altLang="zh-TW" sz="2400" dirty="0" err="1">
                <a:latin typeface="Consolas"/>
                <a:cs typeface="Consolas"/>
              </a:rPr>
              <a:t>lw</a:t>
            </a:r>
            <a:r>
              <a:rPr lang="en-US" altLang="zh-TW" sz="2400" dirty="0">
                <a:latin typeface="Consolas"/>
                <a:cs typeface="Consolas"/>
              </a:rPr>
              <a:t> $t0, </a:t>
            </a:r>
            <a:r>
              <a:rPr lang="en-US" altLang="zh-TW" sz="2400" dirty="0" err="1">
                <a:latin typeface="Consolas"/>
                <a:cs typeface="Consolas"/>
              </a:rPr>
              <a:t>i</a:t>
            </a:r>
            <a:endParaRPr lang="en-US" altLang="zh-TW" sz="2400" dirty="0">
              <a:latin typeface="Consolas"/>
              <a:cs typeface="Consolas"/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5C6209-C82E-47D1-8897-DF7D648E8AB8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209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 Function</a:t>
            </a:r>
            <a:r>
              <a:rPr spc="-90" dirty="0"/>
              <a:t> </a:t>
            </a:r>
            <a:r>
              <a:rPr spc="20" dirty="0"/>
              <a:t>(jal)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535940" y="1506982"/>
            <a:ext cx="860806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Call</a:t>
            </a:r>
            <a:r>
              <a:rPr spc="-90" dirty="0"/>
              <a:t> </a:t>
            </a:r>
            <a:r>
              <a:rPr spc="-5" dirty="0"/>
              <a:t>function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main:</a:t>
            </a:r>
            <a:r>
              <a:rPr lang="en-US" sz="2400" dirty="0">
                <a:latin typeface="Consolas"/>
                <a:cs typeface="Consolas"/>
              </a:rPr>
              <a:t>				</a:t>
            </a:r>
            <a:r>
              <a:rPr lang="en-US" altLang="zh-TW" sz="2400" dirty="0">
                <a:latin typeface="Consolas"/>
                <a:cs typeface="Consolas"/>
              </a:rPr>
              <a:t># main</a:t>
            </a:r>
            <a:r>
              <a:rPr lang="en-US" altLang="zh-TW" sz="2400" spc="-5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function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  …				#</a:t>
            </a:r>
            <a:r>
              <a:rPr lang="en-US" altLang="zh-TW" sz="2400" spc="-9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code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  </a:t>
            </a:r>
            <a:r>
              <a:rPr lang="en-US" altLang="zh-TW" sz="2400" dirty="0" err="1">
                <a:latin typeface="Consolas"/>
                <a:cs typeface="Consolas"/>
              </a:rPr>
              <a:t>jal</a:t>
            </a:r>
            <a:r>
              <a:rPr lang="en-US" altLang="zh-TW" sz="2400" spc="-30" dirty="0">
                <a:latin typeface="Consolas"/>
                <a:cs typeface="Consolas"/>
              </a:rPr>
              <a:t> </a:t>
            </a:r>
            <a:r>
              <a:rPr lang="en-US" altLang="zh-TW" sz="2400" dirty="0" err="1">
                <a:latin typeface="Consolas"/>
                <a:cs typeface="Consolas"/>
              </a:rPr>
              <a:t>function_label</a:t>
            </a:r>
            <a:r>
              <a:rPr lang="en-US" altLang="zh-TW" sz="2400" dirty="0">
                <a:latin typeface="Consolas"/>
                <a:cs typeface="Consolas"/>
              </a:rPr>
              <a:t>	# call a</a:t>
            </a:r>
            <a:r>
              <a:rPr lang="en-US" altLang="zh-TW" sz="2400" spc="-4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function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sz="24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function_label: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onsolas"/>
                <a:cs typeface="Consolas"/>
              </a:rPr>
              <a:t>  </a:t>
            </a:r>
            <a:r>
              <a:rPr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				</a:t>
            </a:r>
            <a:r>
              <a:rPr lang="en-US" altLang="zh-TW" sz="2400" dirty="0">
                <a:latin typeface="Consolas"/>
                <a:cs typeface="Consolas"/>
              </a:rPr>
              <a:t>#</a:t>
            </a:r>
            <a:r>
              <a:rPr lang="en-US" altLang="zh-TW" sz="2400" spc="-9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code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  </a:t>
            </a:r>
            <a:r>
              <a:rPr lang="en-US" altLang="zh-TW" sz="2400" dirty="0" err="1">
                <a:latin typeface="Consolas"/>
                <a:cs typeface="Consolas"/>
              </a:rPr>
              <a:t>jr</a:t>
            </a:r>
            <a:r>
              <a:rPr lang="en-US" altLang="zh-TW" sz="2400" spc="-8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$</a:t>
            </a:r>
            <a:r>
              <a:rPr lang="en-US" altLang="zh-TW" sz="2400" dirty="0" err="1">
                <a:latin typeface="Consolas"/>
                <a:cs typeface="Consolas"/>
              </a:rPr>
              <a:t>ra</a:t>
            </a:r>
            <a:r>
              <a:rPr lang="en-US" altLang="zh-TW" sz="2400" dirty="0">
                <a:latin typeface="Consolas"/>
                <a:cs typeface="Consolas"/>
              </a:rPr>
              <a:t>			# back </a:t>
            </a:r>
            <a:r>
              <a:rPr lang="en-US" altLang="zh-TW" sz="2400" spc="5" dirty="0">
                <a:latin typeface="Consolas"/>
                <a:cs typeface="Consolas"/>
              </a:rPr>
              <a:t>to</a:t>
            </a:r>
            <a:r>
              <a:rPr lang="en-US" altLang="zh-TW" sz="2400" spc="-6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main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5C6209-C82E-47D1-8897-DF7D648E8AB8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16</a:t>
            </a:fld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/>
          <p:cNvSpPr txBox="1">
            <a:spLocks/>
          </p:cNvSpPr>
          <p:nvPr/>
        </p:nvSpPr>
        <p:spPr>
          <a:xfrm>
            <a:off x="535940" y="1506982"/>
            <a:ext cx="8620734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kern="0" spc="-10" dirty="0">
                <a:solidFill>
                  <a:sysClr val="windowText" lastClr="000000"/>
                </a:solidFill>
              </a:rPr>
              <a:t>Call</a:t>
            </a:r>
            <a:r>
              <a:rPr lang="en-US" sz="2800" kern="0" spc="-90" dirty="0">
                <a:solidFill>
                  <a:sysClr val="windowText" lastClr="000000"/>
                </a:solidFill>
              </a:rPr>
              <a:t> </a:t>
            </a:r>
            <a:r>
              <a:rPr lang="en-US" sz="2800" kern="0" spc="-5" dirty="0">
                <a:solidFill>
                  <a:sysClr val="windowText" lastClr="000000"/>
                </a:solidFill>
              </a:rPr>
              <a:t>function</a:t>
            </a:r>
          </a:p>
          <a:p>
            <a:pPr marL="12700">
              <a:lnSpc>
                <a:spcPct val="100000"/>
              </a:lnSpc>
            </a:pPr>
            <a:r>
              <a:rPr lang="en-US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main:				</a:t>
            </a:r>
            <a:r>
              <a:rPr lang="en-US" altLang="zh-TW" sz="2400" dirty="0">
                <a:latin typeface="Consolas"/>
                <a:cs typeface="Consolas"/>
              </a:rPr>
              <a:t># main</a:t>
            </a:r>
            <a:r>
              <a:rPr lang="en-US" altLang="zh-TW" sz="2400" spc="-5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function</a:t>
            </a:r>
          </a:p>
          <a:p>
            <a:pPr marL="12700">
              <a:spcBef>
                <a:spcPts val="575"/>
              </a:spcBef>
            </a:pPr>
            <a:r>
              <a:rPr lang="en-US" altLang="zh-TW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  …	</a:t>
            </a:r>
            <a:r>
              <a:rPr lang="en-US" altLang="zh-TW" sz="2400" dirty="0">
                <a:latin typeface="Consolas"/>
                <a:cs typeface="Consolas"/>
              </a:rPr>
              <a:t>			#</a:t>
            </a:r>
            <a:r>
              <a:rPr lang="en-US" altLang="zh-TW" sz="2400" spc="-9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code</a:t>
            </a:r>
            <a:endParaRPr lang="en-US" sz="24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355600">
              <a:spcBef>
                <a:spcPts val="575"/>
              </a:spcBef>
            </a:pPr>
            <a:r>
              <a:rPr lang="en-US" altLang="zh-TW" sz="2400" dirty="0" err="1">
                <a:latin typeface="Consolas"/>
                <a:cs typeface="Consolas"/>
              </a:rPr>
              <a:t>beq</a:t>
            </a:r>
            <a:r>
              <a:rPr lang="en-US" altLang="zh-TW" sz="2400" dirty="0">
                <a:latin typeface="Consolas"/>
                <a:cs typeface="Consolas"/>
              </a:rPr>
              <a:t> $s0,$zero</a:t>
            </a:r>
            <a:r>
              <a:rPr lang="en-US" altLang="zh-TW" sz="2400" spc="-40" dirty="0">
                <a:latin typeface="Consolas"/>
                <a:cs typeface="Consolas"/>
              </a:rPr>
              <a:t> </a:t>
            </a:r>
            <a:r>
              <a:rPr lang="en-US" altLang="zh-TW" sz="2400" spc="5" dirty="0" err="1">
                <a:latin typeface="Consolas"/>
                <a:cs typeface="Consolas"/>
              </a:rPr>
              <a:t>function_label</a:t>
            </a:r>
            <a:endParaRPr lang="en-US" altLang="zh-TW" sz="2400" dirty="0">
              <a:latin typeface="Consolas"/>
              <a:cs typeface="Consolas"/>
            </a:endParaRPr>
          </a:p>
          <a:p>
            <a:pPr marL="355600">
              <a:spcBef>
                <a:spcPts val="575"/>
              </a:spcBef>
            </a:pPr>
            <a:r>
              <a:rPr lang="en-US" altLang="zh-TW" sz="2400" dirty="0">
                <a:latin typeface="Consolas"/>
                <a:cs typeface="Consolas"/>
              </a:rPr>
              <a:t>				# call a function if $s0 =</a:t>
            </a:r>
            <a:r>
              <a:rPr lang="en-US" altLang="zh-TW" sz="2400" spc="1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0</a:t>
            </a:r>
            <a:endParaRPr lang="en-US" sz="24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  <a:p>
            <a:pPr marL="355600">
              <a:spcBef>
                <a:spcPts val="57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…</a:t>
            </a:r>
          </a:p>
          <a:p>
            <a:pPr marL="355600">
              <a:spcBef>
                <a:spcPts val="575"/>
              </a:spcBef>
            </a:pPr>
            <a:endParaRPr lang="en-US" sz="35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US" sz="2400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function_label</a:t>
            </a:r>
            <a:r>
              <a:rPr lang="en-US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:</a:t>
            </a:r>
          </a:p>
          <a:p>
            <a:pPr marL="355600">
              <a:spcBef>
                <a:spcPts val="575"/>
              </a:spcBef>
            </a:pPr>
            <a:r>
              <a:rPr lang="en-US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…				# code</a:t>
            </a:r>
          </a:p>
          <a:p>
            <a:pPr marL="355600">
              <a:spcBef>
                <a:spcPts val="575"/>
              </a:spcBef>
            </a:pPr>
            <a:r>
              <a:rPr lang="en-US" altLang="zh-TW" sz="2400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jr</a:t>
            </a:r>
            <a:r>
              <a:rPr lang="en-US" altLang="zh-TW" sz="2400" kern="0" spc="-85" dirty="0">
                <a:solidFill>
                  <a:sysClr val="windowText" lastClr="000000"/>
                </a:solidFill>
                <a:latin typeface="Consolas"/>
                <a:cs typeface="Consolas"/>
              </a:rPr>
              <a:t> 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$</a:t>
            </a:r>
            <a:r>
              <a:rPr lang="en-US" altLang="zh-TW" sz="2400" kern="0" dirty="0" err="1">
                <a:solidFill>
                  <a:sysClr val="windowText" lastClr="000000"/>
                </a:solidFill>
                <a:latin typeface="Consolas"/>
                <a:cs typeface="Consolas"/>
              </a:rPr>
              <a:t>ra</a:t>
            </a:r>
            <a:r>
              <a:rPr lang="en-US" sz="2400" kern="0" dirty="0">
                <a:solidFill>
                  <a:sysClr val="windowText" lastClr="000000"/>
                </a:solidFill>
                <a:latin typeface="Consolas"/>
                <a:cs typeface="Consolas"/>
              </a:rPr>
              <a:t>			# back to main</a:t>
            </a:r>
          </a:p>
        </p:txBody>
      </p:sp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9590" y="350265"/>
            <a:ext cx="57721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1950" algn="l"/>
              </a:tabLst>
            </a:pPr>
            <a:r>
              <a:rPr spc="-5" dirty="0"/>
              <a:t>Call</a:t>
            </a:r>
            <a:r>
              <a:rPr spc="-15" dirty="0"/>
              <a:t> </a:t>
            </a:r>
            <a:r>
              <a:rPr spc="-5" dirty="0"/>
              <a:t>Function (bne ,</a:t>
            </a:r>
            <a:r>
              <a:rPr spc="-95" dirty="0"/>
              <a:t> </a:t>
            </a:r>
            <a:r>
              <a:rPr spc="-5" dirty="0"/>
              <a:t>beq…)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62D9482-3BBE-4242-BA14-15BC9BD5ACBD}" type="datetime1">
              <a:rPr lang="zh-TW" altLang="en-US" smtClean="0"/>
              <a:t>2020/3/31</a:t>
            </a:fld>
            <a:endParaRPr lang="en-US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17</a:t>
            </a:fld>
            <a:endParaRPr lang="en-US" altLang="zh-TW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</a:t>
            </a:r>
            <a:r>
              <a:rPr spc="-95" dirty="0"/>
              <a:t> </a:t>
            </a:r>
            <a:r>
              <a:rPr spc="-15" dirty="0"/>
              <a:t>Stack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7542530" cy="159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stack grows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high addresses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low  addresses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 </a:t>
            </a:r>
            <a:r>
              <a:rPr sz="3200" spc="-20" dirty="0">
                <a:latin typeface="Calibri"/>
                <a:cs typeface="Calibri"/>
              </a:rPr>
              <a:t>Pointer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($sp)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76825" y="2132850"/>
            <a:ext cx="2838450" cy="44291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46F70-C842-4231-917B-A173948975A3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18</a:t>
            </a:fld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</a:t>
            </a:r>
            <a:r>
              <a:rPr spc="-95" dirty="0"/>
              <a:t> </a:t>
            </a:r>
            <a:r>
              <a:rPr spc="-15" dirty="0"/>
              <a:t>Stack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389" y="1640681"/>
            <a:ext cx="9087611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push:	</a:t>
            </a:r>
            <a:r>
              <a:rPr lang="en-US" sz="24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4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4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, -4</a:t>
            </a:r>
          </a:p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						# Decrement stack pointer by 4</a:t>
            </a:r>
          </a:p>
          <a:p>
            <a:pPr marL="469900" marR="5080" lvl="1"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   $t0, 0($</a:t>
            </a:r>
            <a:r>
              <a:rPr lang="en-US" sz="2400" spc="-5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69900" marR="5080" lvl="1"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onsolas" panose="020B0609020204030204" pitchFamily="49" charset="0"/>
                <a:cs typeface="Consolas" panose="020B0609020204030204" pitchFamily="49" charset="0"/>
              </a:rPr>
              <a:t>				# Save $t0 to stack</a:t>
            </a:r>
          </a:p>
          <a:p>
            <a:pPr marL="469900" marR="5080" lvl="1">
              <a:tabLst>
                <a:tab pos="354965" algn="l"/>
                <a:tab pos="355600" algn="l"/>
              </a:tabLst>
            </a:pPr>
            <a:endParaRPr lang="en-US" sz="2400" spc="-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pop: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$t0, 0($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# Copy from stack to $t0</a:t>
            </a:r>
          </a:p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4</a:t>
            </a:r>
          </a:p>
          <a:p>
            <a:pPr marL="12700" marR="508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# Increment stack pointer by 4</a:t>
            </a:r>
            <a:endParaRPr lang="en-US" altLang="zh-TW" sz="2400" kern="0" dirty="0">
              <a:solidFill>
                <a:sysClr val="windowText" lastClr="000000"/>
              </a:solidFill>
              <a:latin typeface="Consolas"/>
              <a:cs typeface="Consolas"/>
            </a:endParaRP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D46F70-C842-4231-917B-A173948975A3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18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487172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Download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Install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Interface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MARS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MIPS </a:t>
            </a:r>
            <a:r>
              <a:rPr sz="3200" spc="-5" dirty="0">
                <a:latin typeface="Calibri"/>
                <a:cs typeface="Calibri"/>
              </a:rPr>
              <a:t>assembly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System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Simple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F59235-F570-406E-B130-08C208D7DF25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235451" y="2296667"/>
            <a:ext cx="1043939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00094" y="2469769"/>
            <a:ext cx="1697989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/>
              <a:t>Demo</a:t>
            </a:r>
            <a:endParaRPr sz="5400" dirty="0"/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918A07-38BD-4229-AA44-0A5EC2BE1B9F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20</a:t>
            </a:fld>
            <a:endParaRPr lang="en-US" altLang="zh-TW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276600" y="5957735"/>
            <a:ext cx="2723388" cy="891719"/>
            <a:chOff x="3276600" y="5957735"/>
            <a:chExt cx="2723388" cy="891719"/>
          </a:xfrm>
        </p:grpSpPr>
        <p:sp>
          <p:nvSpPr>
            <p:cNvPr id="26" name="object 2"/>
            <p:cNvSpPr/>
            <p:nvPr/>
          </p:nvSpPr>
          <p:spPr>
            <a:xfrm>
              <a:off x="3276600" y="5976201"/>
              <a:ext cx="2723388" cy="873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"/>
            <p:cNvSpPr/>
            <p:nvPr/>
          </p:nvSpPr>
          <p:spPr>
            <a:xfrm>
              <a:off x="3342639" y="6080012"/>
              <a:ext cx="2590800" cy="7694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"/>
            <p:cNvSpPr/>
            <p:nvPr/>
          </p:nvSpPr>
          <p:spPr>
            <a:xfrm>
              <a:off x="3393947" y="5957735"/>
              <a:ext cx="2511552" cy="853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3342639" y="6079834"/>
              <a:ext cx="2590800" cy="769620"/>
            </a:xfrm>
            <a:custGeom>
              <a:avLst/>
              <a:gdLst/>
              <a:ahLst/>
              <a:cxnLst/>
              <a:rect l="l" t="t" r="r" b="b"/>
              <a:pathLst>
                <a:path w="2590800" h="769620">
                  <a:moveTo>
                    <a:pt x="0" y="769442"/>
                  </a:moveTo>
                  <a:lnTo>
                    <a:pt x="2590800" y="76944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76944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4414520" y="6198922"/>
              <a:ext cx="454787" cy="16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7"/>
            <p:cNvSpPr/>
            <p:nvPr/>
          </p:nvSpPr>
          <p:spPr>
            <a:xfrm>
              <a:off x="3513963" y="6454725"/>
              <a:ext cx="2252472" cy="3331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"/>
            <p:cNvSpPr/>
            <p:nvPr/>
          </p:nvSpPr>
          <p:spPr>
            <a:xfrm>
              <a:off x="4244339" y="6047830"/>
              <a:ext cx="786384" cy="384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/>
            <p:cNvSpPr/>
            <p:nvPr/>
          </p:nvSpPr>
          <p:spPr>
            <a:xfrm>
              <a:off x="4722876" y="6047830"/>
              <a:ext cx="365760" cy="384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0"/>
            <p:cNvSpPr/>
            <p:nvPr/>
          </p:nvSpPr>
          <p:spPr>
            <a:xfrm>
              <a:off x="3715512" y="6398350"/>
              <a:ext cx="1845564" cy="155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1"/>
            <p:cNvSpPr/>
            <p:nvPr/>
          </p:nvSpPr>
          <p:spPr>
            <a:xfrm>
              <a:off x="5436108" y="6398350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2"/>
            <p:cNvSpPr/>
            <p:nvPr/>
          </p:nvSpPr>
          <p:spPr>
            <a:xfrm>
              <a:off x="3445764" y="6520270"/>
              <a:ext cx="2385060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3"/>
            <p:cNvSpPr/>
            <p:nvPr/>
          </p:nvSpPr>
          <p:spPr>
            <a:xfrm>
              <a:off x="5705856" y="6520270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4"/>
            <p:cNvSpPr/>
            <p:nvPr/>
          </p:nvSpPr>
          <p:spPr>
            <a:xfrm>
              <a:off x="3826764" y="6642189"/>
              <a:ext cx="1621536" cy="155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5"/>
            <p:cNvSpPr/>
            <p:nvPr/>
          </p:nvSpPr>
          <p:spPr>
            <a:xfrm>
              <a:off x="5323332" y="6642189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476743" y="1403603"/>
            <a:ext cx="858011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07972" y="2514600"/>
            <a:ext cx="653097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/>
              <a:t>Thank </a:t>
            </a:r>
            <a:r>
              <a:rPr sz="4400" spc="-20" dirty="0"/>
              <a:t>you </a:t>
            </a:r>
            <a:r>
              <a:rPr sz="4400" spc="-40" dirty="0"/>
              <a:t>for </a:t>
            </a:r>
            <a:r>
              <a:rPr sz="4400" spc="-10" dirty="0"/>
              <a:t>your</a:t>
            </a:r>
            <a:r>
              <a:rPr sz="4400" spc="25" dirty="0"/>
              <a:t> </a:t>
            </a:r>
            <a:r>
              <a:rPr sz="4400" spc="-20" dirty="0"/>
              <a:t>attention</a:t>
            </a:r>
            <a:endParaRPr sz="4400" dirty="0"/>
          </a:p>
        </p:txBody>
      </p:sp>
      <p:sp>
        <p:nvSpPr>
          <p:cNvPr id="22" name="日期版面配置區 2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6E4656-2531-4494-B63F-755646BF1352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21</a:t>
            </a:fld>
            <a:endParaRPr lang="en-US" altLang="zh-TW" dirty="0"/>
          </a:p>
        </p:txBody>
      </p:sp>
      <p:grpSp>
        <p:nvGrpSpPr>
          <p:cNvPr id="24" name="群組 23"/>
          <p:cNvGrpSpPr/>
          <p:nvPr/>
        </p:nvGrpSpPr>
        <p:grpSpPr>
          <a:xfrm>
            <a:off x="3276600" y="5957735"/>
            <a:ext cx="2723388" cy="891719"/>
            <a:chOff x="3276600" y="5957735"/>
            <a:chExt cx="2723388" cy="891719"/>
          </a:xfrm>
        </p:grpSpPr>
        <p:sp>
          <p:nvSpPr>
            <p:cNvPr id="25" name="object 2"/>
            <p:cNvSpPr/>
            <p:nvPr/>
          </p:nvSpPr>
          <p:spPr>
            <a:xfrm>
              <a:off x="3276600" y="5976201"/>
              <a:ext cx="2723388" cy="8732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/>
            <p:cNvSpPr/>
            <p:nvPr/>
          </p:nvSpPr>
          <p:spPr>
            <a:xfrm>
              <a:off x="3342639" y="6080012"/>
              <a:ext cx="2590800" cy="7694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"/>
            <p:cNvSpPr/>
            <p:nvPr/>
          </p:nvSpPr>
          <p:spPr>
            <a:xfrm>
              <a:off x="3393947" y="5957735"/>
              <a:ext cx="2511552" cy="8534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"/>
            <p:cNvSpPr/>
            <p:nvPr/>
          </p:nvSpPr>
          <p:spPr>
            <a:xfrm>
              <a:off x="3342639" y="6079834"/>
              <a:ext cx="2590800" cy="769620"/>
            </a:xfrm>
            <a:custGeom>
              <a:avLst/>
              <a:gdLst/>
              <a:ahLst/>
              <a:cxnLst/>
              <a:rect l="l" t="t" r="r" b="b"/>
              <a:pathLst>
                <a:path w="2590800" h="769620">
                  <a:moveTo>
                    <a:pt x="0" y="769442"/>
                  </a:moveTo>
                  <a:lnTo>
                    <a:pt x="2590800" y="76944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769442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4414520" y="6198922"/>
              <a:ext cx="454787" cy="168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/>
            <p:cNvSpPr/>
            <p:nvPr/>
          </p:nvSpPr>
          <p:spPr>
            <a:xfrm>
              <a:off x="3513963" y="6454725"/>
              <a:ext cx="2252472" cy="3331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/>
            <p:cNvSpPr/>
            <p:nvPr/>
          </p:nvSpPr>
          <p:spPr>
            <a:xfrm>
              <a:off x="4244339" y="6047830"/>
              <a:ext cx="786384" cy="384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/>
            <p:cNvSpPr/>
            <p:nvPr/>
          </p:nvSpPr>
          <p:spPr>
            <a:xfrm>
              <a:off x="4722876" y="6047830"/>
              <a:ext cx="365760" cy="384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/>
            <p:cNvSpPr/>
            <p:nvPr/>
          </p:nvSpPr>
          <p:spPr>
            <a:xfrm>
              <a:off x="3715512" y="6398350"/>
              <a:ext cx="1845564" cy="155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/>
            <p:cNvSpPr/>
            <p:nvPr/>
          </p:nvSpPr>
          <p:spPr>
            <a:xfrm>
              <a:off x="5436108" y="6398350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/>
            <p:cNvSpPr/>
            <p:nvPr/>
          </p:nvSpPr>
          <p:spPr>
            <a:xfrm>
              <a:off x="3445764" y="6520270"/>
              <a:ext cx="2385060" cy="1554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3"/>
            <p:cNvSpPr/>
            <p:nvPr/>
          </p:nvSpPr>
          <p:spPr>
            <a:xfrm>
              <a:off x="5705856" y="6520270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4"/>
            <p:cNvSpPr/>
            <p:nvPr/>
          </p:nvSpPr>
          <p:spPr>
            <a:xfrm>
              <a:off x="3826764" y="6642189"/>
              <a:ext cx="1621536" cy="155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5"/>
            <p:cNvSpPr/>
            <p:nvPr/>
          </p:nvSpPr>
          <p:spPr>
            <a:xfrm>
              <a:off x="5323332" y="6642189"/>
              <a:ext cx="147827" cy="1554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9590" y="350265"/>
            <a:ext cx="84848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Download </a:t>
            </a:r>
            <a:r>
              <a:rPr spc="-5" dirty="0"/>
              <a:t>and </a:t>
            </a:r>
            <a:r>
              <a:rPr spc="-15" dirty="0"/>
              <a:t>Install</a:t>
            </a:r>
            <a:r>
              <a:rPr spc="-65" dirty="0"/>
              <a:t> </a:t>
            </a:r>
            <a:r>
              <a:rPr lang="en-US" spc="-10" dirty="0"/>
              <a:t>MARS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535940" y="1504950"/>
            <a:ext cx="7988934" cy="24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download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lang="en-US" sz="2400" u="heavy" spc="-15" dirty="0">
                <a:solidFill>
                  <a:srgbClr val="0000FF"/>
                </a:solidFill>
                <a:cs typeface="Calibri"/>
              </a:rPr>
              <a:t>https://courses.missouristate.edu/KenVollmar/mars/MARS_4_5_Aug2014/Mars4_5.jar 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lang="en-US" sz="3200" dirty="0">
                <a:latin typeface="Calibri"/>
                <a:cs typeface="Calibri"/>
              </a:rPr>
              <a:t>MARS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5" dirty="0">
                <a:latin typeface="Calibri"/>
                <a:cs typeface="Calibri"/>
              </a:rPr>
              <a:t>our </a:t>
            </a:r>
            <a:r>
              <a:rPr sz="3200" dirty="0">
                <a:latin typeface="Calibri"/>
                <a:cs typeface="Calibri"/>
              </a:rPr>
              <a:t>MIPS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simulator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Cross-platform: </a:t>
            </a:r>
            <a:r>
              <a:rPr sz="3200" spc="-5" dirty="0">
                <a:latin typeface="Calibri"/>
                <a:cs typeface="Calibri"/>
              </a:rPr>
              <a:t>Linux, </a:t>
            </a:r>
            <a:r>
              <a:rPr sz="3200" dirty="0">
                <a:latin typeface="Calibri"/>
                <a:cs typeface="Calibri"/>
              </a:rPr>
              <a:t>Mac </a:t>
            </a:r>
            <a:r>
              <a:rPr sz="3200" spc="-5" dirty="0">
                <a:latin typeface="Calibri"/>
                <a:cs typeface="Calibri"/>
              </a:rPr>
              <a:t>OS X, or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Windows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6F2EA87-AAC3-4A01-9734-3AD9AF35B704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3</a:t>
            </a:fld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6" y="1630273"/>
            <a:ext cx="7499485" cy="4062221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9590" y="350265"/>
            <a:ext cx="848481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Interface </a:t>
            </a:r>
            <a:r>
              <a:rPr spc="-5" dirty="0"/>
              <a:t>of</a:t>
            </a:r>
            <a:r>
              <a:rPr lang="en-US" spc="-5" dirty="0"/>
              <a:t> MARS</a:t>
            </a:r>
            <a:endParaRPr spc="-5" dirty="0"/>
          </a:p>
        </p:txBody>
      </p:sp>
      <p:grpSp>
        <p:nvGrpSpPr>
          <p:cNvPr id="34" name="群組 33"/>
          <p:cNvGrpSpPr/>
          <p:nvPr/>
        </p:nvGrpSpPr>
        <p:grpSpPr>
          <a:xfrm>
            <a:off x="3214101" y="5107178"/>
            <a:ext cx="1429894" cy="347472"/>
            <a:chOff x="3347846" y="6019800"/>
            <a:chExt cx="1429894" cy="347472"/>
          </a:xfrm>
        </p:grpSpPr>
        <p:sp>
          <p:nvSpPr>
            <p:cNvPr id="15" name="object 15"/>
            <p:cNvSpPr/>
            <p:nvPr/>
          </p:nvSpPr>
          <p:spPr>
            <a:xfrm>
              <a:off x="3416808" y="6089903"/>
              <a:ext cx="1360932" cy="2773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96055" y="6019800"/>
              <a:ext cx="1252727" cy="3474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7846" y="6021285"/>
              <a:ext cx="1346835" cy="261620"/>
            </a:xfrm>
            <a:custGeom>
              <a:avLst/>
              <a:gdLst/>
              <a:ahLst/>
              <a:cxnLst/>
              <a:rect l="l" t="t" r="r" b="b"/>
              <a:pathLst>
                <a:path w="1346835" h="261620">
                  <a:moveTo>
                    <a:pt x="0" y="261518"/>
                  </a:moveTo>
                  <a:lnTo>
                    <a:pt x="1346327" y="261518"/>
                  </a:lnTo>
                  <a:lnTo>
                    <a:pt x="1346327" y="0"/>
                  </a:lnTo>
                  <a:lnTo>
                    <a:pt x="0" y="0"/>
                  </a:lnTo>
                  <a:lnTo>
                    <a:pt x="0" y="26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3347846" y="6021285"/>
              <a:ext cx="1346835" cy="2616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05104">
                <a:lnSpc>
                  <a:spcPts val="1950"/>
                </a:lnSpc>
              </a:pPr>
              <a:r>
                <a:rPr sz="1800" b="1" spc="-5" dirty="0">
                  <a:solidFill>
                    <a:srgbClr val="1F487C"/>
                  </a:solidFill>
                  <a:latin typeface="Calibri"/>
                  <a:cs typeface="Calibri"/>
                </a:rPr>
                <a:t>Messages</a:t>
              </a:r>
              <a:endParaRPr sz="1800" dirty="0">
                <a:latin typeface="Calibri"/>
                <a:cs typeface="Calibri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654978" y="4724400"/>
            <a:ext cx="1429841" cy="660145"/>
            <a:chOff x="755573" y="1831594"/>
            <a:chExt cx="1429841" cy="660145"/>
          </a:xfrm>
        </p:grpSpPr>
        <p:sp>
          <p:nvSpPr>
            <p:cNvPr id="27" name="object 27"/>
            <p:cNvSpPr/>
            <p:nvPr/>
          </p:nvSpPr>
          <p:spPr>
            <a:xfrm>
              <a:off x="824483" y="2214372"/>
              <a:ext cx="1360931" cy="2773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8783" y="2144267"/>
              <a:ext cx="1184148" cy="3474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73" y="2146147"/>
              <a:ext cx="1346835" cy="261620"/>
            </a:xfrm>
            <a:custGeom>
              <a:avLst/>
              <a:gdLst/>
              <a:ahLst/>
              <a:cxnLst/>
              <a:rect l="l" t="t" r="r" b="b"/>
              <a:pathLst>
                <a:path w="1346835" h="261619">
                  <a:moveTo>
                    <a:pt x="0" y="261518"/>
                  </a:moveTo>
                  <a:lnTo>
                    <a:pt x="1346327" y="261518"/>
                  </a:lnTo>
                  <a:lnTo>
                    <a:pt x="1346327" y="0"/>
                  </a:lnTo>
                  <a:lnTo>
                    <a:pt x="0" y="0"/>
                  </a:lnTo>
                  <a:lnTo>
                    <a:pt x="0" y="26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55573" y="2176780"/>
              <a:ext cx="1346835" cy="2616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239395">
                <a:lnSpc>
                  <a:spcPts val="1945"/>
                </a:lnSpc>
              </a:pPr>
              <a:r>
                <a:rPr sz="1800" b="1" spc="-15" dirty="0">
                  <a:solidFill>
                    <a:srgbClr val="1F487C"/>
                  </a:solidFill>
                  <a:latin typeface="Calibri"/>
                  <a:cs typeface="Calibri"/>
                </a:rPr>
                <a:t>Registers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19860" y="1831594"/>
              <a:ext cx="161290" cy="318135"/>
            </a:xfrm>
            <a:custGeom>
              <a:avLst/>
              <a:gdLst/>
              <a:ahLst/>
              <a:cxnLst/>
              <a:rect l="l" t="t" r="r" b="b"/>
              <a:pathLst>
                <a:path w="161290" h="318135">
                  <a:moveTo>
                    <a:pt x="92862" y="67795"/>
                  </a:moveTo>
                  <a:lnTo>
                    <a:pt x="0" y="311150"/>
                  </a:lnTo>
                  <a:lnTo>
                    <a:pt x="17780" y="317880"/>
                  </a:lnTo>
                  <a:lnTo>
                    <a:pt x="110660" y="74598"/>
                  </a:lnTo>
                  <a:lnTo>
                    <a:pt x="92862" y="67795"/>
                  </a:lnTo>
                  <a:close/>
                </a:path>
                <a:path w="161290" h="318135">
                  <a:moveTo>
                    <a:pt x="148035" y="55879"/>
                  </a:moveTo>
                  <a:lnTo>
                    <a:pt x="97409" y="55879"/>
                  </a:lnTo>
                  <a:lnTo>
                    <a:pt x="115189" y="62737"/>
                  </a:lnTo>
                  <a:lnTo>
                    <a:pt x="110660" y="74598"/>
                  </a:lnTo>
                  <a:lnTo>
                    <a:pt x="161036" y="93852"/>
                  </a:lnTo>
                  <a:lnTo>
                    <a:pt x="148035" y="55879"/>
                  </a:lnTo>
                  <a:close/>
                </a:path>
                <a:path w="161290" h="318135">
                  <a:moveTo>
                    <a:pt x="97409" y="55879"/>
                  </a:moveTo>
                  <a:lnTo>
                    <a:pt x="92862" y="67795"/>
                  </a:lnTo>
                  <a:lnTo>
                    <a:pt x="110660" y="74598"/>
                  </a:lnTo>
                  <a:lnTo>
                    <a:pt x="115189" y="62737"/>
                  </a:lnTo>
                  <a:lnTo>
                    <a:pt x="97409" y="55879"/>
                  </a:lnTo>
                  <a:close/>
                </a:path>
                <a:path w="161290" h="318135">
                  <a:moveTo>
                    <a:pt x="128905" y="0"/>
                  </a:moveTo>
                  <a:lnTo>
                    <a:pt x="42418" y="48513"/>
                  </a:lnTo>
                  <a:lnTo>
                    <a:pt x="92862" y="67795"/>
                  </a:lnTo>
                  <a:lnTo>
                    <a:pt x="97409" y="55879"/>
                  </a:lnTo>
                  <a:lnTo>
                    <a:pt x="148035" y="55879"/>
                  </a:lnTo>
                  <a:lnTo>
                    <a:pt x="12890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768793" y="3200400"/>
            <a:ext cx="1430654" cy="675766"/>
            <a:chOff x="3779901" y="1815973"/>
            <a:chExt cx="1430654" cy="675766"/>
          </a:xfrm>
        </p:grpSpPr>
        <p:sp>
          <p:nvSpPr>
            <p:cNvPr id="19" name="object 19"/>
            <p:cNvSpPr/>
            <p:nvPr/>
          </p:nvSpPr>
          <p:spPr>
            <a:xfrm>
              <a:off x="3848100" y="2214372"/>
              <a:ext cx="1362455" cy="2773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95571" y="2144267"/>
              <a:ext cx="719327" cy="3474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79901" y="2146147"/>
              <a:ext cx="1346835" cy="261620"/>
            </a:xfrm>
            <a:custGeom>
              <a:avLst/>
              <a:gdLst/>
              <a:ahLst/>
              <a:cxnLst/>
              <a:rect l="l" t="t" r="r" b="b"/>
              <a:pathLst>
                <a:path w="1346835" h="261619">
                  <a:moveTo>
                    <a:pt x="0" y="261518"/>
                  </a:moveTo>
                  <a:lnTo>
                    <a:pt x="1346327" y="261518"/>
                  </a:lnTo>
                  <a:lnTo>
                    <a:pt x="1346327" y="0"/>
                  </a:lnTo>
                  <a:lnTo>
                    <a:pt x="0" y="0"/>
                  </a:lnTo>
                  <a:lnTo>
                    <a:pt x="0" y="261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779901" y="2146147"/>
              <a:ext cx="1346835" cy="2616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945"/>
                </a:lnSpc>
              </a:pPr>
              <a:r>
                <a:rPr sz="1800" b="1" spc="-50" dirty="0">
                  <a:solidFill>
                    <a:srgbClr val="1F487C"/>
                  </a:solidFill>
                  <a:latin typeface="Calibri"/>
                  <a:cs typeface="Calibri"/>
                </a:rPr>
                <a:t>Text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925061" y="1815973"/>
              <a:ext cx="533400" cy="338455"/>
            </a:xfrm>
            <a:custGeom>
              <a:avLst/>
              <a:gdLst/>
              <a:ahLst/>
              <a:cxnLst/>
              <a:rect l="l" t="t" r="r" b="b"/>
              <a:pathLst>
                <a:path w="533400" h="338455">
                  <a:moveTo>
                    <a:pt x="70292" y="46346"/>
                  </a:moveTo>
                  <a:lnTo>
                    <a:pt x="60524" y="62735"/>
                  </a:lnTo>
                  <a:lnTo>
                    <a:pt x="523113" y="338327"/>
                  </a:lnTo>
                  <a:lnTo>
                    <a:pt x="532891" y="321944"/>
                  </a:lnTo>
                  <a:lnTo>
                    <a:pt x="70292" y="46346"/>
                  </a:lnTo>
                  <a:close/>
                </a:path>
                <a:path w="533400" h="338455">
                  <a:moveTo>
                    <a:pt x="97916" y="0"/>
                  </a:moveTo>
                  <a:lnTo>
                    <a:pt x="0" y="15621"/>
                  </a:lnTo>
                  <a:lnTo>
                    <a:pt x="32892" y="109092"/>
                  </a:lnTo>
                  <a:lnTo>
                    <a:pt x="60524" y="62735"/>
                  </a:lnTo>
                  <a:lnTo>
                    <a:pt x="49657" y="56261"/>
                  </a:lnTo>
                  <a:lnTo>
                    <a:pt x="59436" y="39877"/>
                  </a:lnTo>
                  <a:lnTo>
                    <a:pt x="74148" y="39877"/>
                  </a:lnTo>
                  <a:lnTo>
                    <a:pt x="97916" y="0"/>
                  </a:lnTo>
                  <a:close/>
                </a:path>
                <a:path w="533400" h="338455">
                  <a:moveTo>
                    <a:pt x="59436" y="39877"/>
                  </a:moveTo>
                  <a:lnTo>
                    <a:pt x="49657" y="56261"/>
                  </a:lnTo>
                  <a:lnTo>
                    <a:pt x="60524" y="62735"/>
                  </a:lnTo>
                  <a:lnTo>
                    <a:pt x="70292" y="46346"/>
                  </a:lnTo>
                  <a:lnTo>
                    <a:pt x="59436" y="39877"/>
                  </a:lnTo>
                  <a:close/>
                </a:path>
                <a:path w="533400" h="338455">
                  <a:moveTo>
                    <a:pt x="74148" y="39877"/>
                  </a:moveTo>
                  <a:lnTo>
                    <a:pt x="59436" y="39877"/>
                  </a:lnTo>
                  <a:lnTo>
                    <a:pt x="70292" y="46346"/>
                  </a:lnTo>
                  <a:lnTo>
                    <a:pt x="74148" y="39877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日期版面配置區 3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F13598B-9DC7-4218-96E8-C1FF2A39CA12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38" name="投影片編號版面配置區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4</a:t>
            </a:fld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Window</a:t>
            </a:r>
            <a:r>
              <a:rPr spc="-75" dirty="0"/>
              <a:t> </a:t>
            </a:r>
            <a:r>
              <a:rPr spc="-20" dirty="0"/>
              <a:t>Interface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6303" y="1219327"/>
            <a:ext cx="792670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Registers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15" dirty="0">
                <a:latin typeface="Calibri"/>
                <a:cs typeface="Calibri"/>
              </a:rPr>
              <a:t>registers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MIPS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75" dirty="0">
                <a:latin typeface="Calibri"/>
                <a:cs typeface="Calibri"/>
              </a:rPr>
              <a:t>Text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Show </a:t>
            </a:r>
            <a:r>
              <a:rPr sz="2400" spc="-5" dirty="0">
                <a:latin typeface="Calibri"/>
                <a:cs typeface="Calibri"/>
              </a:rPr>
              <a:t>instructions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subroutine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Show </a:t>
            </a:r>
            <a:r>
              <a:rPr sz="2400" spc="-5" dirty="0">
                <a:latin typeface="Calibri"/>
                <a:cs typeface="Calibri"/>
              </a:rPr>
              <a:t>messages (including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FE84EA-80A7-4870-8C29-0CAAC1AB62B1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5</a:t>
            </a:fld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Simulator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9324E2-52E2-41E1-ADAA-E4F64F17BD82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6</a:t>
            </a:fld>
            <a:endParaRPr lang="en-US" altLang="zh-TW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12"/>
          <a:srcRect r="75246" b="63286"/>
          <a:stretch/>
        </p:blipFill>
        <p:spPr>
          <a:xfrm>
            <a:off x="1600200" y="1230705"/>
            <a:ext cx="6193305" cy="4975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Basic MIPS </a:t>
            </a:r>
            <a:r>
              <a:rPr spc="-10" dirty="0"/>
              <a:t>Instruction</a:t>
            </a:r>
            <a:r>
              <a:rPr spc="-50" dirty="0"/>
              <a:t> </a:t>
            </a:r>
            <a:r>
              <a:rPr spc="-10" dirty="0"/>
              <a:t>Set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453262" y="1447800"/>
            <a:ext cx="4067175" cy="4937125"/>
            <a:chOff x="453262" y="1542541"/>
            <a:chExt cx="4067175" cy="4937125"/>
          </a:xfrm>
        </p:grpSpPr>
        <p:sp>
          <p:nvSpPr>
            <p:cNvPr id="3" name="object 3"/>
            <p:cNvSpPr/>
            <p:nvPr/>
          </p:nvSpPr>
          <p:spPr>
            <a:xfrm>
              <a:off x="3358388" y="1542541"/>
              <a:ext cx="0" cy="4937125"/>
            </a:xfrm>
            <a:custGeom>
              <a:avLst/>
              <a:gdLst/>
              <a:ahLst/>
              <a:cxnLst/>
              <a:rect l="l" t="t" r="r" b="b"/>
              <a:pathLst>
                <a:path h="4937125">
                  <a:moveTo>
                    <a:pt x="0" y="0"/>
                  </a:moveTo>
                  <a:lnTo>
                    <a:pt x="0" y="49370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3262" y="19314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3262" y="23251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3262" y="2720467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262" y="3095117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262" y="34697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262" y="38444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262" y="42190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262" y="45937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62" y="4966715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62" y="5341365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262" y="5716041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262" y="6090691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7537" y="1542541"/>
              <a:ext cx="0" cy="4937125"/>
            </a:xfrm>
            <a:custGeom>
              <a:avLst/>
              <a:gdLst/>
              <a:ahLst/>
              <a:cxnLst/>
              <a:rect l="l" t="t" r="r" b="b"/>
              <a:pathLst>
                <a:path h="4937125">
                  <a:moveTo>
                    <a:pt x="0" y="0"/>
                  </a:moveTo>
                  <a:lnTo>
                    <a:pt x="0" y="49370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06086" y="1542541"/>
              <a:ext cx="0" cy="4937125"/>
            </a:xfrm>
            <a:custGeom>
              <a:avLst/>
              <a:gdLst/>
              <a:ahLst/>
              <a:cxnLst/>
              <a:rect l="l" t="t" r="r" b="b"/>
              <a:pathLst>
                <a:path h="4937125">
                  <a:moveTo>
                    <a:pt x="0" y="0"/>
                  </a:moveTo>
                  <a:lnTo>
                    <a:pt x="0" y="493708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262" y="15567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262" y="6465341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35532" y="1596897"/>
              <a:ext cx="19545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dirty="0">
                  <a:latin typeface="Arial"/>
                  <a:cs typeface="Arial"/>
                </a:rPr>
                <a:t>MIPS</a:t>
              </a:r>
              <a:r>
                <a:rPr sz="1800" b="1" spc="-125" dirty="0">
                  <a:latin typeface="Arial"/>
                  <a:cs typeface="Arial"/>
                </a:rPr>
                <a:t> </a:t>
              </a:r>
              <a:r>
                <a:rPr sz="1800" b="1" dirty="0">
                  <a:latin typeface="Arial"/>
                  <a:cs typeface="Arial"/>
                </a:rPr>
                <a:t>instructions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610483" y="1596897"/>
              <a:ext cx="6470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latin typeface="Arial"/>
                  <a:cs typeface="Arial"/>
                </a:rPr>
                <a:t>N</a:t>
              </a:r>
              <a:r>
                <a:rPr sz="1800" b="1" spc="-15" dirty="0">
                  <a:latin typeface="Arial"/>
                  <a:cs typeface="Arial"/>
                </a:rPr>
                <a:t>a</a:t>
              </a:r>
              <a:r>
                <a:rPr sz="1800" b="1" spc="-5" dirty="0">
                  <a:latin typeface="Arial"/>
                  <a:cs typeface="Arial"/>
                </a:rPr>
                <a:t>me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46303" y="1971421"/>
              <a:ext cx="43180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A</a:t>
              </a:r>
              <a:r>
                <a:rPr sz="1800" spc="-15" dirty="0">
                  <a:latin typeface="Arial"/>
                  <a:cs typeface="Arial"/>
                </a:rPr>
                <a:t>d</a:t>
              </a:r>
              <a:r>
                <a:rPr sz="1800" spc="-5" dirty="0">
                  <a:latin typeface="Arial"/>
                  <a:cs typeface="Arial"/>
                </a:rPr>
                <a:t>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437635" y="1971421"/>
              <a:ext cx="4051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add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46303" y="2365247"/>
              <a:ext cx="8756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S</a:t>
              </a:r>
              <a:r>
                <a:rPr sz="1800" spc="-15" dirty="0">
                  <a:latin typeface="Arial"/>
                  <a:cs typeface="Arial"/>
                </a:rPr>
                <a:t>u</a:t>
              </a:r>
              <a:r>
                <a:rPr sz="1800" dirty="0">
                  <a:latin typeface="Arial"/>
                  <a:cs typeface="Arial"/>
                </a:rPr>
                <a:t>btr</a:t>
              </a:r>
              <a:r>
                <a:rPr sz="1800" spc="-15" dirty="0">
                  <a:latin typeface="Arial"/>
                  <a:cs typeface="Arial"/>
                </a:rPr>
                <a:t>a</a:t>
              </a:r>
              <a:r>
                <a:rPr sz="1800" dirty="0">
                  <a:latin typeface="Arial"/>
                  <a:cs typeface="Arial"/>
                </a:rPr>
                <a:t>ct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437635" y="2365247"/>
              <a:ext cx="3943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sub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46303" y="2760598"/>
              <a:ext cx="17100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Add</a:t>
              </a:r>
              <a:r>
                <a:rPr sz="1800" spc="-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immediately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437635" y="2760598"/>
              <a:ext cx="45529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addi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46303" y="3135503"/>
              <a:ext cx="108648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Load</a:t>
              </a:r>
              <a:r>
                <a:rPr sz="1800" spc="-85" dirty="0">
                  <a:latin typeface="Arial"/>
                  <a:cs typeface="Arial"/>
                </a:rPr>
                <a:t> </a:t>
              </a:r>
              <a:r>
                <a:rPr sz="1800" spc="-15" dirty="0">
                  <a:latin typeface="Arial"/>
                  <a:cs typeface="Arial"/>
                </a:rPr>
                <a:t>word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3437635" y="3135503"/>
              <a:ext cx="240665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 err="1">
                  <a:solidFill>
                    <a:srgbClr val="1F487C"/>
                  </a:solidFill>
                  <a:latin typeface="Arial"/>
                  <a:cs typeface="Arial"/>
                </a:rPr>
                <a:t>lw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46303" y="3510026"/>
              <a:ext cx="112395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Store</a:t>
              </a:r>
              <a:r>
                <a:rPr sz="1800" spc="-100" dirty="0">
                  <a:latin typeface="Arial"/>
                  <a:cs typeface="Arial"/>
                </a:rPr>
                <a:t> </a:t>
              </a:r>
              <a:r>
                <a:rPr sz="1800" spc="-15" dirty="0">
                  <a:latin typeface="Arial"/>
                  <a:cs typeface="Arial"/>
                </a:rPr>
                <a:t>word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437635" y="3510026"/>
              <a:ext cx="30480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sw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546303" y="3884676"/>
              <a:ext cx="10242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Load</a:t>
              </a:r>
              <a:r>
                <a:rPr sz="1800" spc="-95" dirty="0">
                  <a:latin typeface="Arial"/>
                  <a:cs typeface="Arial"/>
                </a:rPr>
                <a:t> </a:t>
              </a:r>
              <a:r>
                <a:rPr sz="1800" spc="-10" dirty="0">
                  <a:latin typeface="Arial"/>
                  <a:cs typeface="Arial"/>
                </a:rPr>
                <a:t>byte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3437635" y="3884676"/>
              <a:ext cx="2025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lb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546303" y="4259579"/>
              <a:ext cx="10623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Store</a:t>
              </a:r>
              <a:r>
                <a:rPr sz="1800" spc="-110" dirty="0">
                  <a:latin typeface="Arial"/>
                  <a:cs typeface="Arial"/>
                </a:rPr>
                <a:t> </a:t>
              </a:r>
              <a:r>
                <a:rPr sz="1800" spc="-10" dirty="0">
                  <a:latin typeface="Arial"/>
                  <a:cs typeface="Arial"/>
                </a:rPr>
                <a:t>byte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3437635" y="4259579"/>
              <a:ext cx="2673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sb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546303" y="4634229"/>
              <a:ext cx="245999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Load upper</a:t>
              </a:r>
              <a:r>
                <a:rPr sz="1800" spc="-6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immediately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3437635" y="4634229"/>
              <a:ext cx="2533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800" spc="-15" dirty="0">
                  <a:solidFill>
                    <a:srgbClr val="1F487C"/>
                  </a:solidFill>
                  <a:latin typeface="Arial"/>
                  <a:cs typeface="Arial"/>
                </a:rPr>
                <a:t>u</a:t>
              </a: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i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546303" y="5007228"/>
              <a:ext cx="168656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Branch </a:t>
              </a:r>
              <a:r>
                <a:rPr sz="1800" spc="-10" dirty="0">
                  <a:latin typeface="Arial"/>
                  <a:cs typeface="Arial"/>
                </a:rPr>
                <a:t>on</a:t>
              </a:r>
              <a:r>
                <a:rPr sz="1800" spc="-6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equal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3437635" y="5007228"/>
              <a:ext cx="4051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beq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546303" y="5382158"/>
              <a:ext cx="206692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Branch </a:t>
              </a:r>
              <a:r>
                <a:rPr sz="1800" spc="-10" dirty="0">
                  <a:latin typeface="Arial"/>
                  <a:cs typeface="Arial"/>
                </a:rPr>
                <a:t>on </a:t>
              </a:r>
              <a:r>
                <a:rPr sz="1800" spc="-5" dirty="0">
                  <a:latin typeface="Arial"/>
                  <a:cs typeface="Arial"/>
                </a:rPr>
                <a:t>not</a:t>
              </a:r>
              <a:r>
                <a:rPr sz="1800" spc="-5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equal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3437635" y="5382158"/>
              <a:ext cx="4051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bne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546303" y="5756757"/>
              <a:ext cx="134429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Set less</a:t>
              </a:r>
              <a:r>
                <a:rPr sz="1800" spc="-7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than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3437635" y="5756757"/>
              <a:ext cx="25400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87C"/>
                  </a:solidFill>
                  <a:latin typeface="Arial"/>
                  <a:cs typeface="Arial"/>
                </a:rPr>
                <a:t>slt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546303" y="6131661"/>
              <a:ext cx="26244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Set less than</a:t>
              </a:r>
              <a:r>
                <a:rPr sz="1800" spc="-4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immediately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3437635" y="6131661"/>
              <a:ext cx="30480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87C"/>
                  </a:solidFill>
                  <a:latin typeface="Arial"/>
                  <a:cs typeface="Arial"/>
                </a:rPr>
                <a:t>slti</a:t>
              </a:r>
              <a:endParaRPr sz="1800">
                <a:latin typeface="Arial"/>
                <a:cs typeface="Arial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644263" y="1447800"/>
            <a:ext cx="4071112" cy="4937125"/>
            <a:chOff x="4644263" y="1542541"/>
            <a:chExt cx="4071112" cy="4953000"/>
          </a:xfrm>
        </p:grpSpPr>
        <p:sp>
          <p:nvSpPr>
            <p:cNvPr id="70" name="object 70"/>
            <p:cNvSpPr/>
            <p:nvPr/>
          </p:nvSpPr>
          <p:spPr>
            <a:xfrm>
              <a:off x="7606538" y="1542541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296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44263" y="19314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4263" y="23251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644263" y="2720467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44263" y="3095117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44263" y="34697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44263" y="38444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44263" y="42190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44263" y="45937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44263" y="4966715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44263" y="5341365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44263" y="5716041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58486" y="1542541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29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697086" y="1542541"/>
              <a:ext cx="0" cy="4953000"/>
            </a:xfrm>
            <a:custGeom>
              <a:avLst/>
              <a:gdLst/>
              <a:ahLst/>
              <a:cxnLst/>
              <a:rect l="l" t="t" r="r" b="b"/>
              <a:pathLst>
                <a:path h="4953000">
                  <a:moveTo>
                    <a:pt x="0" y="0"/>
                  </a:moveTo>
                  <a:lnTo>
                    <a:pt x="0" y="49529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644263" y="155676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48200" y="6481216"/>
              <a:ext cx="4067175" cy="0"/>
            </a:xfrm>
            <a:custGeom>
              <a:avLst/>
              <a:gdLst/>
              <a:ahLst/>
              <a:cxnLst/>
              <a:rect l="l" t="t" r="r" b="b"/>
              <a:pathLst>
                <a:path w="4067175">
                  <a:moveTo>
                    <a:pt x="0" y="0"/>
                  </a:moveTo>
                  <a:lnTo>
                    <a:pt x="40671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5156072" y="1596897"/>
              <a:ext cx="19545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dirty="0">
                  <a:latin typeface="Arial"/>
                  <a:cs typeface="Arial"/>
                </a:rPr>
                <a:t>MIPS</a:t>
              </a:r>
              <a:r>
                <a:rPr sz="1800" b="1" spc="-125" dirty="0">
                  <a:latin typeface="Arial"/>
                  <a:cs typeface="Arial"/>
                </a:rPr>
                <a:t> </a:t>
              </a:r>
              <a:r>
                <a:rPr sz="1800" b="1" dirty="0">
                  <a:latin typeface="Arial"/>
                  <a:cs typeface="Arial"/>
                </a:rPr>
                <a:t>instructions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7830057" y="1596897"/>
              <a:ext cx="6470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spc="-5" dirty="0">
                  <a:latin typeface="Arial"/>
                  <a:cs typeface="Arial"/>
                </a:rPr>
                <a:t>N</a:t>
              </a:r>
              <a:r>
                <a:rPr sz="1800" b="1" spc="-15" dirty="0">
                  <a:latin typeface="Arial"/>
                  <a:cs typeface="Arial"/>
                </a:rPr>
                <a:t>a</a:t>
              </a:r>
              <a:r>
                <a:rPr sz="1800" b="1" spc="-5" dirty="0">
                  <a:latin typeface="Arial"/>
                  <a:cs typeface="Arial"/>
                </a:rPr>
                <a:t>me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4737861" y="1971421"/>
              <a:ext cx="5848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Jump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7686547" y="1971421"/>
              <a:ext cx="7620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j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4737861" y="2365247"/>
              <a:ext cx="140716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Jump</a:t>
              </a:r>
              <a:r>
                <a:rPr sz="1800" spc="-7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register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7686547" y="2365247"/>
              <a:ext cx="1517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jr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4737861" y="2760598"/>
              <a:ext cx="143256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Jump and</a:t>
              </a:r>
              <a:r>
                <a:rPr sz="1800" spc="-8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link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7686547" y="2760598"/>
              <a:ext cx="2533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j</a:t>
              </a:r>
              <a:r>
                <a:rPr sz="1800" spc="-15" dirty="0">
                  <a:solidFill>
                    <a:srgbClr val="1F487C"/>
                  </a:solidFill>
                  <a:latin typeface="Arial"/>
                  <a:cs typeface="Arial"/>
                </a:rPr>
                <a:t>a</a:t>
              </a: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4737861" y="3135503"/>
              <a:ext cx="5848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Move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7686547" y="3135503"/>
              <a:ext cx="58483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move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4737861" y="3510026"/>
              <a:ext cx="79819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Mu</a:t>
              </a:r>
              <a:r>
                <a:rPr sz="1800" spc="-10" dirty="0">
                  <a:latin typeface="Arial"/>
                  <a:cs typeface="Arial"/>
                </a:rPr>
                <a:t>l</a:t>
              </a:r>
              <a:r>
                <a:rPr sz="1800" spc="-5" dirty="0">
                  <a:latin typeface="Arial"/>
                  <a:cs typeface="Arial"/>
                </a:rPr>
                <a:t>tip</a:t>
              </a:r>
              <a:r>
                <a:rPr sz="1800" spc="-10" dirty="0">
                  <a:latin typeface="Arial"/>
                  <a:cs typeface="Arial"/>
                </a:rPr>
                <a:t>l</a:t>
              </a:r>
              <a:r>
                <a:rPr sz="1800" dirty="0">
                  <a:latin typeface="Arial"/>
                  <a:cs typeface="Arial"/>
                </a:rPr>
                <a:t>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7686547" y="3510026"/>
              <a:ext cx="4565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mu</a:t>
              </a: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800" dirty="0">
                  <a:solidFill>
                    <a:srgbClr val="1F487C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4737861" y="3884676"/>
              <a:ext cx="20783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Multiply</a:t>
              </a:r>
              <a:r>
                <a:rPr sz="1800" spc="-6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immediately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7686547" y="3884676"/>
              <a:ext cx="5073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mu</a:t>
              </a: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800" dirty="0">
                  <a:solidFill>
                    <a:srgbClr val="1F487C"/>
                  </a:solidFill>
                  <a:latin typeface="Arial"/>
                  <a:cs typeface="Arial"/>
                </a:rPr>
                <a:t>ti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4737861" y="4259579"/>
              <a:ext cx="181165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Load</a:t>
              </a:r>
              <a:r>
                <a:rPr sz="1800" spc="-8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immediately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7686547" y="4259579"/>
              <a:ext cx="126364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li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737861" y="4634229"/>
              <a:ext cx="172529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Branch less</a:t>
              </a:r>
              <a:r>
                <a:rPr sz="1800" spc="-5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than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7686547" y="4634229"/>
              <a:ext cx="26606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b</a:t>
              </a:r>
              <a:r>
                <a:rPr sz="1800" spc="-15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800" dirty="0">
                  <a:solidFill>
                    <a:srgbClr val="1F487C"/>
                  </a:solidFill>
                  <a:latin typeface="Arial"/>
                  <a:cs typeface="Arial"/>
                </a:rPr>
                <a:t>t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4737861" y="5007228"/>
              <a:ext cx="3278504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2961005" algn="l"/>
                </a:tabLst>
              </a:pPr>
              <a:r>
                <a:rPr sz="1800" spc="-5" dirty="0">
                  <a:latin typeface="Arial"/>
                  <a:cs typeface="Arial"/>
                </a:rPr>
                <a:t>Bra</a:t>
              </a:r>
              <a:r>
                <a:rPr sz="1800" spc="-15" dirty="0">
                  <a:latin typeface="Arial"/>
                  <a:cs typeface="Arial"/>
                </a:rPr>
                <a:t>n</a:t>
              </a:r>
              <a:r>
                <a:rPr sz="1800" spc="-5" dirty="0">
                  <a:latin typeface="Arial"/>
                  <a:cs typeface="Arial"/>
                </a:rPr>
                <a:t>ch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l</a:t>
              </a:r>
              <a:r>
                <a:rPr sz="1800" spc="-15" dirty="0">
                  <a:latin typeface="Arial"/>
                  <a:cs typeface="Arial"/>
                </a:rPr>
                <a:t>e</a:t>
              </a:r>
              <a:r>
                <a:rPr sz="1800" dirty="0">
                  <a:latin typeface="Arial"/>
                  <a:cs typeface="Arial"/>
                </a:rPr>
                <a:t>ss </a:t>
              </a:r>
              <a:r>
                <a:rPr sz="1800" spc="5" dirty="0">
                  <a:latin typeface="Arial"/>
                  <a:cs typeface="Arial"/>
                </a:rPr>
                <a:t>t</a:t>
              </a:r>
              <a:r>
                <a:rPr sz="1800" spc="-5" dirty="0">
                  <a:latin typeface="Arial"/>
                  <a:cs typeface="Arial"/>
                </a:rPr>
                <a:t>h</a:t>
              </a:r>
              <a:r>
                <a:rPr sz="1800" spc="-15" dirty="0">
                  <a:latin typeface="Arial"/>
                  <a:cs typeface="Arial"/>
                </a:rPr>
                <a:t>a</a:t>
              </a:r>
              <a:r>
                <a:rPr sz="1800" spc="-5" dirty="0">
                  <a:latin typeface="Arial"/>
                  <a:cs typeface="Arial"/>
                </a:rPr>
                <a:t>n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15" dirty="0">
                  <a:latin typeface="Arial"/>
                  <a:cs typeface="Arial"/>
                </a:rPr>
                <a:t>o</a:t>
              </a:r>
              <a:r>
                <a:rPr sz="1800" dirty="0">
                  <a:latin typeface="Arial"/>
                  <a:cs typeface="Arial"/>
                </a:rPr>
                <a:t>r </a:t>
              </a:r>
              <a:r>
                <a:rPr sz="1800" spc="-5" dirty="0">
                  <a:latin typeface="Arial"/>
                  <a:cs typeface="Arial"/>
                </a:rPr>
                <a:t>e</a:t>
              </a:r>
              <a:r>
                <a:rPr sz="1800" spc="-15" dirty="0">
                  <a:latin typeface="Arial"/>
                  <a:cs typeface="Arial"/>
                </a:rPr>
                <a:t>q</a:t>
              </a:r>
              <a:r>
                <a:rPr sz="1800" spc="-5" dirty="0">
                  <a:latin typeface="Arial"/>
                  <a:cs typeface="Arial"/>
                </a:rPr>
                <a:t>u</a:t>
              </a:r>
              <a:r>
                <a:rPr sz="1800" spc="-15" dirty="0">
                  <a:latin typeface="Arial"/>
                  <a:cs typeface="Arial"/>
                </a:rPr>
                <a:t>a</a:t>
              </a:r>
              <a:r>
                <a:rPr sz="1800" spc="-5" dirty="0">
                  <a:latin typeface="Arial"/>
                  <a:cs typeface="Arial"/>
                </a:rPr>
                <a:t>l</a:t>
              </a:r>
              <a:r>
                <a:rPr sz="1800" dirty="0">
                  <a:latin typeface="Arial"/>
                  <a:cs typeface="Arial"/>
                </a:rPr>
                <a:t>	</a:t>
              </a: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b</a:t>
              </a:r>
              <a:r>
                <a:rPr sz="1800" spc="-15" dirty="0">
                  <a:solidFill>
                    <a:srgbClr val="1F487C"/>
                  </a:solidFill>
                  <a:latin typeface="Arial"/>
                  <a:cs typeface="Arial"/>
                </a:rPr>
                <a:t>l</a:t>
              </a: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e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4737861" y="5382158"/>
              <a:ext cx="2042795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Branch greater</a:t>
              </a:r>
              <a:r>
                <a:rPr sz="1800" spc="-5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than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7686547" y="5382158"/>
              <a:ext cx="3416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87C"/>
                  </a:solidFill>
                  <a:latin typeface="Arial"/>
                  <a:cs typeface="Arial"/>
                </a:rPr>
                <a:t>bgt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27" name="object 127"/>
            <p:cNvSpPr txBox="1"/>
            <p:nvPr/>
          </p:nvSpPr>
          <p:spPr>
            <a:xfrm>
              <a:off x="4737861" y="5756757"/>
              <a:ext cx="2310765" cy="559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Branch greater than</a:t>
              </a:r>
              <a:r>
                <a:rPr sz="1800" spc="-3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or  </a:t>
              </a:r>
              <a:r>
                <a:rPr sz="1800" spc="-10" dirty="0">
                  <a:latin typeface="Arial"/>
                  <a:cs typeface="Arial"/>
                </a:rPr>
                <a:t>equal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30" name="object 130"/>
            <p:cNvSpPr txBox="1"/>
            <p:nvPr/>
          </p:nvSpPr>
          <p:spPr>
            <a:xfrm>
              <a:off x="7686547" y="5756757"/>
              <a:ext cx="405130" cy="285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87C"/>
                  </a:solidFill>
                  <a:latin typeface="Arial"/>
                  <a:cs typeface="Arial"/>
                </a:rPr>
                <a:t>bge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135" name="日期版面配置區 13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DA94E6-5D3C-4A77-9806-7B001733A0E4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7</a:t>
            </a:fld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MIPS </a:t>
            </a:r>
            <a:r>
              <a:rPr spc="-25" dirty="0"/>
              <a:t>Register</a:t>
            </a:r>
            <a:r>
              <a:rPr spc="-7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179514" y="1412701"/>
            <a:ext cx="8702453" cy="459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226EC49-4BA2-450E-94E3-4B6EB35B07CD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8</a:t>
            </a:fld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1564" y="0"/>
            <a:ext cx="1202435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84819" y="0"/>
            <a:ext cx="1002792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142" y="0"/>
            <a:ext cx="1162532" cy="73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1604" y="0"/>
            <a:ext cx="627888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2604" y="0"/>
            <a:ext cx="292607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3316" y="257556"/>
            <a:ext cx="662940" cy="1554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1288" y="257556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6635" y="379475"/>
            <a:ext cx="876300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37947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59140" y="501395"/>
            <a:ext cx="43129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5464" y="501395"/>
            <a:ext cx="147827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MIPS </a:t>
            </a:r>
            <a:r>
              <a:rPr spc="-25" dirty="0"/>
              <a:t>Register</a:t>
            </a:r>
            <a:r>
              <a:rPr spc="-70" dirty="0"/>
              <a:t> </a:t>
            </a:r>
            <a:r>
              <a:rPr spc="-65" dirty="0"/>
              <a:t>Table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33196" y="1334388"/>
          <a:ext cx="7931225" cy="485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220"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345440" marR="746760" indent="-1054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mbler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related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807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Preserved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assembler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11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related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$k0 -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$k1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$26 -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Preserved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Procedure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$v0 -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$v1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$a0 -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$a3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$ra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$2 -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$4 -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$7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$31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5365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Values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results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Arguments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R="473709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454659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management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$gp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$sp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$fp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$29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962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  Stack pointer  Frame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292100" marR="684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constants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$s0 -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$s7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$t0 -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$t7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$t8 -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$t9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5085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$zero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$16 -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$23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  <a:tabLst>
                          <a:tab pos="89154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$8	-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$15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$24 -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$25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38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Saved 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Temporaries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constant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日期版面配置區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9E1F58-FAEF-40E4-A4F7-7AE617C3EA13}" type="datetime1">
              <a:rPr lang="zh-TW" altLang="en-US" smtClean="0"/>
              <a:t>2020/3/31</a:t>
            </a:fld>
            <a:endParaRPr 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2870">
              <a:lnSpc>
                <a:spcPts val="1240"/>
              </a:lnSpc>
            </a:pPr>
            <a:fld id="{81D60167-4931-47E6-BA6A-407CBD079E47}" type="slidenum">
              <a:rPr lang="en-US" altLang="zh-TW" smtClean="0"/>
              <a:t>9</a:t>
            </a:fld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1050</Words>
  <Application>Microsoft Office PowerPoint</Application>
  <PresentationFormat>如螢幕大小 (4:3)</PresentationFormat>
  <Paragraphs>299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Consolas</vt:lpstr>
      <vt:lpstr>Times New Roman</vt:lpstr>
      <vt:lpstr>Verdana</vt:lpstr>
      <vt:lpstr>Office Theme</vt:lpstr>
      <vt:lpstr>MARS</vt:lpstr>
      <vt:lpstr>Outline</vt:lpstr>
      <vt:lpstr>Download and Install MARS</vt:lpstr>
      <vt:lpstr>Interface of MARS</vt:lpstr>
      <vt:lpstr>Window Interface</vt:lpstr>
      <vt:lpstr>Simulator Functions</vt:lpstr>
      <vt:lpstr>Basic MIPS Instruction Set</vt:lpstr>
      <vt:lpstr>MIPS Register Table</vt:lpstr>
      <vt:lpstr>MIPS Register Table</vt:lpstr>
      <vt:lpstr>System Services Table (part)</vt:lpstr>
      <vt:lpstr>System Call</vt:lpstr>
      <vt:lpstr>Data Types</vt:lpstr>
      <vt:lpstr>MIPS Assembler Directives</vt:lpstr>
      <vt:lpstr>MIPS Assembly Layout</vt:lpstr>
      <vt:lpstr>Example for data</vt:lpstr>
      <vt:lpstr>Call Function (jal)</vt:lpstr>
      <vt:lpstr>Call Function (bne , beq…)</vt:lpstr>
      <vt:lpstr>The Stack</vt:lpstr>
      <vt:lpstr>The Stack</vt:lpstr>
      <vt:lpstr>Demo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Chen</dc:creator>
  <cp:lastModifiedBy>昱宏 侯</cp:lastModifiedBy>
  <cp:revision>19</cp:revision>
  <dcterms:created xsi:type="dcterms:W3CDTF">2017-03-09T06:10:38Z</dcterms:created>
  <dcterms:modified xsi:type="dcterms:W3CDTF">2020-03-31T12:04:22Z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2017-03-09T00:00:00Z</vt:filetime>
  </property>
</Properties>
</file>