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58" r:id="rId8"/>
    <p:sldId id="259" r:id="rId9"/>
    <p:sldId id="260" r:id="rId10"/>
    <p:sldId id="261" r:id="rId11"/>
    <p:sldId id="262" r:id="rId12"/>
    <p:sldId id="263" r:id="rId13"/>
    <p:sldId id="265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A98E-45B0-4C34-AF62-8BFA5CD17321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6610E-5989-49C2-84B7-6D460D17A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73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A98E-45B0-4C34-AF62-8BFA5CD17321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6610E-5989-49C2-84B7-6D460D17A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22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A98E-45B0-4C34-AF62-8BFA5CD17321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6610E-5989-49C2-84B7-6D460D17ACB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2804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A98E-45B0-4C34-AF62-8BFA5CD17321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6610E-5989-49C2-84B7-6D460D17A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4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A98E-45B0-4C34-AF62-8BFA5CD17321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6610E-5989-49C2-84B7-6D460D17ACB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5226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A98E-45B0-4C34-AF62-8BFA5CD17321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6610E-5989-49C2-84B7-6D460D17A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084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A98E-45B0-4C34-AF62-8BFA5CD17321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6610E-5989-49C2-84B7-6D460D17A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6641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A98E-45B0-4C34-AF62-8BFA5CD17321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6610E-5989-49C2-84B7-6D460D17A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292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A98E-45B0-4C34-AF62-8BFA5CD17321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6610E-5989-49C2-84B7-6D460D17A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2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A98E-45B0-4C34-AF62-8BFA5CD17321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6610E-5989-49C2-84B7-6D460D17A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95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A98E-45B0-4C34-AF62-8BFA5CD17321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6610E-5989-49C2-84B7-6D460D17A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38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A98E-45B0-4C34-AF62-8BFA5CD17321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6610E-5989-49C2-84B7-6D460D17A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25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A98E-45B0-4C34-AF62-8BFA5CD17321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6610E-5989-49C2-84B7-6D460D17A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08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A98E-45B0-4C34-AF62-8BFA5CD17321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6610E-5989-49C2-84B7-6D460D17A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11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A98E-45B0-4C34-AF62-8BFA5CD17321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6610E-5989-49C2-84B7-6D460D17A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734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A98E-45B0-4C34-AF62-8BFA5CD17321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6610E-5989-49C2-84B7-6D460D17A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39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CA98E-45B0-4C34-AF62-8BFA5CD17321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C16610E-5989-49C2-84B7-6D460D17A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98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ADDFBA-93DC-48C9-BD21-FA2389B7B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19900" dirty="0">
                <a:latin typeface="標楷體" panose="03000509000000000000" pitchFamily="65" charset="-120"/>
                <a:ea typeface="標楷體" panose="03000509000000000000" pitchFamily="65" charset="-120"/>
              </a:rPr>
              <a:t>第八題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4AC98EF-2DD0-47C0-BFA6-54409D50C1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第三組</a:t>
            </a:r>
            <a:endParaRPr lang="en-US" altLang="zh-TW" dirty="0"/>
          </a:p>
          <a:p>
            <a:r>
              <a:rPr lang="zh-TW" altLang="en-US" dirty="0"/>
              <a:t>謝文棋、張文耀、黃文暉、廖文睿、黃予珩、王甫丞、蘇昱瑋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574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187E5-57E4-47C6-BC2E-C1BE8513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Delaunay triangulation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9E667D-1FA6-4D31-8C53-A50E16E18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29" y="1368738"/>
            <a:ext cx="4837346" cy="3752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4000" b="1" dirty="0">
                <a:solidFill>
                  <a:srgbClr val="FF0000"/>
                </a:solidFill>
              </a:rPr>
              <a:t>最大化最小角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13B1E2D-3631-45FF-8346-BB6882BF43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26" t="30241" r="40928" b="22199"/>
          <a:stretch/>
        </p:blipFill>
        <p:spPr>
          <a:xfrm>
            <a:off x="348791" y="2309567"/>
            <a:ext cx="5748875" cy="393883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539BC1A-F6A2-4D91-AB83-F2C6054288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26" t="29690" r="41624" b="19958"/>
          <a:stretch/>
        </p:blipFill>
        <p:spPr>
          <a:xfrm>
            <a:off x="5924456" y="2148546"/>
            <a:ext cx="6025898" cy="44502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1492E444-5E97-45B1-9D84-7FD3046D738E}"/>
                  </a:ext>
                </a:extLst>
              </p:cNvPr>
              <p:cNvSpPr txBox="1"/>
              <p:nvPr/>
            </p:nvSpPr>
            <p:spPr>
              <a:xfrm>
                <a:off x="1866507" y="2782669"/>
                <a:ext cx="6729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zh-TW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1492E444-5E97-45B1-9D84-7FD3046D7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507" y="2782669"/>
                <a:ext cx="67297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DA984699-EA0A-41A1-9B05-54E3AE8D5331}"/>
                  </a:ext>
                </a:extLst>
              </p:cNvPr>
              <p:cNvSpPr txBox="1"/>
              <p:nvPr/>
            </p:nvSpPr>
            <p:spPr>
              <a:xfrm>
                <a:off x="10086681" y="3582186"/>
                <a:ext cx="757708" cy="984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4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zh-TW" altLang="en-US" sz="4000" b="1" dirty="0">
                  <a:solidFill>
                    <a:srgbClr val="FF0000"/>
                  </a:solidFill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DA984699-EA0A-41A1-9B05-54E3AE8D5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6681" y="3582186"/>
                <a:ext cx="757708" cy="9848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98B45037-66EC-4736-8C6C-5A24F4ED674E}"/>
              </a:ext>
            </a:extLst>
          </p:cNvPr>
          <p:cNvCxnSpPr/>
          <p:nvPr/>
        </p:nvCxnSpPr>
        <p:spPr>
          <a:xfrm flipV="1">
            <a:off x="2064470" y="2526384"/>
            <a:ext cx="475011" cy="354447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E88CF43B-0528-45CD-943B-5D01493C75F0}"/>
              </a:ext>
            </a:extLst>
          </p:cNvPr>
          <p:cNvCxnSpPr>
            <a:cxnSpLocks/>
          </p:cNvCxnSpPr>
          <p:nvPr/>
        </p:nvCxnSpPr>
        <p:spPr>
          <a:xfrm>
            <a:off x="6141261" y="3952080"/>
            <a:ext cx="5532070" cy="34654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圖片 14">
            <a:extLst>
              <a:ext uri="{FF2B5EF4-FFF2-40B4-BE49-F238E27FC236}">
                <a16:creationId xmlns:a16="http://schemas.microsoft.com/office/drawing/2014/main" id="{E8792D5E-C0C5-4013-9366-0219DBC0F1B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48" t="24724" r="79446" b="52222"/>
          <a:stretch/>
        </p:blipFill>
        <p:spPr>
          <a:xfrm>
            <a:off x="5818556" y="2126766"/>
            <a:ext cx="6131798" cy="434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7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A4A818-B092-4ACA-B298-7675D27C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3274"/>
          </a:xfrm>
        </p:spPr>
        <p:txBody>
          <a:bodyPr/>
          <a:lstStyle/>
          <a:p>
            <a:r>
              <a:rPr lang="zh-TW" altLang="en-US" b="1" dirty="0"/>
              <a:t>如何找出</a:t>
            </a:r>
            <a:r>
              <a:rPr lang="en-US" altLang="zh-TW" b="1" dirty="0"/>
              <a:t>Delaunay triangulation?</a:t>
            </a:r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5658A32-DC09-4925-B778-9AC81BBC62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96638"/>
                <a:ext cx="8596668" cy="38807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3600" b="1" dirty="0"/>
                  <a:t>1.</a:t>
                </a:r>
                <a:r>
                  <a:rPr lang="zh-TW" altLang="en-US" sz="3600" b="1" dirty="0"/>
                  <a:t>對所有點做</a:t>
                </a:r>
                <a:r>
                  <a:rPr lang="en-US" altLang="zh-TW" sz="3600" b="1" dirty="0"/>
                  <a:t>sort</a:t>
                </a:r>
                <a:r>
                  <a:rPr lang="zh-TW" altLang="en-US" sz="3600" b="1" dirty="0"/>
                  <a:t>，依照</a:t>
                </a:r>
                <a:r>
                  <a:rPr lang="en-US" altLang="zh-TW" sz="3600" b="1" dirty="0"/>
                  <a:t>x</a:t>
                </a:r>
                <a:r>
                  <a:rPr lang="zh-TW" altLang="en-US" sz="3600" b="1" dirty="0"/>
                  <a:t>座標排序，若兩點</a:t>
                </a:r>
                <a:r>
                  <a:rPr lang="en-US" altLang="zh-TW" sz="3600" b="1" dirty="0"/>
                  <a:t>x</a:t>
                </a:r>
                <a:r>
                  <a:rPr lang="zh-TW" altLang="en-US" sz="3600" b="1" dirty="0"/>
                  <a:t>座標相同，依照</a:t>
                </a:r>
                <a:r>
                  <a:rPr lang="en-US" altLang="zh-TW" sz="3600" b="1" dirty="0"/>
                  <a:t>y</a:t>
                </a:r>
                <a:r>
                  <a:rPr lang="zh-TW" altLang="en-US" sz="3600" b="1" dirty="0"/>
                  <a:t>座標排序</a:t>
                </a:r>
                <a:endParaRPr lang="en-US" altLang="zh-TW" sz="3600" b="1" dirty="0"/>
              </a:p>
              <a:p>
                <a:pPr marL="0" indent="0">
                  <a:buNone/>
                </a:pPr>
                <a:r>
                  <a:rPr lang="en-US" altLang="zh-TW" sz="3600" b="1" dirty="0"/>
                  <a:t>	</a:t>
                </a:r>
                <a:r>
                  <a:rPr lang="en-US" altLang="zh-TW" b="1" dirty="0"/>
                  <a:t>quick sort </a:t>
                </a:r>
                <a:r>
                  <a:rPr lang="en-US" altLang="zh-TW" b="1" dirty="0">
                    <a:sym typeface="Wingdings" panose="05000000000000000000" pitchFamily="2" charset="2"/>
                  </a:rPr>
                  <a:t> </a:t>
                </a:r>
                <a:r>
                  <a:rPr lang="en-US" altLang="zh-TW" sz="2000" b="1" dirty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r>
                      <a:rPr lang="en-US" altLang="zh-TW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func>
                      <m:funcPr>
                        <m:ctrlPr>
                          <a:rPr lang="en-US" altLang="zh-TW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sz="20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altLang="zh-TW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altLang="zh-TW" sz="2000" b="1" dirty="0">
                    <a:solidFill>
                      <a:srgbClr val="FF0000"/>
                    </a:solidFill>
                  </a:rPr>
                  <a:t>)</a:t>
                </a:r>
                <a:endParaRPr lang="en-US" altLang="zh-TW" sz="3600" b="1" dirty="0"/>
              </a:p>
              <a:p>
                <a:pPr marL="0" indent="0">
                  <a:buNone/>
                </a:pPr>
                <a:r>
                  <a:rPr lang="en-US" altLang="zh-TW" sz="3600" b="1" dirty="0"/>
                  <a:t>2. Divide and Conquer</a:t>
                </a:r>
                <a:r>
                  <a:rPr lang="zh-TW" altLang="en-US" sz="3600" b="1" dirty="0"/>
                  <a:t>法，兩兩點做</a:t>
                </a:r>
                <a:r>
                  <a:rPr lang="en-US" altLang="zh-TW" sz="3600" b="1" dirty="0"/>
                  <a:t>merge</a:t>
                </a:r>
                <a:r>
                  <a:rPr lang="zh-TW" altLang="en-US" sz="3600" b="1" dirty="0"/>
                  <a:t>，做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sz="3600" b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altLang="zh-TW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zh-TW" alt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次</m:t>
                    </m:r>
                  </m:oMath>
                </a14:m>
                <a:r>
                  <a:rPr lang="zh-TW" altLang="en-US" sz="3600" b="1" dirty="0"/>
                  <a:t>後就能得到徒刑</a:t>
                </a:r>
                <a:endParaRPr lang="en-US" altLang="zh-TW" sz="3600" b="1" dirty="0"/>
              </a:p>
              <a:p>
                <a:pPr marL="0" indent="0">
                  <a:buNone/>
                </a:pPr>
                <a:r>
                  <a:rPr lang="en-US" altLang="zh-TW" sz="3600" b="1" dirty="0"/>
                  <a:t>	</a:t>
                </a:r>
                <a:r>
                  <a:rPr lang="zh-TW" altLang="en-US" b="1" dirty="0"/>
                  <a:t>每次</a:t>
                </a:r>
                <a:r>
                  <a:rPr lang="en-US" altLang="zh-TW" sz="2000" b="1" dirty="0"/>
                  <a:t>merge</a:t>
                </a:r>
                <a:r>
                  <a:rPr lang="zh-TW" altLang="en-US" sz="2000" b="1" dirty="0"/>
                  <a:t>做</a:t>
                </a:r>
                <a:r>
                  <a:rPr lang="en-US" altLang="zh-TW" sz="2400" b="1" dirty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TW" sz="2400" b="1" dirty="0">
                    <a:solidFill>
                      <a:srgbClr val="FF0000"/>
                    </a:solidFill>
                  </a:rPr>
                  <a:t>)</a:t>
                </a:r>
                <a:r>
                  <a:rPr lang="zh-TW" altLang="en-US" sz="2400" b="1" dirty="0">
                    <a:solidFill>
                      <a:schemeClr val="tx1"/>
                    </a:solidFill>
                  </a:rPr>
                  <a:t>次，總共做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sz="2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altLang="zh-TW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zh-TW" alt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次</m:t>
                    </m:r>
                  </m:oMath>
                </a14:m>
                <a:r>
                  <a:rPr lang="zh-TW" alt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400" b="1" dirty="0">
                    <a:sym typeface="Wingdings" panose="05000000000000000000" pitchFamily="2" charset="2"/>
                  </a:rPr>
                  <a:t></a:t>
                </a:r>
                <a:r>
                  <a:rPr lang="zh-TW" altLang="en-US" sz="2400" b="1" dirty="0">
                    <a:sym typeface="Wingdings" panose="05000000000000000000" pitchFamily="2" charset="2"/>
                  </a:rPr>
                  <a:t> </a:t>
                </a:r>
                <a:r>
                  <a:rPr lang="en-US" altLang="zh-TW" sz="2400" b="1" dirty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func>
                      <m:funcPr>
                        <m:ctrlPr>
                          <a:rPr lang="en-US" altLang="zh-TW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sz="2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altLang="zh-TW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altLang="zh-TW" sz="2400" b="1" dirty="0">
                    <a:solidFill>
                      <a:srgbClr val="FF0000"/>
                    </a:solidFill>
                  </a:rPr>
                  <a:t>)</a:t>
                </a:r>
                <a:endParaRPr lang="zh-TW" altLang="en-US" sz="24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zh-TW" altLang="en-US" sz="24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TW" sz="3600" b="1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5658A32-DC09-4925-B778-9AC81BBC62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96638"/>
                <a:ext cx="8596668" cy="3880773"/>
              </a:xfrm>
              <a:blipFill>
                <a:blip r:embed="rId2"/>
                <a:stretch>
                  <a:fillRect l="-2128" t="-2355" r="-17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768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F3D2A52-2D66-458D-8A70-6A510C51A3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68" t="9759" r="9150" b="9966"/>
          <a:stretch/>
        </p:blipFill>
        <p:spPr>
          <a:xfrm>
            <a:off x="0" y="136689"/>
            <a:ext cx="12188129" cy="672131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D75C4EC-6E87-4A2E-BE8F-7B7CEA8361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47" t="9897" r="9227" b="9691"/>
          <a:stretch/>
        </p:blipFill>
        <p:spPr>
          <a:xfrm>
            <a:off x="0" y="136688"/>
            <a:ext cx="12144318" cy="672131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5DC5FD9-7922-4C74-8763-859050172B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68" t="9758" r="9150" b="10378"/>
          <a:stretch/>
        </p:blipFill>
        <p:spPr>
          <a:xfrm>
            <a:off x="0" y="136686"/>
            <a:ext cx="12144318" cy="666274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90C59B7-9B80-4392-B5C1-7E5013CF7D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046" t="9897" r="9149" b="10103"/>
          <a:stretch/>
        </p:blipFill>
        <p:spPr>
          <a:xfrm>
            <a:off x="47682" y="136685"/>
            <a:ext cx="12112002" cy="666274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0DA2D27-188B-4CCD-865A-A50F17FABEF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969" t="10034" r="8995" b="9966"/>
          <a:stretch/>
        </p:blipFill>
        <p:spPr>
          <a:xfrm>
            <a:off x="-1" y="136683"/>
            <a:ext cx="12146345" cy="666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26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FC80AD-9E19-4A0C-8A85-CB1FEEDF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/>
              <a:t>蘇都扣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E09E63-BF88-412C-B553-386C759DF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2115"/>
            <a:ext cx="10837332" cy="460628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sz="3500" b="1" dirty="0" err="1"/>
              <a:t>QuickSort</a:t>
            </a:r>
            <a:r>
              <a:rPr lang="en-US" altLang="zh-TW" sz="3500" b="1" dirty="0"/>
              <a:t>(S);</a:t>
            </a:r>
          </a:p>
          <a:p>
            <a:pPr marL="0" indent="0">
              <a:buNone/>
            </a:pPr>
            <a:endParaRPr lang="en-US" altLang="zh-TW" sz="3500" b="1" dirty="0"/>
          </a:p>
          <a:p>
            <a:pPr marL="0" indent="0">
              <a:buNone/>
            </a:pPr>
            <a:r>
              <a:rPr lang="en-US" altLang="zh-TW" sz="3500" b="1" dirty="0"/>
              <a:t>Delaunay(1, </a:t>
            </a:r>
            <a:r>
              <a:rPr lang="en-US" altLang="zh-TW" sz="3500" b="1" dirty="0" err="1"/>
              <a:t>numOfSet</a:t>
            </a:r>
            <a:r>
              <a:rPr lang="en-US" altLang="zh-TW" sz="3500" b="1" dirty="0"/>
              <a:t>)</a:t>
            </a:r>
          </a:p>
          <a:p>
            <a:pPr marL="0" indent="0">
              <a:buNone/>
            </a:pPr>
            <a:r>
              <a:rPr lang="en-US" altLang="zh-TW" sz="3500" b="1" dirty="0"/>
              <a:t>	 Delaunay(1, </a:t>
            </a:r>
            <a:r>
              <a:rPr lang="en-US" altLang="zh-TW" sz="3500" b="1" dirty="0" err="1"/>
              <a:t>numOfSet</a:t>
            </a:r>
            <a:r>
              <a:rPr lang="en-US" altLang="zh-TW" sz="3500" b="1" dirty="0"/>
              <a:t>/2)</a:t>
            </a:r>
          </a:p>
          <a:p>
            <a:pPr marL="0" indent="0">
              <a:buNone/>
            </a:pPr>
            <a:r>
              <a:rPr lang="en-US" altLang="zh-TW" sz="3500" b="1" dirty="0"/>
              <a:t>	 Delaunay(</a:t>
            </a:r>
            <a:r>
              <a:rPr lang="en-US" altLang="zh-TW" sz="3500" b="1" dirty="0" err="1"/>
              <a:t>numOfSet</a:t>
            </a:r>
            <a:r>
              <a:rPr lang="en-US" altLang="zh-TW" sz="3500" b="1" dirty="0"/>
              <a:t>/2+1, </a:t>
            </a:r>
            <a:r>
              <a:rPr lang="en-US" altLang="zh-TW" sz="3500" b="1" dirty="0" err="1"/>
              <a:t>numOfSet</a:t>
            </a:r>
            <a:r>
              <a:rPr lang="en-US" altLang="zh-TW" sz="3500" b="1" dirty="0"/>
              <a:t>)</a:t>
            </a:r>
          </a:p>
          <a:p>
            <a:pPr marL="0" indent="0">
              <a:buNone/>
            </a:pPr>
            <a:r>
              <a:rPr lang="en-US" altLang="zh-TW" sz="3500" b="1" dirty="0"/>
              <a:t>	merge()</a:t>
            </a:r>
          </a:p>
          <a:p>
            <a:pPr marL="0" indent="0">
              <a:buNone/>
            </a:pPr>
            <a:endParaRPr lang="en-US" altLang="zh-TW" sz="3500" b="1" dirty="0"/>
          </a:p>
          <a:p>
            <a:pPr marL="0" indent="0">
              <a:buNone/>
            </a:pPr>
            <a:r>
              <a:rPr lang="en-US" altLang="zh-TW" sz="3500" b="1" dirty="0"/>
              <a:t>Merge()</a:t>
            </a:r>
          </a:p>
          <a:p>
            <a:pPr marL="0" indent="0">
              <a:buNone/>
            </a:pPr>
            <a:r>
              <a:rPr lang="en-US" altLang="zh-TW" sz="3500" b="1" dirty="0"/>
              <a:t>	……										</a:t>
            </a:r>
            <a:r>
              <a:rPr lang="zh-TW" altLang="en-US" sz="3500" b="1" dirty="0"/>
              <a:t>最後再跑</a:t>
            </a:r>
            <a:r>
              <a:rPr lang="en-US" altLang="zh-TW" sz="3200" b="1" i="1" dirty="0">
                <a:solidFill>
                  <a:srgbClr val="FF0000"/>
                </a:solidFill>
              </a:rPr>
              <a:t>Kruskal’s algorithm</a:t>
            </a:r>
          </a:p>
          <a:p>
            <a:pPr marL="0" indent="0">
              <a:buNone/>
            </a:pPr>
            <a:endParaRPr lang="en-US" altLang="zh-TW" sz="3500" b="1" dirty="0"/>
          </a:p>
          <a:p>
            <a:pPr marL="0" indent="0">
              <a:buNone/>
            </a:pP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1102921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4C6F61-101D-4F1F-B112-6C3637A0A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12103" y="694441"/>
            <a:ext cx="11322989" cy="5178458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115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謝謝大家</a:t>
            </a:r>
            <a:r>
              <a:rPr lang="en-US" altLang="zh-TW" sz="115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br>
              <a:rPr lang="en-US" altLang="zh-TW" sz="115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115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祝福程式語言</a:t>
            </a:r>
            <a:br>
              <a:rPr lang="en-US" altLang="zh-TW" sz="115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115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不要太機掰</a:t>
            </a:r>
          </a:p>
        </p:txBody>
      </p:sp>
    </p:spTree>
    <p:extLst>
      <p:ext uri="{BB962C8B-B14F-4D97-AF65-F5344CB8AC3E}">
        <p14:creationId xmlns:p14="http://schemas.microsoft.com/office/powerpoint/2010/main" val="1428088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258904-7849-4A2B-AED6-E7D70EE1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/>
              <a:t>題目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222909-D386-47DA-8C9D-C8645D908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414483F-42CC-452B-B5F5-70A28D8520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1" t="50000" r="22990" b="33058"/>
          <a:stretch/>
        </p:blipFill>
        <p:spPr>
          <a:xfrm>
            <a:off x="1" y="1666187"/>
            <a:ext cx="12192000" cy="210752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C97222A-8AF5-462A-ACE5-636941F4BC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252" t="28148" r="9072" b="41617"/>
          <a:stretch/>
        </p:blipFill>
        <p:spPr>
          <a:xfrm>
            <a:off x="0" y="3655505"/>
            <a:ext cx="12192000" cy="497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C7BD88-F480-4375-91CB-4394873E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b="1" dirty="0"/>
              <a:t>1.</a:t>
            </a:r>
            <a:r>
              <a:rPr lang="zh-TW" altLang="en-US" sz="4400" b="1" dirty="0"/>
              <a:t>跟</a:t>
            </a:r>
            <a:r>
              <a:rPr lang="en-US" altLang="zh-TW" sz="4400" b="1" dirty="0"/>
              <a:t>sort</a:t>
            </a:r>
            <a:r>
              <a:rPr lang="zh-TW" altLang="en-US" sz="4400" b="1" dirty="0"/>
              <a:t>做比較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8A642FD-D678-483C-8C52-C4B1EDFEFC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9013421" cy="4325052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TW" altLang="en-US" sz="2800" b="1" dirty="0"/>
                  <a:t>假設一個已經排序過的陣列 </a:t>
                </a:r>
                <a:r>
                  <a:rPr lang="en-US" altLang="zh-TW" sz="2800" b="1" dirty="0"/>
                  <a:t>=&gt;</a:t>
                </a:r>
                <a:r>
                  <a:rPr lang="zh-TW" altLang="en-US" sz="2800" b="1" dirty="0"/>
                  <a:t> </a:t>
                </a:r>
                <a:r>
                  <a:rPr lang="en-US" altLang="zh-TW" sz="2800" b="1" dirty="0"/>
                  <a:t>5, 8, 12, 56, 100</a:t>
                </a:r>
              </a:p>
              <a:p>
                <a:pPr marL="0" indent="0">
                  <a:buNone/>
                </a:pPr>
                <a:r>
                  <a:rPr lang="zh-TW" altLang="en-US" sz="2800" b="1" dirty="0"/>
                  <a:t>把它放到圖上</a:t>
                </a:r>
                <a:endParaRPr lang="en-US" altLang="zh-TW" sz="2800" b="1" dirty="0"/>
              </a:p>
              <a:p>
                <a:pPr marL="0" indent="0">
                  <a:buNone/>
                </a:pPr>
                <a:endParaRPr lang="en-US" altLang="zh-TW" sz="2800" b="1" dirty="0"/>
              </a:p>
              <a:p>
                <a:pPr marL="0" indent="0">
                  <a:buNone/>
                </a:pPr>
                <a:endParaRPr lang="en-US" altLang="zh-TW" sz="2800" b="1" dirty="0"/>
              </a:p>
              <a:p>
                <a:pPr marL="0" indent="0">
                  <a:buNone/>
                </a:pPr>
                <a:r>
                  <a:rPr lang="zh-TW" altLang="en-US" sz="2800" b="1" dirty="0"/>
                  <a:t>對圖做</a:t>
                </a:r>
                <a:r>
                  <a:rPr lang="en-US" altLang="zh-TW" sz="2800" b="1" i="1" dirty="0">
                    <a:solidFill>
                      <a:srgbClr val="FF0000"/>
                    </a:solidFill>
                  </a:rPr>
                  <a:t>Kruskal’s algorithm</a:t>
                </a:r>
                <a:r>
                  <a:rPr lang="zh-TW" altLang="en-US" sz="28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800" b="1" i="1" dirty="0">
                    <a:solidFill>
                      <a:srgbClr val="FF0000"/>
                    </a:solidFill>
                  </a:rPr>
                  <a:t>or Prim’s algorithm</a:t>
                </a:r>
              </a:p>
              <a:p>
                <a:pPr marL="0" indent="0">
                  <a:buNone/>
                </a:pPr>
                <a:r>
                  <a:rPr lang="zh-TW" altLang="en-US" sz="2800" b="1" dirty="0"/>
                  <a:t>求出最短路徑生成樹</a:t>
                </a:r>
                <a:endParaRPr lang="en-US" altLang="zh-TW" sz="2800" b="1" dirty="0"/>
              </a:p>
              <a:p>
                <a:pPr marL="0" indent="0">
                  <a:buNone/>
                </a:pPr>
                <a:r>
                  <a:rPr lang="zh-TW" altLang="en-US" sz="3800" b="1" dirty="0"/>
                  <a:t>代表此題的複雜度一定不會低於</a:t>
                </a:r>
                <a:r>
                  <a:rPr lang="en-US" altLang="zh-TW" sz="3800" b="1" dirty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r>
                      <a:rPr lang="en-US" altLang="zh-TW" sz="3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func>
                      <m:funcPr>
                        <m:ctrlPr>
                          <a:rPr lang="en-US" altLang="zh-TW" sz="3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sz="38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altLang="zh-TW" sz="3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altLang="zh-TW" sz="3800" b="1" dirty="0">
                    <a:solidFill>
                      <a:srgbClr val="FF0000"/>
                    </a:solidFill>
                  </a:rPr>
                  <a:t>)</a:t>
                </a:r>
                <a:endParaRPr lang="zh-TW" altLang="en-US" sz="38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zh-TW" sz="2800" b="1" dirty="0"/>
              </a:p>
              <a:p>
                <a:pPr marL="0" indent="0">
                  <a:buNone/>
                </a:pPr>
                <a:endParaRPr lang="en-US" altLang="zh-TW" sz="2800" b="1" dirty="0"/>
              </a:p>
              <a:p>
                <a:pPr marL="0" indent="0">
                  <a:buNone/>
                </a:pPr>
                <a:endParaRPr lang="en-US" altLang="zh-TW" sz="2800" b="1" dirty="0"/>
              </a:p>
              <a:p>
                <a:pPr marL="0" indent="0">
                  <a:buNone/>
                </a:pPr>
                <a:endParaRPr lang="zh-TW" altLang="en-US" sz="2800" b="1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8A642FD-D678-483C-8C52-C4B1EDFEFC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9013421" cy="4325052"/>
              </a:xfrm>
              <a:blipFill>
                <a:blip r:embed="rId2"/>
                <a:stretch>
                  <a:fillRect l="-1961" t="-12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E367C981-F459-4EAA-8E7C-69E8C59834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935" r="37526" b="43918"/>
          <a:stretch/>
        </p:blipFill>
        <p:spPr>
          <a:xfrm>
            <a:off x="-358218" y="3193328"/>
            <a:ext cx="11461896" cy="73764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501E0A3-EACA-410B-A2D3-78458B1751E6}"/>
              </a:ext>
            </a:extLst>
          </p:cNvPr>
          <p:cNvSpPr txBox="1"/>
          <p:nvPr/>
        </p:nvSpPr>
        <p:spPr>
          <a:xfrm>
            <a:off x="-59336" y="3916309"/>
            <a:ext cx="11868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(5,0) (8, 0)     (12, 0)                                      (56, 0)                                                     (100, 0)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3350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E0F464-E2FA-47D1-9AE6-08BCF09BA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b="1" dirty="0"/>
              <a:t>2.</a:t>
            </a:r>
            <a:r>
              <a:rPr lang="zh-TW" altLang="en-US" sz="4400" b="1" dirty="0"/>
              <a:t>跟</a:t>
            </a:r>
            <a:r>
              <a:rPr lang="en-US" altLang="zh-TW" sz="4400" b="1" dirty="0"/>
              <a:t>Closest pair of points problem</a:t>
            </a:r>
            <a:r>
              <a:rPr lang="zh-TW" altLang="en-US" sz="4400" b="1" dirty="0"/>
              <a:t>做比較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540324-83AC-403E-A5A5-A95DA51BE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b="1" dirty="0"/>
              <a:t>給</a:t>
            </a:r>
            <a:r>
              <a:rPr lang="en-US" altLang="zh-TW" sz="2800" b="1" dirty="0"/>
              <a:t>n</a:t>
            </a:r>
            <a:r>
              <a:rPr lang="zh-TW" altLang="en-US" sz="2800" b="1" dirty="0"/>
              <a:t>個點，每個點有各自的</a:t>
            </a:r>
            <a:r>
              <a:rPr lang="en-US" altLang="zh-TW" sz="2800" b="1" dirty="0" err="1"/>
              <a:t>xy</a:t>
            </a:r>
            <a:r>
              <a:rPr lang="zh-TW" altLang="en-US" sz="2800" b="1" dirty="0"/>
              <a:t>座標，求出距離最短的兩個點</a:t>
            </a:r>
            <a:endParaRPr lang="en-US" altLang="zh-TW" sz="2800" b="1" dirty="0"/>
          </a:p>
          <a:p>
            <a:pPr marL="0" indent="0">
              <a:buNone/>
            </a:pPr>
            <a:r>
              <a:rPr lang="en-US" altLang="zh-TW" sz="2800" b="1" dirty="0"/>
              <a:t>Divide and Conquer</a:t>
            </a:r>
            <a:r>
              <a:rPr lang="zh-TW" altLang="en-US" sz="2800" b="1" dirty="0"/>
              <a:t>法</a:t>
            </a:r>
          </a:p>
        </p:txBody>
      </p:sp>
    </p:spTree>
    <p:extLst>
      <p:ext uri="{BB962C8B-B14F-4D97-AF65-F5344CB8AC3E}">
        <p14:creationId xmlns:p14="http://schemas.microsoft.com/office/powerpoint/2010/main" val="417443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53C75A-719D-4A07-AC0A-B2117AFF3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2.</a:t>
            </a:r>
            <a:r>
              <a:rPr lang="zh-TW" altLang="en-US" b="1" dirty="0"/>
              <a:t>跟</a:t>
            </a:r>
            <a:r>
              <a:rPr lang="en-US" altLang="zh-TW" b="1" dirty="0"/>
              <a:t>Closest pair of points problem</a:t>
            </a:r>
            <a:r>
              <a:rPr lang="zh-TW" altLang="en-US" b="1" dirty="0"/>
              <a:t>做比較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E0DA052-72E1-44CC-BFA6-44CFF406F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5" t="17190" r="18450" b="6799"/>
          <a:stretch/>
        </p:blipFill>
        <p:spPr>
          <a:xfrm>
            <a:off x="677334" y="1930400"/>
            <a:ext cx="9305652" cy="488703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9D80FBC-0E82-408F-B6DA-A2768CA166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769" r="18119" b="7355"/>
          <a:stretch/>
        </p:blipFill>
        <p:spPr>
          <a:xfrm>
            <a:off x="607323" y="1930399"/>
            <a:ext cx="9375663" cy="488703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8F3526F-DC5C-4EA2-A0B3-D8D776CA73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457" r="18119" b="7629"/>
          <a:stretch/>
        </p:blipFill>
        <p:spPr>
          <a:xfrm>
            <a:off x="607322" y="1992372"/>
            <a:ext cx="9375664" cy="482505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0E99291-A2DF-4B99-824A-C9531689BC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181" r="18119" b="7629"/>
          <a:stretch/>
        </p:blipFill>
        <p:spPr>
          <a:xfrm>
            <a:off x="607320" y="1974664"/>
            <a:ext cx="9375665" cy="484276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BFBF44C-C449-4562-A49D-B44660BDB6A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045" r="18119" b="7629"/>
          <a:stretch/>
        </p:blipFill>
        <p:spPr>
          <a:xfrm>
            <a:off x="607320" y="1965810"/>
            <a:ext cx="9375665" cy="485161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F2F1E70-1C11-466C-B6C7-56B28770167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7320" r="18119" b="7904"/>
          <a:stretch/>
        </p:blipFill>
        <p:spPr>
          <a:xfrm>
            <a:off x="574266" y="1992371"/>
            <a:ext cx="9392894" cy="482505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C9E7DF0-4D01-46D8-9341-28F1A3C37B4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7456" r="18249" b="7768"/>
          <a:stretch/>
        </p:blipFill>
        <p:spPr>
          <a:xfrm>
            <a:off x="574265" y="1976567"/>
            <a:ext cx="9408721" cy="484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2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E0F464-E2FA-47D1-9AE6-08BCF09BA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b="1" dirty="0"/>
              <a:t>2.</a:t>
            </a:r>
            <a:r>
              <a:rPr lang="zh-TW" altLang="en-US" sz="4400" b="1" dirty="0"/>
              <a:t>跟</a:t>
            </a:r>
            <a:r>
              <a:rPr lang="en-US" altLang="zh-TW" sz="4400" b="1" dirty="0"/>
              <a:t>Closest pair of points problem</a:t>
            </a:r>
            <a:r>
              <a:rPr lang="zh-TW" altLang="en-US" sz="4400" b="1" dirty="0"/>
              <a:t>做比較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540324-83AC-403E-A5A5-A95DA51BE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b="1" dirty="0"/>
              <a:t>給</a:t>
            </a:r>
            <a:r>
              <a:rPr lang="en-US" altLang="zh-TW" sz="2800" b="1" dirty="0"/>
              <a:t>n</a:t>
            </a:r>
            <a:r>
              <a:rPr lang="zh-TW" altLang="en-US" sz="2800" b="1" dirty="0"/>
              <a:t>個點，每個點有各自的</a:t>
            </a:r>
            <a:r>
              <a:rPr lang="en-US" altLang="zh-TW" sz="2800" b="1" dirty="0" err="1"/>
              <a:t>xy</a:t>
            </a:r>
            <a:r>
              <a:rPr lang="zh-TW" altLang="en-US" sz="2800" b="1" dirty="0"/>
              <a:t>座標，求出距離最短的兩個點</a:t>
            </a:r>
            <a:endParaRPr lang="en-US" altLang="zh-TW" sz="2800" b="1" dirty="0"/>
          </a:p>
          <a:p>
            <a:pPr marL="0" indent="0">
              <a:buNone/>
            </a:pPr>
            <a:r>
              <a:rPr lang="en-US" altLang="zh-TW" sz="2800" b="1" dirty="0"/>
              <a:t>Divide and Conquer</a:t>
            </a:r>
            <a:r>
              <a:rPr lang="zh-TW" altLang="en-US" sz="2800" b="1" dirty="0"/>
              <a:t>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3A97D6A-A1FF-44F8-BB37-1C3C96CC859A}"/>
                  </a:ext>
                </a:extLst>
              </p:cNvPr>
              <p:cNvSpPr txBox="1"/>
              <p:nvPr/>
            </p:nvSpPr>
            <p:spPr>
              <a:xfrm>
                <a:off x="4628562" y="3039846"/>
                <a:ext cx="5222449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4000" b="1" dirty="0"/>
                  <a:t>時間複雜度</a:t>
                </a:r>
                <a:r>
                  <a:rPr lang="en-US" altLang="zh-TW" sz="4000" b="1" dirty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r>
                      <a:rPr lang="en-US" altLang="zh-TW" sz="4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func>
                      <m:funcPr>
                        <m:ctrlPr>
                          <a:rPr lang="en-US" altLang="zh-TW" sz="4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sz="40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altLang="zh-TW" sz="4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altLang="zh-TW" sz="4000" b="1" dirty="0">
                    <a:solidFill>
                      <a:srgbClr val="FF0000"/>
                    </a:solidFill>
                  </a:rPr>
                  <a:t>)</a:t>
                </a:r>
                <a:endParaRPr lang="zh-TW" altLang="en-US" sz="4000" b="1" dirty="0">
                  <a:solidFill>
                    <a:srgbClr val="FF0000"/>
                  </a:solidFill>
                </a:endParaRP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3A97D6A-A1FF-44F8-BB37-1C3C96CC8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562" y="3039846"/>
                <a:ext cx="5222449" cy="984885"/>
              </a:xfrm>
              <a:prstGeom prst="rect">
                <a:avLst/>
              </a:prstGeom>
              <a:blipFill>
                <a:blip r:embed="rId2"/>
                <a:stretch>
                  <a:fillRect l="-4084" t="-11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F59045F7-A4E9-4109-875F-F0A41E3A5CA0}"/>
                  </a:ext>
                </a:extLst>
              </p:cNvPr>
              <p:cNvSpPr txBox="1"/>
              <p:nvPr/>
            </p:nvSpPr>
            <p:spPr>
              <a:xfrm>
                <a:off x="677334" y="4024730"/>
                <a:ext cx="1018234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4000" b="1" dirty="0"/>
                  <a:t>又最小生成樹一定會通過距離最短的兩個點</a:t>
                </a:r>
                <a:endParaRPr lang="en-US" altLang="zh-TW" sz="4000" b="1" dirty="0"/>
              </a:p>
              <a:p>
                <a:r>
                  <a:rPr lang="en-US" altLang="zh-TW" sz="4000" b="1" dirty="0"/>
                  <a:t>=&gt;</a:t>
                </a:r>
                <a:r>
                  <a:rPr lang="zh-TW" altLang="en-US" sz="4000" b="1" dirty="0"/>
                  <a:t>複雜度一定不會低於</a:t>
                </a:r>
                <a:r>
                  <a:rPr lang="en-US" altLang="zh-TW" sz="4000" b="1" dirty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r>
                      <a:rPr lang="en-US" altLang="zh-TW" sz="4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func>
                      <m:funcPr>
                        <m:ctrlPr>
                          <a:rPr lang="en-US" altLang="zh-TW" sz="4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sz="4000" b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altLang="zh-TW" sz="4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altLang="zh-TW" sz="4000" b="1" dirty="0">
                    <a:solidFill>
                      <a:srgbClr val="FF0000"/>
                    </a:solidFill>
                  </a:rPr>
                  <a:t>)</a:t>
                </a:r>
                <a:endParaRPr lang="zh-TW" altLang="en-US" sz="4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F59045F7-A4E9-4109-875F-F0A41E3A5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4024730"/>
                <a:ext cx="10182344" cy="1323439"/>
              </a:xfrm>
              <a:prstGeom prst="rect">
                <a:avLst/>
              </a:prstGeom>
              <a:blipFill>
                <a:blip r:embed="rId3"/>
                <a:stretch>
                  <a:fillRect l="-2096" t="-8295" b="-188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128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613014-A5EA-486A-96FA-3A7F5A022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3982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4400" b="1" dirty="0"/>
              <a:t>暴力法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39AC3BD-B485-47DE-AD6E-17041C412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6" t="16710" r="51073" b="8243"/>
          <a:stretch/>
        </p:blipFill>
        <p:spPr>
          <a:xfrm>
            <a:off x="677334" y="1442300"/>
            <a:ext cx="7129806" cy="617117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5EDBD94-4573-4992-931D-59854BB4C3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907" r="54304" b="18900"/>
          <a:stretch/>
        </p:blipFill>
        <p:spPr>
          <a:xfrm>
            <a:off x="408342" y="1163688"/>
            <a:ext cx="7295103" cy="576449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E11BB79-BAFC-46A1-81FA-12E1697B05C9}"/>
              </a:ext>
            </a:extLst>
          </p:cNvPr>
          <p:cNvSpPr txBox="1"/>
          <p:nvPr/>
        </p:nvSpPr>
        <p:spPr>
          <a:xfrm>
            <a:off x="7740137" y="1708293"/>
            <a:ext cx="2083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/>
              <a:t>點數</a:t>
            </a:r>
            <a:r>
              <a:rPr lang="en-US" altLang="zh-TW" sz="3600" b="1" dirty="0"/>
              <a:t>:</a:t>
            </a:r>
            <a:r>
              <a:rPr lang="en-US" altLang="zh-TW" sz="3600" b="1" dirty="0">
                <a:solidFill>
                  <a:srgbClr val="FF0000"/>
                </a:solidFill>
              </a:rPr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7E44958-D270-4912-8929-6E3A474635D5}"/>
                  </a:ext>
                </a:extLst>
              </p:cNvPr>
              <p:cNvSpPr txBox="1"/>
              <p:nvPr/>
            </p:nvSpPr>
            <p:spPr>
              <a:xfrm>
                <a:off x="7740137" y="2467935"/>
                <a:ext cx="2384982" cy="72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4000" b="1" dirty="0"/>
                  <a:t>邊數</a:t>
                </a:r>
                <a:r>
                  <a:rPr lang="en-US" altLang="zh-TW" sz="4000" b="1" dirty="0"/>
                  <a:t>:</a:t>
                </a:r>
                <a:r>
                  <a:rPr lang="en-US" altLang="zh-TW" sz="4000" b="1" dirty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4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4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TW" sz="4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zh-TW" altLang="en-US" sz="4000" b="1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7E44958-D270-4912-8929-6E3A47463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137" y="2467935"/>
                <a:ext cx="2384982" cy="721801"/>
              </a:xfrm>
              <a:prstGeom prst="rect">
                <a:avLst/>
              </a:prstGeom>
              <a:blipFill>
                <a:blip r:embed="rId4"/>
                <a:stretch>
                  <a:fillRect l="-9207" t="-13559" b="-355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>
            <a:extLst>
              <a:ext uri="{FF2B5EF4-FFF2-40B4-BE49-F238E27FC236}">
                <a16:creationId xmlns:a16="http://schemas.microsoft.com/office/drawing/2014/main" id="{B428E380-E63E-4423-8BA7-AC6002D1FED6}"/>
              </a:ext>
            </a:extLst>
          </p:cNvPr>
          <p:cNvSpPr txBox="1"/>
          <p:nvPr/>
        </p:nvSpPr>
        <p:spPr>
          <a:xfrm>
            <a:off x="7740137" y="3326561"/>
            <a:ext cx="44424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i="1" dirty="0">
                <a:solidFill>
                  <a:srgbClr val="FF0000"/>
                </a:solidFill>
              </a:rPr>
              <a:t>Kruskal’s algorithm</a:t>
            </a:r>
          </a:p>
          <a:p>
            <a:r>
              <a:rPr lang="en-US" altLang="zh-TW" sz="3600" b="1" i="1" dirty="0">
                <a:solidFill>
                  <a:srgbClr val="FF0000"/>
                </a:solidFill>
              </a:rPr>
              <a:t>Prim’s algorithm</a:t>
            </a:r>
            <a:endParaRPr lang="zh-TW" altLang="en-US" sz="3600" b="1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586F5D3E-EC2D-4431-8A27-021B437D9ED2}"/>
                  </a:ext>
                </a:extLst>
              </p:cNvPr>
              <p:cNvSpPr txBox="1"/>
              <p:nvPr/>
            </p:nvSpPr>
            <p:spPr>
              <a:xfrm>
                <a:off x="1239556" y="5618375"/>
                <a:ext cx="3002681" cy="7847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400" b="1" dirty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4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4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TW" sz="4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func>
                      <m:funcPr>
                        <m:ctrlPr>
                          <a:rPr lang="en-US" altLang="zh-TW" sz="4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sz="4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altLang="zh-TW" sz="4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altLang="zh-TW" sz="4400" b="1" dirty="0">
                    <a:solidFill>
                      <a:srgbClr val="FF0000"/>
                    </a:solidFill>
                  </a:rPr>
                  <a:t>)</a:t>
                </a:r>
                <a:endParaRPr lang="zh-TW" altLang="en-US" sz="4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586F5D3E-EC2D-4431-8A27-021B437D9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56" y="5618375"/>
                <a:ext cx="3002681" cy="784767"/>
              </a:xfrm>
              <a:prstGeom prst="rect">
                <a:avLst/>
              </a:prstGeom>
              <a:blipFill>
                <a:blip r:embed="rId5"/>
                <a:stretch>
                  <a:fillRect l="-8114" t="-14063" r="-7505" b="-37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84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30B936-BE82-4C86-93EE-91156EC2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Delaunay triangulation</a:t>
            </a:r>
            <a:br>
              <a:rPr lang="en-US" altLang="zh-TW" b="1" dirty="0"/>
            </a:b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16556E-98CB-4665-B020-8E66BC5F7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3FCD373-289B-4D94-A2EA-C4391EA4B7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" t="16710" r="51073" b="8243"/>
          <a:stretch/>
        </p:blipFill>
        <p:spPr>
          <a:xfrm>
            <a:off x="677334" y="1442300"/>
            <a:ext cx="7129806" cy="617117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CCB382E-1658-4C13-A946-FFF0801B95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" t="16596" r="53412" b="8889"/>
          <a:stretch/>
        </p:blipFill>
        <p:spPr>
          <a:xfrm>
            <a:off x="554786" y="1442300"/>
            <a:ext cx="7069387" cy="6381072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A0A78417-460D-456E-909B-D6F21DA18956}"/>
              </a:ext>
            </a:extLst>
          </p:cNvPr>
          <p:cNvSpPr/>
          <p:nvPr/>
        </p:nvSpPr>
        <p:spPr>
          <a:xfrm>
            <a:off x="3340472" y="2448227"/>
            <a:ext cx="3466733" cy="33054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B539345-D382-4D23-B40E-8FD00D912AC5}"/>
              </a:ext>
            </a:extLst>
          </p:cNvPr>
          <p:cNvSpPr/>
          <p:nvPr/>
        </p:nvSpPr>
        <p:spPr>
          <a:xfrm>
            <a:off x="1611983" y="2448227"/>
            <a:ext cx="2731617" cy="26516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1B78FB71-53BF-470B-91FD-5FE3CCAC8281}"/>
              </a:ext>
            </a:extLst>
          </p:cNvPr>
          <p:cNvSpPr/>
          <p:nvPr/>
        </p:nvSpPr>
        <p:spPr>
          <a:xfrm>
            <a:off x="4576313" y="3547110"/>
            <a:ext cx="3272089" cy="32213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3401EA5D-86D6-49D8-98A6-1FA4D3D5052F}"/>
              </a:ext>
            </a:extLst>
          </p:cNvPr>
          <p:cNvSpPr/>
          <p:nvPr/>
        </p:nvSpPr>
        <p:spPr>
          <a:xfrm>
            <a:off x="3967488" y="1202109"/>
            <a:ext cx="3223905" cy="31043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32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3AFA6-C30C-4AB3-8E64-96825FA1A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Delaunay triangulation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1A6DD1-CC3E-4F61-BF0D-64F9592AF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396FB97-4ACC-426E-8D1B-104A69F033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" t="16596" r="53412" b="8889"/>
          <a:stretch/>
        </p:blipFill>
        <p:spPr>
          <a:xfrm>
            <a:off x="554786" y="1442300"/>
            <a:ext cx="7069387" cy="638107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2BEF6C3-1B08-439F-A819-32715D1A39C0}"/>
              </a:ext>
            </a:extLst>
          </p:cNvPr>
          <p:cNvSpPr txBox="1"/>
          <p:nvPr/>
        </p:nvSpPr>
        <p:spPr>
          <a:xfrm>
            <a:off x="7928673" y="1722329"/>
            <a:ext cx="2083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/>
              <a:t>點數</a:t>
            </a:r>
            <a:r>
              <a:rPr lang="en-US" altLang="zh-TW" sz="3600" b="1" dirty="0"/>
              <a:t>:</a:t>
            </a:r>
            <a:r>
              <a:rPr lang="en-US" altLang="zh-TW" sz="3600" b="1" dirty="0">
                <a:solidFill>
                  <a:srgbClr val="FF0000"/>
                </a:solidFill>
              </a:rPr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CF6D5505-A1C2-4629-8BF9-D05A81100876}"/>
                  </a:ext>
                </a:extLst>
              </p:cNvPr>
              <p:cNvSpPr txBox="1"/>
              <p:nvPr/>
            </p:nvSpPr>
            <p:spPr>
              <a:xfrm>
                <a:off x="7928673" y="2460504"/>
                <a:ext cx="238498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4000" b="1" dirty="0"/>
                  <a:t>邊數</a:t>
                </a:r>
                <a:r>
                  <a:rPr lang="en-US" altLang="zh-TW" sz="4000" b="1" dirty="0"/>
                  <a:t>:</a:t>
                </a:r>
                <a:r>
                  <a:rPr lang="en-US" altLang="zh-TW" sz="4000" b="1" dirty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zh-TW" altLang="en-US" sz="4000" b="1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CF6D5505-A1C2-4629-8BF9-D05A81100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673" y="2460504"/>
                <a:ext cx="2384982" cy="707886"/>
              </a:xfrm>
              <a:prstGeom prst="rect">
                <a:avLst/>
              </a:prstGeom>
              <a:blipFill>
                <a:blip r:embed="rId3"/>
                <a:stretch>
                  <a:fillRect l="-9207" t="-15517" b="-362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>
            <a:extLst>
              <a:ext uri="{FF2B5EF4-FFF2-40B4-BE49-F238E27FC236}">
                <a16:creationId xmlns:a16="http://schemas.microsoft.com/office/drawing/2014/main" id="{BF5CC715-4CCD-4C57-B8FD-AAD3D1F7AC5C}"/>
              </a:ext>
            </a:extLst>
          </p:cNvPr>
          <p:cNvSpPr txBox="1"/>
          <p:nvPr/>
        </p:nvSpPr>
        <p:spPr>
          <a:xfrm>
            <a:off x="7790779" y="3260234"/>
            <a:ext cx="44424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i="1" dirty="0">
                <a:solidFill>
                  <a:srgbClr val="FF0000"/>
                </a:solidFill>
              </a:rPr>
              <a:t>Kruskal’s algorithm</a:t>
            </a:r>
          </a:p>
          <a:p>
            <a:r>
              <a:rPr lang="en-US" altLang="zh-TW" sz="3600" b="1" i="1" dirty="0">
                <a:solidFill>
                  <a:srgbClr val="FF0000"/>
                </a:solidFill>
              </a:rPr>
              <a:t>Prim’s algorithm</a:t>
            </a:r>
            <a:endParaRPr lang="zh-TW" altLang="en-US" sz="3600" b="1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1950B8A-2137-4235-A75D-5C4BE6867870}"/>
                  </a:ext>
                </a:extLst>
              </p:cNvPr>
              <p:cNvSpPr txBox="1"/>
              <p:nvPr/>
            </p:nvSpPr>
            <p:spPr>
              <a:xfrm>
                <a:off x="749363" y="5656641"/>
                <a:ext cx="31459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400" b="1" dirty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r>
                      <a:rPr lang="en-US" altLang="zh-TW" sz="4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func>
                      <m:funcPr>
                        <m:ctrlPr>
                          <a:rPr lang="en-US" altLang="zh-TW" sz="4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sz="4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altLang="zh-TW" sz="4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altLang="zh-TW" sz="4400" b="1" dirty="0">
                    <a:solidFill>
                      <a:srgbClr val="FF0000"/>
                    </a:solidFill>
                  </a:rPr>
                  <a:t>)!!</a:t>
                </a:r>
                <a:endParaRPr lang="zh-TW" altLang="en-US" sz="4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1950B8A-2137-4235-A75D-5C4BE6867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63" y="5656641"/>
                <a:ext cx="3145989" cy="769441"/>
              </a:xfrm>
              <a:prstGeom prst="rect">
                <a:avLst/>
              </a:prstGeom>
              <a:blipFill>
                <a:blip r:embed="rId4"/>
                <a:stretch>
                  <a:fillRect l="-7946" t="-16667" r="-7171" b="-373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05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269</TotalTime>
  <Words>414</Words>
  <Application>Microsoft Office PowerPoint</Application>
  <PresentationFormat>寬螢幕</PresentationFormat>
  <Paragraphs>58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標楷體</vt:lpstr>
      <vt:lpstr>Arial</vt:lpstr>
      <vt:lpstr>Cambria Math</vt:lpstr>
      <vt:lpstr>Trebuchet MS</vt:lpstr>
      <vt:lpstr>Wingdings 3</vt:lpstr>
      <vt:lpstr>多面向</vt:lpstr>
      <vt:lpstr>第八題</vt:lpstr>
      <vt:lpstr>題目</vt:lpstr>
      <vt:lpstr>1.跟sort做比較</vt:lpstr>
      <vt:lpstr>2.跟Closest pair of points problem做比較</vt:lpstr>
      <vt:lpstr>2.跟Closest pair of points problem做比較</vt:lpstr>
      <vt:lpstr>2.跟Closest pair of points problem做比較</vt:lpstr>
      <vt:lpstr>暴力法</vt:lpstr>
      <vt:lpstr>Delaunay triangulation </vt:lpstr>
      <vt:lpstr>Delaunay triangulation</vt:lpstr>
      <vt:lpstr>Delaunay triangulation</vt:lpstr>
      <vt:lpstr>如何找出Delaunay triangulation?</vt:lpstr>
      <vt:lpstr>PowerPoint 簡報</vt:lpstr>
      <vt:lpstr>蘇都扣</vt:lpstr>
      <vt:lpstr>謝謝大家! 祝福程式語言 不要太機掰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第八題</dc:title>
  <dc:creator>wed</dc:creator>
  <cp:lastModifiedBy>wed</cp:lastModifiedBy>
  <cp:revision>15</cp:revision>
  <dcterms:created xsi:type="dcterms:W3CDTF">2020-06-15T10:58:45Z</dcterms:created>
  <dcterms:modified xsi:type="dcterms:W3CDTF">2020-06-15T16:26:33Z</dcterms:modified>
</cp:coreProperties>
</file>