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2F01D-FA29-4D7B-AC7B-BD599A039E87}" type="datetimeFigureOut">
              <a:rPr lang="zh-TW" altLang="en-US" smtClean="0"/>
              <a:t>2020/6/30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36FB5-1009-4B1A-B129-C3F0EA290A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9826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2F01D-FA29-4D7B-AC7B-BD599A039E87}" type="datetimeFigureOut">
              <a:rPr lang="zh-TW" altLang="en-US" smtClean="0"/>
              <a:t>2020/6/30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36FB5-1009-4B1A-B129-C3F0EA290A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7721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2F01D-FA29-4D7B-AC7B-BD599A039E87}" type="datetimeFigureOut">
              <a:rPr lang="zh-TW" altLang="en-US" smtClean="0"/>
              <a:t>2020/6/30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36FB5-1009-4B1A-B129-C3F0EA290A4E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562992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2F01D-FA29-4D7B-AC7B-BD599A039E87}" type="datetimeFigureOut">
              <a:rPr lang="zh-TW" altLang="en-US" smtClean="0"/>
              <a:t>2020/6/30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36FB5-1009-4B1A-B129-C3F0EA290A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41717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2F01D-FA29-4D7B-AC7B-BD599A039E87}" type="datetimeFigureOut">
              <a:rPr lang="zh-TW" altLang="en-US" smtClean="0"/>
              <a:t>2020/6/30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36FB5-1009-4B1A-B129-C3F0EA290A4E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534986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2F01D-FA29-4D7B-AC7B-BD599A039E87}" type="datetimeFigureOut">
              <a:rPr lang="zh-TW" altLang="en-US" smtClean="0"/>
              <a:t>2020/6/30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36FB5-1009-4B1A-B129-C3F0EA290A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5856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2F01D-FA29-4D7B-AC7B-BD599A039E87}" type="datetimeFigureOut">
              <a:rPr lang="zh-TW" altLang="en-US" smtClean="0"/>
              <a:t>2020/6/30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36FB5-1009-4B1A-B129-C3F0EA290A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301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2F01D-FA29-4D7B-AC7B-BD599A039E87}" type="datetimeFigureOut">
              <a:rPr lang="zh-TW" altLang="en-US" smtClean="0"/>
              <a:t>2020/6/30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36FB5-1009-4B1A-B129-C3F0EA290A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8400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2F01D-FA29-4D7B-AC7B-BD599A039E87}" type="datetimeFigureOut">
              <a:rPr lang="zh-TW" altLang="en-US" smtClean="0"/>
              <a:t>2020/6/30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36FB5-1009-4B1A-B129-C3F0EA290A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6848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2F01D-FA29-4D7B-AC7B-BD599A039E87}" type="datetimeFigureOut">
              <a:rPr lang="zh-TW" altLang="en-US" smtClean="0"/>
              <a:t>2020/6/30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36FB5-1009-4B1A-B129-C3F0EA290A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87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2F01D-FA29-4D7B-AC7B-BD599A039E87}" type="datetimeFigureOut">
              <a:rPr lang="zh-TW" altLang="en-US" smtClean="0"/>
              <a:t>2020/6/30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36FB5-1009-4B1A-B129-C3F0EA290A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1082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2F01D-FA29-4D7B-AC7B-BD599A039E87}" type="datetimeFigureOut">
              <a:rPr lang="zh-TW" altLang="en-US" smtClean="0"/>
              <a:t>2020/6/30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36FB5-1009-4B1A-B129-C3F0EA290A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8001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2F01D-FA29-4D7B-AC7B-BD599A039E87}" type="datetimeFigureOut">
              <a:rPr lang="zh-TW" altLang="en-US" smtClean="0"/>
              <a:t>2020/6/30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36FB5-1009-4B1A-B129-C3F0EA290A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0295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2F01D-FA29-4D7B-AC7B-BD599A039E87}" type="datetimeFigureOut">
              <a:rPr lang="zh-TW" altLang="en-US" smtClean="0"/>
              <a:t>2020/6/30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36FB5-1009-4B1A-B129-C3F0EA290A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6020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2F01D-FA29-4D7B-AC7B-BD599A039E87}" type="datetimeFigureOut">
              <a:rPr lang="zh-TW" altLang="en-US" smtClean="0"/>
              <a:t>2020/6/30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36FB5-1009-4B1A-B129-C3F0EA290A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4332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2F01D-FA29-4D7B-AC7B-BD599A039E87}" type="datetimeFigureOut">
              <a:rPr lang="zh-TW" altLang="en-US" smtClean="0"/>
              <a:t>2020/6/30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36FB5-1009-4B1A-B129-C3F0EA290A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2456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92F01D-FA29-4D7B-AC7B-BD599A039E87}" type="datetimeFigureOut">
              <a:rPr lang="zh-TW" altLang="en-US" smtClean="0"/>
              <a:t>2020/6/30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E736FB5-1009-4B1A-B129-C3F0EA290A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7917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7B08D53-B3A2-466C-8496-E1C8D083CC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7901" y="593889"/>
            <a:ext cx="8746102" cy="3456947"/>
          </a:xfrm>
        </p:spPr>
        <p:txBody>
          <a:bodyPr/>
          <a:lstStyle/>
          <a:p>
            <a:r>
              <a:rPr lang="zh-TW" altLang="en-US" sz="199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第四題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E9CC08E-8D6F-4CA3-9A37-EE5F8ADFDE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第三組</a:t>
            </a:r>
            <a:endParaRPr lang="en-US" altLang="zh-TW" dirty="0"/>
          </a:p>
          <a:p>
            <a:r>
              <a:rPr lang="zh-TW" altLang="en-US" dirty="0"/>
              <a:t>謝文棋、張文耀、黃文暉、廖文睿、黃予珩、王甫丞、蘇昱瑋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365426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C2E087-83FA-4FE0-98FB-16D967532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dirty="0"/>
              <a:t>時間複雜度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674BF27C-D433-4280-8637-D019EC1781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zh-TW" sz="3200" b="1" dirty="0"/>
                  <a:t>1.</a:t>
                </a:r>
                <a:r>
                  <a:rPr lang="zh-TW" altLang="en-US" sz="3200" b="1" dirty="0"/>
                  <a:t>輸入</a:t>
                </a:r>
                <a:r>
                  <a:rPr lang="en-US" altLang="zh-TW" sz="3200" b="1" dirty="0"/>
                  <a:t>graph(</a:t>
                </a:r>
                <a:r>
                  <a:rPr lang="zh-TW" altLang="en-US" sz="3200" b="1" dirty="0"/>
                  <a:t>用</a:t>
                </a:r>
                <a:r>
                  <a:rPr lang="en-US" altLang="zh-TW" sz="3200" b="1" dirty="0"/>
                  <a:t>adjacent-list</a:t>
                </a:r>
                <a:r>
                  <a:rPr lang="zh-TW" altLang="en-US" sz="3200" b="1" dirty="0"/>
                  <a:t>存</a:t>
                </a:r>
                <a:r>
                  <a:rPr lang="en-US" altLang="zh-TW" sz="3200" b="1" dirty="0"/>
                  <a:t>)</a:t>
                </a:r>
                <a:r>
                  <a:rPr lang="en-US" altLang="zh-TW" sz="3200" b="1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TW" sz="4400" b="1" dirty="0">
                    <a:solidFill>
                      <a:srgbClr val="FF0000"/>
                    </a:solidFill>
                  </a:rPr>
                  <a:t>O(</a:t>
                </a:r>
                <a14:m>
                  <m:oMath xmlns:m="http://schemas.openxmlformats.org/officeDocument/2006/math">
                    <m:r>
                      <a:rPr lang="en-US" altLang="zh-TW" sz="44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r>
                  <a:rPr lang="en-US" altLang="zh-TW" sz="4400" b="1" dirty="0">
                    <a:solidFill>
                      <a:srgbClr val="FF0000"/>
                    </a:solidFill>
                  </a:rPr>
                  <a:t>)</a:t>
                </a:r>
              </a:p>
              <a:p>
                <a:pPr marL="0" indent="0">
                  <a:buNone/>
                </a:pPr>
                <a:endParaRPr lang="en-US" altLang="zh-TW" sz="4400" b="1" dirty="0">
                  <a:solidFill>
                    <a:srgbClr val="FF0000"/>
                  </a:solidFill>
                </a:endParaRPr>
              </a:p>
              <a:p>
                <a:pPr marL="0" lvl="0" indent="0">
                  <a:buClr>
                    <a:srgbClr val="90C226"/>
                  </a:buClr>
                  <a:buNone/>
                </a:pPr>
                <a:r>
                  <a:rPr lang="en-US" altLang="zh-TW" sz="3200" b="1" dirty="0">
                    <a:solidFill>
                      <a:schemeClr val="tx1"/>
                    </a:solidFill>
                  </a:rPr>
                  <a:t>2.</a:t>
                </a:r>
                <a:r>
                  <a:rPr lang="zh-TW" altLang="en-US" sz="3200" b="1" dirty="0">
                    <a:solidFill>
                      <a:schemeClr val="tx1"/>
                    </a:solidFill>
                  </a:rPr>
                  <a:t>拓樸排序 </a:t>
                </a:r>
                <a:r>
                  <a:rPr lang="en-US" altLang="zh-TW" sz="4400" b="1" dirty="0">
                    <a:solidFill>
                      <a:srgbClr val="FF0000"/>
                    </a:solidFill>
                  </a:rPr>
                  <a:t>O(</a:t>
                </a:r>
                <a14:m>
                  <m:oMath xmlns:m="http://schemas.openxmlformats.org/officeDocument/2006/math">
                    <m:r>
                      <a:rPr lang="en-US" altLang="zh-TW" sz="44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zh-TW" sz="44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TW" sz="44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r>
                  <a:rPr lang="en-US" altLang="zh-TW" sz="4400" b="1" dirty="0">
                    <a:solidFill>
                      <a:srgbClr val="FF0000"/>
                    </a:solidFill>
                  </a:rPr>
                  <a:t>)</a:t>
                </a:r>
                <a:endParaRPr lang="en-US" altLang="zh-TW" sz="3200" b="1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altLang="zh-TW" sz="3200" b="1" dirty="0">
                  <a:solidFill>
                    <a:schemeClr val="tx1"/>
                  </a:solidFill>
                </a:endParaRPr>
              </a:p>
              <a:p>
                <a:pPr marL="0" lvl="0" indent="0">
                  <a:buClr>
                    <a:srgbClr val="90C226"/>
                  </a:buClr>
                  <a:buNone/>
                </a:pPr>
                <a:r>
                  <a:rPr lang="en-US" altLang="zh-TW" sz="3200" b="1" dirty="0">
                    <a:solidFill>
                      <a:schemeClr val="tx1"/>
                    </a:solidFill>
                  </a:rPr>
                  <a:t>3.</a:t>
                </a:r>
                <a:r>
                  <a:rPr lang="zh-TW" altLang="en-US" sz="3200" b="1" dirty="0">
                    <a:solidFill>
                      <a:schemeClr val="tx1"/>
                    </a:solidFill>
                  </a:rPr>
                  <a:t>檢查是否相連 </a:t>
                </a:r>
                <a:r>
                  <a:rPr lang="en-US" altLang="zh-TW" sz="4400" b="1" dirty="0">
                    <a:solidFill>
                      <a:srgbClr val="FF0000"/>
                    </a:solidFill>
                  </a:rPr>
                  <a:t>O(</a:t>
                </a:r>
                <a14:m>
                  <m:oMath xmlns:m="http://schemas.openxmlformats.org/officeDocument/2006/math">
                    <m:r>
                      <a:rPr lang="en-US" altLang="zh-TW" sz="44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zh-TW" sz="44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TW" sz="44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r>
                  <a:rPr lang="en-US" altLang="zh-TW" sz="4400" b="1" dirty="0">
                    <a:solidFill>
                      <a:srgbClr val="FF0000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674BF27C-D433-4280-8637-D019EC1781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73" t="-3140" b="-455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45309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5F577C-A949-4F05-9145-B55C7A747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5400" b="1" dirty="0"/>
              <a:t>蘇都扣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C05C8EF-CA44-4EEE-9619-3CE9E3094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800" b="1" dirty="0"/>
              <a:t>Main()</a:t>
            </a:r>
          </a:p>
          <a:p>
            <a:pPr marL="0" indent="0">
              <a:buNone/>
            </a:pPr>
            <a:r>
              <a:rPr lang="en-US" altLang="zh-TW" sz="2800" b="1" dirty="0"/>
              <a:t>	</a:t>
            </a:r>
            <a:r>
              <a:rPr lang="zh-TW" altLang="en-US" sz="2800" b="1" dirty="0"/>
              <a:t>拓樸排序</a:t>
            </a:r>
            <a:r>
              <a:rPr lang="en-US" altLang="zh-TW" sz="2800" b="1" dirty="0"/>
              <a:t>(G)</a:t>
            </a:r>
            <a:r>
              <a:rPr lang="zh-TW" altLang="en-US" sz="2800" b="1" dirty="0"/>
              <a:t>   </a:t>
            </a:r>
            <a:r>
              <a:rPr lang="en-US" altLang="zh-TW" sz="2800" b="1" dirty="0"/>
              <a:t>------------</a:t>
            </a:r>
            <a:r>
              <a:rPr lang="zh-TW" altLang="en-US" sz="2800" b="1" dirty="0"/>
              <a:t> 得到一個序列</a:t>
            </a:r>
            <a:r>
              <a:rPr lang="en-US" altLang="zh-TW" sz="2800" b="1" dirty="0"/>
              <a:t>path</a:t>
            </a:r>
          </a:p>
          <a:p>
            <a:pPr marL="0" indent="0">
              <a:buNone/>
            </a:pPr>
            <a:r>
              <a:rPr lang="en-US" altLang="zh-TW" sz="2800" b="1" dirty="0"/>
              <a:t>	</a:t>
            </a:r>
            <a:r>
              <a:rPr lang="zh-TW" altLang="en-US" sz="2800" b="1" dirty="0"/>
              <a:t>檢查</a:t>
            </a:r>
            <a:r>
              <a:rPr lang="en-US" altLang="zh-TW" sz="2800" b="1" dirty="0"/>
              <a:t>(G,</a:t>
            </a:r>
            <a:r>
              <a:rPr lang="zh-TW" altLang="en-US" sz="2800" b="1" dirty="0"/>
              <a:t> </a:t>
            </a:r>
            <a:r>
              <a:rPr lang="en-US" altLang="zh-TW" sz="2800" b="1" dirty="0"/>
              <a:t>path)</a:t>
            </a:r>
          </a:p>
          <a:p>
            <a:pPr marL="0" indent="0">
              <a:buNone/>
            </a:pPr>
            <a:r>
              <a:rPr lang="en-US" altLang="zh-TW" sz="2800" b="1" dirty="0"/>
              <a:t>end</a:t>
            </a:r>
            <a:endParaRPr lang="zh-TW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8316504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9AEE00-2EA3-436F-9E29-80405A245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152" y="873551"/>
            <a:ext cx="10069223" cy="2887744"/>
          </a:xfrm>
        </p:spPr>
        <p:txBody>
          <a:bodyPr>
            <a:normAutofit/>
          </a:bodyPr>
          <a:lstStyle/>
          <a:p>
            <a:r>
              <a:rPr lang="ar-AE" altLang="zh-TW" sz="6600" b="1" dirty="0">
                <a:solidFill>
                  <a:srgbClr val="FF0000"/>
                </a:solidFill>
              </a:rPr>
              <a:t>ھەممىڭلارغا رەھمەت</a:t>
            </a:r>
            <a:endParaRPr lang="zh-TW" altLang="en-US" sz="6600" b="1" dirty="0">
              <a:solidFill>
                <a:srgbClr val="FF0000"/>
              </a:solidFill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D039AC87-3B5C-42C3-A1BE-1A50106C56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222" t="33814" r="42706" b="38007"/>
          <a:stretch/>
        </p:blipFill>
        <p:spPr>
          <a:xfrm>
            <a:off x="121151" y="2177592"/>
            <a:ext cx="12057111" cy="4336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768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794C023-9586-4717-9111-FECFC04C0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b="1" dirty="0"/>
              <a:t>Hamilton Path</a:t>
            </a:r>
            <a:endParaRPr lang="zh-TW" altLang="en-US" sz="4400" b="1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68A77A27-9A65-400E-A849-1EA14F77E4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8" t="17439" r="18287" b="8001"/>
          <a:stretch/>
        </p:blipFill>
        <p:spPr>
          <a:xfrm>
            <a:off x="-1" y="1772238"/>
            <a:ext cx="9906469" cy="5085762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907B6EB1-7A84-4C99-A532-3269F73134D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7045" r="17809" b="7629"/>
          <a:stretch/>
        </p:blipFill>
        <p:spPr>
          <a:xfrm>
            <a:off x="0" y="1772238"/>
            <a:ext cx="10020694" cy="5165888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ED3F0938-D672-44EF-B05F-01DAEE2BBE96}"/>
              </a:ext>
            </a:extLst>
          </p:cNvPr>
          <p:cNvSpPr txBox="1"/>
          <p:nvPr/>
        </p:nvSpPr>
        <p:spPr>
          <a:xfrm>
            <a:off x="6782902" y="4355182"/>
            <a:ext cx="3180679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3800" b="1" dirty="0">
                <a:solidFill>
                  <a:srgbClr val="FF0000"/>
                </a:solidFill>
              </a:rPr>
              <a:t>NP?</a:t>
            </a:r>
            <a:endParaRPr lang="zh-TW" altLang="en-US" sz="13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7230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0D166C-8BE3-4F37-94D3-68BC9C94A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6000" b="1" dirty="0"/>
              <a:t>NP</a:t>
            </a:r>
            <a:endParaRPr lang="zh-TW" altLang="en-US" sz="6000" b="1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7DB6182D-C7F1-4254-BB61-A9B7CE9C08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6112" t="22782" r="27439" b="15286"/>
          <a:stretch/>
        </p:blipFill>
        <p:spPr>
          <a:xfrm>
            <a:off x="0" y="1626125"/>
            <a:ext cx="10482606" cy="7861953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4CB4006A-DE0A-4236-82C4-FC476A068B1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035" t="23109" r="27210" b="14905"/>
          <a:stretch/>
        </p:blipFill>
        <p:spPr>
          <a:xfrm>
            <a:off x="0" y="1626125"/>
            <a:ext cx="10482606" cy="7817234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8FB5F066-5B05-4053-88C6-61BFA5580832}"/>
              </a:ext>
            </a:extLst>
          </p:cNvPr>
          <p:cNvSpPr txBox="1"/>
          <p:nvPr/>
        </p:nvSpPr>
        <p:spPr>
          <a:xfrm>
            <a:off x="3861880" y="1167930"/>
            <a:ext cx="58336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i="1" dirty="0">
                <a:solidFill>
                  <a:srgbClr val="FF0000"/>
                </a:solidFill>
              </a:rPr>
              <a:t>From </a:t>
            </a:r>
            <a:r>
              <a:rPr lang="zh-TW" altLang="en-US" sz="2800" b="1" i="1" dirty="0">
                <a:solidFill>
                  <a:srgbClr val="FF0000"/>
                </a:solidFill>
              </a:rPr>
              <a:t>何錦文教授演算法課上課講義</a:t>
            </a:r>
          </a:p>
        </p:txBody>
      </p:sp>
    </p:spTree>
    <p:extLst>
      <p:ext uri="{BB962C8B-B14F-4D97-AF65-F5344CB8AC3E}">
        <p14:creationId xmlns:p14="http://schemas.microsoft.com/office/powerpoint/2010/main" val="3133451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359DCA-A2E4-4606-9DAD-DD9BA91E9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b="1" dirty="0"/>
              <a:t>證明</a:t>
            </a:r>
            <a:r>
              <a:rPr lang="en-US" altLang="zh-TW" sz="4400" b="1" dirty="0"/>
              <a:t>Hamilton Path</a:t>
            </a:r>
            <a:r>
              <a:rPr lang="zh-TW" altLang="en-US" sz="4400" b="1" dirty="0"/>
              <a:t>問題屬於</a:t>
            </a:r>
            <a:r>
              <a:rPr lang="en-US" altLang="zh-TW" sz="4400" b="1" dirty="0"/>
              <a:t>NP</a:t>
            </a:r>
            <a:endParaRPr lang="zh-TW" altLang="en-US" sz="4400" b="1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2DD1D59-12CD-4186-AF4B-69719CDC83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sz="6000" b="1" dirty="0">
                <a:solidFill>
                  <a:srgbClr val="FF0000"/>
                </a:solidFill>
              </a:rPr>
              <a:t>x</a:t>
            </a:r>
            <a:r>
              <a:rPr lang="en-US" altLang="zh-TW" sz="3200" b="1" dirty="0"/>
              <a:t> = &lt;G, u, v&gt;: </a:t>
            </a:r>
            <a:r>
              <a:rPr lang="zh-TW" altLang="en-US" sz="3200" b="1" dirty="0"/>
              <a:t>一條圖</a:t>
            </a:r>
            <a:r>
              <a:rPr lang="en-US" altLang="zh-TW" sz="3200" b="1" dirty="0"/>
              <a:t>G</a:t>
            </a:r>
            <a:r>
              <a:rPr lang="zh-TW" altLang="en-US" sz="3200" b="1" dirty="0"/>
              <a:t>中的</a:t>
            </a:r>
            <a:r>
              <a:rPr lang="en-US" altLang="zh-TW" sz="3200" b="1" dirty="0"/>
              <a:t>Hamilton Path</a:t>
            </a:r>
            <a:r>
              <a:rPr lang="zh-TW" altLang="en-US" sz="3200" b="1" dirty="0"/>
              <a:t>。</a:t>
            </a:r>
            <a:endParaRPr lang="en-US" altLang="zh-TW" sz="3200" b="1" dirty="0"/>
          </a:p>
          <a:p>
            <a:pPr marL="0" indent="0">
              <a:buNone/>
            </a:pPr>
            <a:r>
              <a:rPr lang="en-US" altLang="zh-TW" sz="5400" b="1" dirty="0">
                <a:solidFill>
                  <a:srgbClr val="FF0000"/>
                </a:solidFill>
              </a:rPr>
              <a:t>y</a:t>
            </a:r>
            <a:r>
              <a:rPr lang="en-US" altLang="zh-TW" sz="3200" b="1" dirty="0"/>
              <a:t>: </a:t>
            </a:r>
            <a:r>
              <a:rPr lang="zh-TW" altLang="en-US" sz="3200" b="1" dirty="0"/>
              <a:t>紀錄</a:t>
            </a:r>
            <a:r>
              <a:rPr lang="en-US" altLang="zh-TW" sz="3200" b="1" dirty="0"/>
              <a:t>&lt;G, u, v&gt;</a:t>
            </a:r>
            <a:r>
              <a:rPr lang="zh-TW" altLang="en-US" sz="3200" b="1" dirty="0"/>
              <a:t>中所有頂點的字串。</a:t>
            </a:r>
            <a:endParaRPr lang="en-US" altLang="zh-TW" sz="3200" b="1" dirty="0"/>
          </a:p>
          <a:p>
            <a:pPr marL="0" indent="0">
              <a:buNone/>
            </a:pPr>
            <a:r>
              <a:rPr lang="en-US" altLang="zh-TW" sz="5400" b="1" dirty="0">
                <a:solidFill>
                  <a:srgbClr val="FF0000"/>
                </a:solidFill>
              </a:rPr>
              <a:t>A</a:t>
            </a:r>
            <a:r>
              <a:rPr lang="en-US" altLang="zh-TW" sz="3200" b="1" dirty="0"/>
              <a:t>:</a:t>
            </a:r>
            <a:r>
              <a:rPr lang="zh-TW" altLang="en-US" sz="3200" b="1" dirty="0"/>
              <a:t> 驗證</a:t>
            </a:r>
            <a:r>
              <a:rPr lang="en-US" altLang="zh-TW" sz="3200" b="1" dirty="0"/>
              <a:t>X</a:t>
            </a:r>
            <a:r>
              <a:rPr lang="zh-TW" altLang="en-US" sz="3200" b="1" dirty="0"/>
              <a:t>是否正確的演算法，正確回傳</a:t>
            </a:r>
            <a:r>
              <a:rPr lang="en-US" altLang="zh-TW" sz="3200" b="1" dirty="0"/>
              <a:t>1</a:t>
            </a:r>
            <a:r>
              <a:rPr lang="zh-TW" altLang="en-US" sz="3200" b="1" dirty="0"/>
              <a:t>，錯誤回傳</a:t>
            </a:r>
            <a:r>
              <a:rPr lang="en-US" altLang="zh-TW" sz="3200" b="1" dirty="0"/>
              <a:t>0</a:t>
            </a:r>
            <a:r>
              <a:rPr lang="zh-TW" altLang="en-US" sz="3200" b="1" dirty="0"/>
              <a:t>。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3957372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496933E0-97E8-416B-B7FA-454F8EF9FF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5767" y="4365648"/>
            <a:ext cx="2516459" cy="2210249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E9A293B9-B8E7-48B4-9F09-48485666C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dirty="0"/>
              <a:t>演算法</a:t>
            </a:r>
            <a:r>
              <a:rPr lang="en-US" altLang="zh-TW" sz="4800" b="1" dirty="0"/>
              <a:t>A</a:t>
            </a:r>
            <a:endParaRPr lang="zh-TW" altLang="en-US" sz="4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ADE0BBD8-6558-43DB-97BA-3A5BE71C9B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3" y="2196565"/>
                <a:ext cx="10684572" cy="96199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zh-TW" sz="3200" b="1" dirty="0"/>
                  <a:t>1.</a:t>
                </a:r>
                <a:r>
                  <a:rPr lang="zh-TW" altLang="en-US" sz="3200" b="1" dirty="0"/>
                  <a:t> 檢查</a:t>
                </a:r>
                <a:r>
                  <a:rPr lang="en-US" altLang="zh-TW" sz="3200" b="1" dirty="0"/>
                  <a:t>Y</a:t>
                </a:r>
                <a:r>
                  <a:rPr lang="zh-TW" altLang="en-US" sz="3200" b="1" dirty="0"/>
                  <a:t>是否有</a:t>
                </a:r>
                <a:r>
                  <a:rPr lang="en-US" altLang="zh-TW" sz="3200" b="1" dirty="0"/>
                  <a:t>n</a:t>
                </a:r>
                <a:r>
                  <a:rPr lang="zh-TW" altLang="en-US" sz="3200" b="1" dirty="0"/>
                  <a:t>個頂點                       </a:t>
                </a:r>
                <a:r>
                  <a:rPr lang="en-US" altLang="zh-TW" sz="4400" b="1" dirty="0">
                    <a:solidFill>
                      <a:srgbClr val="FF0000"/>
                    </a:solidFill>
                  </a:rPr>
                  <a:t>O(</a:t>
                </a:r>
                <a14:m>
                  <m:oMath xmlns:m="http://schemas.openxmlformats.org/officeDocument/2006/math">
                    <m:r>
                      <a:rPr lang="en-US" altLang="zh-TW" sz="4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altLang="zh-TW" sz="4400" b="1" dirty="0">
                    <a:solidFill>
                      <a:srgbClr val="FF0000"/>
                    </a:solidFill>
                  </a:rPr>
                  <a:t>)</a:t>
                </a:r>
                <a:r>
                  <a:rPr lang="zh-TW" altLang="en-US" sz="4400" b="1" dirty="0">
                    <a:solidFill>
                      <a:srgbClr val="FF0000"/>
                    </a:solidFill>
                  </a:rPr>
                  <a:t>  </a:t>
                </a:r>
                <a:endParaRPr lang="zh-TW" altLang="en-US" sz="3200" b="1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ADE0BBD8-6558-43DB-97BA-3A5BE71C9B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3" y="2196565"/>
                <a:ext cx="10684572" cy="961990"/>
              </a:xfrm>
              <a:blipFill>
                <a:blip r:embed="rId3"/>
                <a:stretch>
                  <a:fillRect l="-1426" t="-12658" b="-949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8036EF69-9739-4E21-8108-35FEBADAE398}"/>
                  </a:ext>
                </a:extLst>
              </p:cNvPr>
              <p:cNvSpPr txBox="1"/>
              <p:nvPr/>
            </p:nvSpPr>
            <p:spPr>
              <a:xfrm>
                <a:off x="677333" y="3330042"/>
                <a:ext cx="8729314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3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2.</a:t>
                </a:r>
                <a:r>
                  <a:rPr lang="zh-TW" altLang="en-US" sz="3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檢查</a:t>
                </a:r>
                <a:r>
                  <a:rPr lang="en-US" altLang="zh-TW" sz="3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Y</a:t>
                </a:r>
                <a:r>
                  <a:rPr lang="zh-TW" altLang="en-US" sz="3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是否有重複的頂點                   </a:t>
                </a:r>
                <a:r>
                  <a:rPr lang="en-US" altLang="zh-TW" sz="4400" b="1" dirty="0">
                    <a:solidFill>
                      <a:srgbClr val="FF0000"/>
                    </a:solidFill>
                  </a:rPr>
                  <a:t>O(</a:t>
                </a:r>
                <a14:m>
                  <m:oMath xmlns:m="http://schemas.openxmlformats.org/officeDocument/2006/math">
                    <m:r>
                      <a:rPr lang="en-US" altLang="zh-TW" sz="44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altLang="zh-TW" sz="4400" b="1" dirty="0">
                    <a:solidFill>
                      <a:srgbClr val="FF0000"/>
                    </a:solidFill>
                  </a:rPr>
                  <a:t>)</a:t>
                </a:r>
                <a:endParaRPr lang="zh-TW" alt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8036EF69-9739-4E21-8108-35FEBADAE3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333" y="3330042"/>
                <a:ext cx="8729314" cy="769441"/>
              </a:xfrm>
              <a:prstGeom prst="rect">
                <a:avLst/>
              </a:prstGeom>
              <a:blipFill>
                <a:blip r:embed="rId4"/>
                <a:stretch>
                  <a:fillRect l="-1746" t="-15873" b="-3730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13A02FE2-E3EC-4A5D-B520-DE6909E2C1FF}"/>
                  </a:ext>
                </a:extLst>
              </p:cNvPr>
              <p:cNvSpPr txBox="1"/>
              <p:nvPr/>
            </p:nvSpPr>
            <p:spPr>
              <a:xfrm>
                <a:off x="677333" y="4483416"/>
                <a:ext cx="11618429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3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3.</a:t>
                </a:r>
                <a:r>
                  <a:rPr lang="zh-TW" altLang="en-US" sz="3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檢查</a:t>
                </a:r>
                <a:r>
                  <a:rPr lang="en-US" altLang="zh-TW" sz="3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Y</a:t>
                </a:r>
                <a:r>
                  <a:rPr lang="zh-TW" altLang="en-US" sz="3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中的所有頂點之間是否都存在邊連著 </a:t>
                </a:r>
                <a:r>
                  <a:rPr lang="en-US" altLang="zh-TW" sz="4400" b="1" dirty="0">
                    <a:solidFill>
                      <a:srgbClr val="FF0000"/>
                    </a:solidFill>
                  </a:rPr>
                  <a:t>O(</a:t>
                </a:r>
                <a14:m>
                  <m:oMath xmlns:m="http://schemas.openxmlformats.org/officeDocument/2006/math">
                    <m:r>
                      <a:rPr lang="en-US" altLang="zh-TW" sz="44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zh-TW" sz="4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TW" sz="4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r>
                  <a:rPr lang="en-US" altLang="zh-TW" sz="4400" b="1" dirty="0">
                    <a:solidFill>
                      <a:srgbClr val="FF0000"/>
                    </a:solidFill>
                  </a:rPr>
                  <a:t>)</a:t>
                </a:r>
                <a:endParaRPr lang="zh-TW" alt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13A02FE2-E3EC-4A5D-B520-DE6909E2C1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333" y="4483416"/>
                <a:ext cx="11618429" cy="769441"/>
              </a:xfrm>
              <a:prstGeom prst="rect">
                <a:avLst/>
              </a:prstGeom>
              <a:blipFill>
                <a:blip r:embed="rId5"/>
                <a:stretch>
                  <a:fillRect l="-1312" t="-15748" b="-3622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8253B458-E9A9-4D03-AE88-19DB549DC848}"/>
                  </a:ext>
                </a:extLst>
              </p:cNvPr>
              <p:cNvSpPr txBox="1"/>
              <p:nvPr/>
            </p:nvSpPr>
            <p:spPr>
              <a:xfrm>
                <a:off x="677333" y="5636790"/>
                <a:ext cx="11375237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3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4. </a:t>
                </a:r>
                <a:r>
                  <a:rPr lang="zh-TW" altLang="en-US" sz="3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檢查</a:t>
                </a:r>
                <a:r>
                  <a:rPr lang="en-US" altLang="zh-TW" sz="3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Y</a:t>
                </a:r>
                <a:r>
                  <a:rPr lang="en-US" altLang="zh-TW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1</a:t>
                </a:r>
                <a:r>
                  <a:rPr lang="zh-TW" altLang="en-US" sz="3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是不是等於</a:t>
                </a:r>
                <a:r>
                  <a:rPr lang="en-US" altLang="zh-TW" sz="3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u</a:t>
                </a:r>
                <a:r>
                  <a:rPr lang="zh-TW" altLang="en-US" sz="3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，</a:t>
                </a:r>
                <a:r>
                  <a:rPr lang="en-US" altLang="zh-TW" sz="3200" b="1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Y</a:t>
                </a:r>
                <a:r>
                  <a:rPr lang="en-US" altLang="zh-TW" b="1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n</a:t>
                </a:r>
                <a:r>
                  <a:rPr lang="zh-TW" altLang="en-US" sz="3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是不是等於</a:t>
                </a:r>
                <a:r>
                  <a:rPr lang="en-US" altLang="zh-TW" sz="3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v</a:t>
                </a:r>
                <a:r>
                  <a:rPr lang="zh-TW" altLang="en-US" sz="3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   </a:t>
                </a:r>
                <a:r>
                  <a:rPr lang="en-US" altLang="zh-TW" sz="4400" b="1" dirty="0">
                    <a:solidFill>
                      <a:srgbClr val="FF0000"/>
                    </a:solidFill>
                  </a:rPr>
                  <a:t>O(</a:t>
                </a:r>
                <a14:m>
                  <m:oMath xmlns:m="http://schemas.openxmlformats.org/officeDocument/2006/math">
                    <m:r>
                      <a:rPr lang="en-US" altLang="zh-TW" sz="4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TW" sz="4400" b="1" dirty="0">
                    <a:solidFill>
                      <a:srgbClr val="FF0000"/>
                    </a:solidFill>
                  </a:rPr>
                  <a:t>)</a:t>
                </a:r>
                <a:endParaRPr lang="zh-TW" alt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8253B458-E9A9-4D03-AE88-19DB549DC8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333" y="5636790"/>
                <a:ext cx="11375237" cy="769441"/>
              </a:xfrm>
              <a:prstGeom prst="rect">
                <a:avLst/>
              </a:prstGeom>
              <a:blipFill>
                <a:blip r:embed="rId6"/>
                <a:stretch>
                  <a:fillRect l="-1340" t="-16667" b="-3730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7415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BBDAAC0-836D-447E-A4A6-D5660771F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b="1" dirty="0"/>
              <a:t>P  or   NP-Complete?</a:t>
            </a:r>
            <a:endParaRPr lang="zh-TW" altLang="en-US" sz="4800" b="1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95D03B5-31A2-4342-8A28-A7B1255275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0878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4000" b="1" dirty="0"/>
              <a:t>窮舉法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7DCBA02-D8F2-444C-9F34-8A9BC45622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46" t="10172" r="9149" b="10103"/>
          <a:stretch/>
        </p:blipFill>
        <p:spPr>
          <a:xfrm>
            <a:off x="-11112" y="1390454"/>
            <a:ext cx="9973559" cy="5467546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A66E3BC2-B7C2-40F4-93C4-05FE788A65F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510" t="10034" r="9227" b="10242"/>
          <a:stretch/>
        </p:blipFill>
        <p:spPr>
          <a:xfrm>
            <a:off x="54875" y="1390454"/>
            <a:ext cx="9907572" cy="5467546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9710E488-AF10-4C88-B7AE-66B71B1CE1F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138" t="10791" r="9072" b="10378"/>
          <a:stretch/>
        </p:blipFill>
        <p:spPr>
          <a:xfrm>
            <a:off x="-11112" y="1451728"/>
            <a:ext cx="9971874" cy="5406272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54368D0C-C352-4CC5-8588-0B9BCDD6905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18210" b="21168"/>
          <a:stretch/>
        </p:blipFill>
        <p:spPr>
          <a:xfrm>
            <a:off x="-11112" y="1451728"/>
            <a:ext cx="9971874" cy="540627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66F91372-66CC-436C-BECE-1EEBD804466F}"/>
                  </a:ext>
                </a:extLst>
              </p:cNvPr>
              <p:cNvSpPr txBox="1"/>
              <p:nvPr/>
            </p:nvSpPr>
            <p:spPr>
              <a:xfrm>
                <a:off x="7935685" y="1262331"/>
                <a:ext cx="2839152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6000" b="1" dirty="0">
                    <a:solidFill>
                      <a:srgbClr val="FF0000"/>
                    </a:solidFill>
                  </a:rPr>
                  <a:t>O(</a:t>
                </a:r>
                <a14:m>
                  <m:oMath xmlns:m="http://schemas.openxmlformats.org/officeDocument/2006/math">
                    <m:r>
                      <a:rPr lang="en-US" altLang="zh-TW" sz="60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zh-TW" sz="60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!</m:t>
                    </m:r>
                  </m:oMath>
                </a14:m>
                <a:r>
                  <a:rPr lang="en-US" altLang="zh-TW" sz="6000" b="1" dirty="0">
                    <a:solidFill>
                      <a:srgbClr val="FF0000"/>
                    </a:solidFill>
                  </a:rPr>
                  <a:t>)</a:t>
                </a:r>
                <a:endParaRPr lang="zh-TW" altLang="en-US" sz="6000" dirty="0"/>
              </a:p>
            </p:txBody>
          </p:sp>
        </mc:Choice>
        <mc:Fallback xmlns="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66F91372-66CC-436C-BECE-1EEBD80446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5685" y="1262331"/>
                <a:ext cx="2839152" cy="1015663"/>
              </a:xfrm>
              <a:prstGeom prst="rect">
                <a:avLst/>
              </a:prstGeom>
              <a:blipFill>
                <a:blip r:embed="rId6"/>
                <a:stretch>
                  <a:fillRect l="-13090" t="-17964" b="-3952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字方塊 9">
            <a:extLst>
              <a:ext uri="{FF2B5EF4-FFF2-40B4-BE49-F238E27FC236}">
                <a16:creationId xmlns:a16="http://schemas.microsoft.com/office/drawing/2014/main" id="{247B9FD9-A63E-4B3B-8E97-A93756F11ADD}"/>
              </a:ext>
            </a:extLst>
          </p:cNvPr>
          <p:cNvSpPr txBox="1"/>
          <p:nvPr/>
        </p:nvSpPr>
        <p:spPr>
          <a:xfrm>
            <a:off x="6434850" y="1390454"/>
            <a:ext cx="94128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800" b="1" dirty="0">
                <a:solidFill>
                  <a:srgbClr val="FF0000"/>
                </a:solidFill>
              </a:rPr>
              <a:t>DP</a:t>
            </a:r>
            <a:endParaRPr lang="zh-TW" altLang="en-US" sz="4800" b="1" dirty="0">
              <a:solidFill>
                <a:srgbClr val="FF0000"/>
              </a:solidFill>
            </a:endParaRP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B24C37AD-9455-4269-B427-820650A14A0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81199" y="1416442"/>
            <a:ext cx="2299749" cy="975651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5CD2A754-9224-49DB-9D1D-D4FE986A1B21}"/>
              </a:ext>
            </a:extLst>
          </p:cNvPr>
          <p:cNvSpPr txBox="1"/>
          <p:nvPr/>
        </p:nvSpPr>
        <p:spPr>
          <a:xfrm>
            <a:off x="2546620" y="617510"/>
            <a:ext cx="419698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800" b="1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NP-Complete?</a:t>
            </a:r>
            <a:endParaRPr lang="zh-TW" altLang="en-US" sz="4800" b="1" dirty="0">
              <a:solidFill>
                <a:srgbClr val="FF0000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82538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/>
      <p:bldP spid="10" grpId="0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E44C9A7-D6F5-4AC1-BCC6-CD6C2AA43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6000" b="1" dirty="0"/>
              <a:t>題目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C928961-3AEC-4440-8BA3-A42336774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3600" b="1" dirty="0"/>
              <a:t>給你一個</a:t>
            </a:r>
            <a:r>
              <a:rPr lang="en-US" altLang="zh-TW" sz="3600" b="1" dirty="0"/>
              <a:t>directed acyclic graph(DAG)</a:t>
            </a:r>
            <a:r>
              <a:rPr lang="zh-TW" altLang="en-US" sz="3600" b="1" dirty="0"/>
              <a:t>，找出一個有效率的演算法去找出它的</a:t>
            </a:r>
            <a:r>
              <a:rPr lang="en-US" altLang="zh-TW" sz="3600" b="1" dirty="0" err="1"/>
              <a:t>hamiltonian</a:t>
            </a:r>
            <a:r>
              <a:rPr lang="en-US" altLang="zh-TW" sz="3600" b="1" dirty="0"/>
              <a:t>-path</a:t>
            </a:r>
            <a:endParaRPr lang="zh-TW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9550245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F89095-FF12-42E5-91DC-0B45FC744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5400" b="1" dirty="0"/>
              <a:t>拓樸排序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B0F3D40-0A6C-4B47-8ECB-B74A9A5429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43" t="36151" r="15645" b="28148"/>
          <a:stretch/>
        </p:blipFill>
        <p:spPr>
          <a:xfrm>
            <a:off x="0" y="2354607"/>
            <a:ext cx="12163082" cy="3037525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56386214-D1FF-4952-8792-117555089B92}"/>
              </a:ext>
            </a:extLst>
          </p:cNvPr>
          <p:cNvSpPr/>
          <p:nvPr/>
        </p:nvSpPr>
        <p:spPr>
          <a:xfrm>
            <a:off x="113122" y="3327662"/>
            <a:ext cx="11943760" cy="782425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570C28EA-89CE-4730-A9B5-0029D361541B}"/>
              </a:ext>
            </a:extLst>
          </p:cNvPr>
          <p:cNvSpPr txBox="1"/>
          <p:nvPr/>
        </p:nvSpPr>
        <p:spPr>
          <a:xfrm>
            <a:off x="518474" y="4878993"/>
            <a:ext cx="357020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400" b="1" dirty="0">
                <a:solidFill>
                  <a:srgbClr val="FF0000"/>
                </a:solidFill>
              </a:rPr>
              <a:t>檢查是否相連</a:t>
            </a:r>
          </a:p>
        </p:txBody>
      </p:sp>
    </p:spTree>
    <p:extLst>
      <p:ext uri="{BB962C8B-B14F-4D97-AF65-F5344CB8AC3E}">
        <p14:creationId xmlns:p14="http://schemas.microsoft.com/office/powerpoint/2010/main" val="4156318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6527C9-E3EA-4E54-B1F3-8B2763DB2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dirty="0"/>
              <a:t>三個問題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7BF5FFF-A94D-40C3-97C8-5FBD88EB6A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800" b="1" dirty="0"/>
              <a:t>為什麼只要檢查中間，走旁邊不行嗎</a:t>
            </a:r>
            <a:r>
              <a:rPr lang="en-US" altLang="zh-TW" sz="2800" b="1" dirty="0"/>
              <a:t>?</a:t>
            </a:r>
          </a:p>
          <a:p>
            <a:pPr marL="0" indent="0">
              <a:buNone/>
            </a:pPr>
            <a:endParaRPr lang="en-US" altLang="zh-TW" sz="2800" b="1" dirty="0"/>
          </a:p>
          <a:p>
            <a:r>
              <a:rPr lang="zh-TW" altLang="en-US" sz="2800" b="1" dirty="0"/>
              <a:t>為甚麼起點一定是第一個，其他點當作起點不行嗎</a:t>
            </a:r>
            <a:r>
              <a:rPr lang="en-US" altLang="zh-TW" sz="2800" b="1" dirty="0"/>
              <a:t>?</a:t>
            </a:r>
          </a:p>
          <a:p>
            <a:pPr marL="0" indent="0">
              <a:buNone/>
            </a:pPr>
            <a:endParaRPr lang="en-US" altLang="zh-TW" sz="2800" b="1" dirty="0"/>
          </a:p>
          <a:p>
            <a:r>
              <a:rPr lang="zh-TW" altLang="en-US" sz="2800" b="1" dirty="0"/>
              <a:t>拓圖排序可能有很多種，有沒有可能這個排序有相連，而其他排序沒有</a:t>
            </a:r>
            <a:r>
              <a:rPr lang="en-US" altLang="zh-TW" sz="2800" b="1" dirty="0"/>
              <a:t>?</a:t>
            </a:r>
            <a:endParaRPr lang="zh-TW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660442473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160</TotalTime>
  <Words>310</Words>
  <Application>Microsoft Office PowerPoint</Application>
  <PresentationFormat>寬螢幕</PresentationFormat>
  <Paragraphs>43</Paragraphs>
  <Slides>12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8" baseType="lpstr">
      <vt:lpstr>標楷體</vt:lpstr>
      <vt:lpstr>Arial</vt:lpstr>
      <vt:lpstr>Cambria Math</vt:lpstr>
      <vt:lpstr>Trebuchet MS</vt:lpstr>
      <vt:lpstr>Wingdings 3</vt:lpstr>
      <vt:lpstr>多面向</vt:lpstr>
      <vt:lpstr>第四題</vt:lpstr>
      <vt:lpstr>Hamilton Path</vt:lpstr>
      <vt:lpstr>NP</vt:lpstr>
      <vt:lpstr>證明Hamilton Path問題屬於NP</vt:lpstr>
      <vt:lpstr>演算法A</vt:lpstr>
      <vt:lpstr>P  or   NP-Complete?</vt:lpstr>
      <vt:lpstr>題目</vt:lpstr>
      <vt:lpstr>拓樸排序</vt:lpstr>
      <vt:lpstr>三個問題</vt:lpstr>
      <vt:lpstr>時間複雜度</vt:lpstr>
      <vt:lpstr>蘇都扣</vt:lpstr>
      <vt:lpstr>ھەممىڭلارغا رەھمەت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第四題</dc:title>
  <dc:creator>wed</dc:creator>
  <cp:lastModifiedBy>wed</cp:lastModifiedBy>
  <cp:revision>15</cp:revision>
  <dcterms:created xsi:type="dcterms:W3CDTF">2020-06-22T12:37:00Z</dcterms:created>
  <dcterms:modified xsi:type="dcterms:W3CDTF">2020-06-29T17:14:38Z</dcterms:modified>
</cp:coreProperties>
</file>