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840" r:id="rId1"/>
  </p:sldMasterIdLst>
  <p:notesMasterIdLst>
    <p:notesMasterId r:id="rId37"/>
  </p:notesMasterIdLst>
  <p:sldIdLst>
    <p:sldId id="256" r:id="rId2"/>
    <p:sldId id="257" r:id="rId3"/>
    <p:sldId id="285" r:id="rId4"/>
    <p:sldId id="258" r:id="rId5"/>
    <p:sldId id="263" r:id="rId6"/>
    <p:sldId id="262" r:id="rId7"/>
    <p:sldId id="268" r:id="rId8"/>
    <p:sldId id="259" r:id="rId9"/>
    <p:sldId id="261" r:id="rId10"/>
    <p:sldId id="280" r:id="rId11"/>
    <p:sldId id="260" r:id="rId12"/>
    <p:sldId id="269" r:id="rId13"/>
    <p:sldId id="270" r:id="rId14"/>
    <p:sldId id="271" r:id="rId15"/>
    <p:sldId id="264" r:id="rId16"/>
    <p:sldId id="272" r:id="rId17"/>
    <p:sldId id="273" r:id="rId18"/>
    <p:sldId id="274" r:id="rId19"/>
    <p:sldId id="275" r:id="rId20"/>
    <p:sldId id="276" r:id="rId21"/>
    <p:sldId id="265" r:id="rId22"/>
    <p:sldId id="286" r:id="rId23"/>
    <p:sldId id="287" r:id="rId24"/>
    <p:sldId id="288" r:id="rId25"/>
    <p:sldId id="290" r:id="rId26"/>
    <p:sldId id="289" r:id="rId27"/>
    <p:sldId id="266" r:id="rId28"/>
    <p:sldId id="278" r:id="rId29"/>
    <p:sldId id="281" r:id="rId30"/>
    <p:sldId id="282" r:id="rId31"/>
    <p:sldId id="267" r:id="rId32"/>
    <p:sldId id="277" r:id="rId33"/>
    <p:sldId id="279" r:id="rId34"/>
    <p:sldId id="28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08039-AEF1-444B-8512-3B78BD1FC4F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14209-0A27-421E-BB1C-C5B891EC7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96A4-DDE8-4987-8A80-63305D45680C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392-852D-42FB-9127-506A8A56BB9B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E75-B3ED-4BAC-99CA-DD3E48A87596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842-2506-4ED3-957D-A6E07074A339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58319B-9498-4D98-B139-73E0CAFB026B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E93C-7AB8-431C-A2EE-92EBDD3ECE87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7083-05EC-4F6C-BC27-E90FB971AA91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B20-9972-4B32-AB93-400734238AEB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717C-4808-45C3-B63E-9F5C74C4A7B2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23A2-97E7-4335-85EC-C4D5B9544C1B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6A1D-F2CD-4306-9FC6-B908B7110FB8}" type="datetime1">
              <a:rPr lang="en-US" altLang="zh-TW" smtClean="0"/>
              <a:t>4/18/2019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DB4B7F-38A2-4000-BE25-5CB33D00628E}" type="datetime1">
              <a:rPr lang="en-US" altLang="zh-TW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800" dirty="0" smtClean="0">
                <a:latin typeface="+mn-ea"/>
                <a:ea typeface="+mn-ea"/>
              </a:rPr>
              <a:t>演算法期中考檢討</a:t>
            </a:r>
            <a:endParaRPr lang="zh-TW" altLang="en-US" sz="8800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2019/04/16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4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06673"/>
              </p:ext>
            </p:extLst>
          </p:nvPr>
        </p:nvGraphicFramePr>
        <p:xfrm>
          <a:off x="621234" y="1774024"/>
          <a:ext cx="3600000" cy="3600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542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50172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03844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59662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7080893"/>
                    </a:ext>
                  </a:extLst>
                </a:gridCol>
              </a:tblGrid>
              <a:tr h="637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m[][]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163"/>
                  </a:ext>
                </a:extLst>
              </a:tr>
              <a:tr h="775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811158"/>
                  </a:ext>
                </a:extLst>
              </a:tr>
              <a:tr h="775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360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76136"/>
                  </a:ext>
                </a:extLst>
              </a:tr>
              <a:tr h="775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57582"/>
                  </a:ext>
                </a:extLst>
              </a:tr>
              <a:tr h="637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88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440028" y="615427"/>
                <a:ext cx="4433178" cy="5656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TW" sz="3200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r>
                  <a:rPr lang="zh-TW" altLang="en-US" sz="3200" dirty="0" smtClean="0">
                    <a:latin typeface="Arial Narrow" panose="020B0606020202030204" pitchFamily="34" charset="0"/>
                  </a:rPr>
                  <a:t>：</a:t>
                </a:r>
                <a:endParaRPr lang="en-US" altLang="zh-TW" sz="320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8" y="615427"/>
                <a:ext cx="4433178" cy="5656811"/>
              </a:xfrm>
              <a:prstGeom prst="rect">
                <a:avLst/>
              </a:prstGeom>
              <a:blipFill>
                <a:blip r:embed="rId2"/>
                <a:stretch>
                  <a:fillRect t="-2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00495"/>
              </p:ext>
            </p:extLst>
          </p:nvPr>
        </p:nvGraphicFramePr>
        <p:xfrm>
          <a:off x="4823119" y="1774024"/>
          <a:ext cx="3600000" cy="3600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542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50172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03844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59662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7080893"/>
                    </a:ext>
                  </a:extLst>
                </a:gridCol>
              </a:tblGrid>
              <a:tr h="637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s[][]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163"/>
                  </a:ext>
                </a:extLst>
              </a:tr>
              <a:tr h="775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811158"/>
                  </a:ext>
                </a:extLst>
              </a:tr>
              <a:tr h="775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76136"/>
                  </a:ext>
                </a:extLst>
              </a:tr>
              <a:tr h="775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57582"/>
                  </a:ext>
                </a:extLst>
              </a:tr>
              <a:tr h="637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8811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 flipH="1">
            <a:off x="9934051" y="2501811"/>
            <a:ext cx="457201" cy="72658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9293349" y="3733249"/>
            <a:ext cx="457201" cy="72658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10391252" y="2501811"/>
            <a:ext cx="457201" cy="72658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9750550" y="3733249"/>
            <a:ext cx="457201" cy="72658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1111268" y="3742981"/>
            <a:ext cx="457201" cy="72658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10654067" y="3742981"/>
            <a:ext cx="457201" cy="72658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979150" y="2028602"/>
                <a:ext cx="8111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[1,4]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50" y="2028602"/>
                <a:ext cx="81111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344990" y="3228391"/>
                <a:ext cx="8111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[1,2]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990" y="3228391"/>
                <a:ext cx="8111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654067" y="3228390"/>
                <a:ext cx="8111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[3,4]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067" y="3228390"/>
                <a:ext cx="8111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025004" y="4459829"/>
                <a:ext cx="476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004" y="4459829"/>
                <a:ext cx="4762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9934051" y="4459828"/>
                <a:ext cx="484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051" y="4459828"/>
                <a:ext cx="4845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0426181" y="4459827"/>
                <a:ext cx="484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181" y="4459827"/>
                <a:ext cx="4845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339154" y="4459826"/>
                <a:ext cx="484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154" y="4459826"/>
                <a:ext cx="48455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526847" y="540347"/>
                <a:ext cx="384759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sSub>
                      <m:sSubPr>
                        <m:ctrlP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4400" dirty="0" smtClean="0">
                    <a:solidFill>
                      <a:srgbClr val="FF0000"/>
                    </a:solidFill>
                  </a:rPr>
                  <a:t>)</a:t>
                </a:r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47" y="540347"/>
                <a:ext cx="3847592" cy="677108"/>
              </a:xfrm>
              <a:prstGeom prst="rect">
                <a:avLst/>
              </a:prstGeom>
              <a:blipFill>
                <a:blip r:embed="rId10"/>
                <a:stretch>
                  <a:fillRect t="-25225" r="-7924" b="-48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3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1743285"/>
            <a:ext cx="9809524" cy="33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0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17853" y="2883730"/>
            <a:ext cx="38238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             </a:t>
            </a:r>
            <a:r>
              <a:rPr lang="en-US" altLang="zh-TW" sz="2400" dirty="0" smtClean="0">
                <a:latin typeface="+mj-ea"/>
                <a:ea typeface="+mj-ea"/>
              </a:rPr>
              <a:t>j-1</a:t>
            </a:r>
            <a:r>
              <a:rPr lang="zh-TW" altLang="en-US" sz="2400" dirty="0" smtClean="0">
                <a:latin typeface="+mj-ea"/>
                <a:ea typeface="+mj-ea"/>
              </a:rPr>
              <a:t>    </a:t>
            </a:r>
            <a:r>
              <a:rPr lang="en-US" altLang="zh-TW" sz="2400" dirty="0" smtClean="0">
                <a:latin typeface="+mj-ea"/>
                <a:ea typeface="+mj-ea"/>
              </a:rPr>
              <a:t>j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a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b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63266" y="257695"/>
                <a:ext cx="4433178" cy="5656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4.(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2∗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TW" sz="3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𝑐𝑜𝑑𝑒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：</a:t>
                </a:r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266" y="257695"/>
                <a:ext cx="4433178" cy="56568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50" y="1791726"/>
            <a:ext cx="6647619" cy="440000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22611"/>
              </p:ext>
            </p:extLst>
          </p:nvPr>
        </p:nvGraphicFramePr>
        <p:xfrm>
          <a:off x="8730591" y="3638854"/>
          <a:ext cx="3256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291679313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1560478089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2681"/>
              </p:ext>
            </p:extLst>
          </p:nvPr>
        </p:nvGraphicFramePr>
        <p:xfrm>
          <a:off x="8730591" y="4396510"/>
          <a:ext cx="3256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291679313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1560478089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823501" y="4396510"/>
            <a:ext cx="525843" cy="36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364623" y="5854845"/>
                <a:ext cx="47319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23" y="5854845"/>
                <a:ext cx="473193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7748778" y="1171308"/>
            <a:ext cx="3823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                    </a:t>
            </a:r>
            <a:r>
              <a:rPr lang="en-US" altLang="zh-TW" sz="2400" dirty="0" smtClean="0">
                <a:latin typeface="+mj-ea"/>
                <a:ea typeface="+mj-ea"/>
              </a:rPr>
              <a:t>j-1</a:t>
            </a:r>
            <a:r>
              <a:rPr lang="zh-TW" altLang="en-US" sz="2400" dirty="0" smtClean="0">
                <a:latin typeface="+mj-ea"/>
                <a:ea typeface="+mj-ea"/>
              </a:rPr>
              <a:t>    </a:t>
            </a:r>
            <a:r>
              <a:rPr lang="en-US" altLang="zh-TW" sz="2400" dirty="0" smtClean="0">
                <a:latin typeface="+mj-ea"/>
                <a:ea typeface="+mj-ea"/>
              </a:rPr>
              <a:t>j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a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6517" y="282632"/>
                <a:ext cx="4491367" cy="64922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4. (</m:t>
                      </m:r>
                      <m:r>
                        <m:rPr>
                          <m:sty m:val="p"/>
                        </m:rPr>
                        <a:rPr lang="en-US" altLang="zh-TW" sz="320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1+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TW" sz="3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𝑐𝑜𝑑𝑒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：</a:t>
                </a:r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517" y="282632"/>
                <a:ext cx="4491367" cy="64922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0" y="1679635"/>
            <a:ext cx="6923809" cy="509523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70323"/>
              </p:ext>
            </p:extLst>
          </p:nvPr>
        </p:nvGraphicFramePr>
        <p:xfrm>
          <a:off x="9254292" y="1639223"/>
          <a:ext cx="2170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27408"/>
              </p:ext>
            </p:extLst>
          </p:nvPr>
        </p:nvGraphicFramePr>
        <p:xfrm>
          <a:off x="8177230" y="2010063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252324" y="1639223"/>
            <a:ext cx="553087" cy="36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838901" y="909698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temp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8568324" y="1407616"/>
            <a:ext cx="684000" cy="415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03979"/>
              </p:ext>
            </p:extLst>
          </p:nvPr>
        </p:nvGraphicFramePr>
        <p:xfrm>
          <a:off x="9805411" y="2007531"/>
          <a:ext cx="5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7748778" y="3096932"/>
            <a:ext cx="42970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                    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    </a:t>
            </a:r>
            <a:r>
              <a:rPr lang="zh-TW" altLang="en-US" sz="2400" dirty="0" smtClean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  j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a                          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                           a[j] = temp+1</a:t>
            </a:r>
          </a:p>
          <a:p>
            <a:endParaRPr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104"/>
              </p:ext>
            </p:extLst>
          </p:nvPr>
        </p:nvGraphicFramePr>
        <p:xfrm>
          <a:off x="9795581" y="3564847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48117"/>
              </p:ext>
            </p:extLst>
          </p:nvPr>
        </p:nvGraphicFramePr>
        <p:xfrm>
          <a:off x="8177230" y="3935687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9803543" y="3540624"/>
            <a:ext cx="525843" cy="36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08768" y="3126764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748778" y="5209582"/>
            <a:ext cx="3823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                             </a:t>
            </a:r>
            <a:r>
              <a:rPr lang="en-US" altLang="zh-TW" sz="2400" dirty="0" smtClean="0">
                <a:latin typeface="+mj-ea"/>
                <a:ea typeface="+mj-ea"/>
              </a:rPr>
              <a:t>j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a</a:t>
            </a:r>
          </a:p>
          <a:p>
            <a:endParaRPr lang="zh-TW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92123"/>
              </p:ext>
            </p:extLst>
          </p:nvPr>
        </p:nvGraphicFramePr>
        <p:xfrm>
          <a:off x="9803543" y="5673699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22734"/>
              </p:ext>
            </p:extLst>
          </p:nvPr>
        </p:nvGraphicFramePr>
        <p:xfrm>
          <a:off x="8177230" y="6048337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810167" y="6048337"/>
            <a:ext cx="525843" cy="36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0366646" y="6291335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temp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91391"/>
              </p:ext>
            </p:extLst>
          </p:nvPr>
        </p:nvGraphicFramePr>
        <p:xfrm>
          <a:off x="9805411" y="6045805"/>
          <a:ext cx="5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8679112" y="5143492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0073088" y="5859119"/>
            <a:ext cx="0" cy="41870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279075" y="6167535"/>
            <a:ext cx="664109" cy="58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063645" y="270998"/>
                <a:ext cx="47319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45" y="270998"/>
                <a:ext cx="473193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6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350618" y="1442446"/>
            <a:ext cx="3823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                             </a:t>
            </a:r>
            <a:r>
              <a:rPr lang="en-US" altLang="zh-TW" sz="2400" dirty="0" smtClean="0">
                <a:latin typeface="+mj-ea"/>
                <a:ea typeface="+mj-ea"/>
              </a:rPr>
              <a:t>j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a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00101"/>
              </p:ext>
            </p:extLst>
          </p:nvPr>
        </p:nvGraphicFramePr>
        <p:xfrm>
          <a:off x="8405383" y="1906563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4137"/>
              </p:ext>
            </p:extLst>
          </p:nvPr>
        </p:nvGraphicFramePr>
        <p:xfrm>
          <a:off x="6779070" y="2281201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412007" y="2281201"/>
            <a:ext cx="525843" cy="36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37850" y="2593241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temp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68176"/>
              </p:ext>
            </p:extLst>
          </p:nvPr>
        </p:nvGraphicFramePr>
        <p:xfrm>
          <a:off x="8407251" y="2278669"/>
          <a:ext cx="5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8674928" y="2091983"/>
            <a:ext cx="0" cy="41870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35581" y="857671"/>
                <a:ext cx="29990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4. (</m:t>
                      </m:r>
                      <m:r>
                        <m:rPr>
                          <m:sty m:val="p"/>
                        </m:rPr>
                        <a:rPr lang="en-US" altLang="zh-TW" sz="320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Continue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81" y="857671"/>
                <a:ext cx="29990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350618" y="4829900"/>
            <a:ext cx="3823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                             </a:t>
            </a:r>
            <a:r>
              <a:rPr lang="en-US" altLang="zh-TW" sz="2400" dirty="0" smtClean="0">
                <a:latin typeface="+mj-ea"/>
                <a:ea typeface="+mj-ea"/>
              </a:rPr>
              <a:t>j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a</a:t>
            </a:r>
          </a:p>
          <a:p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45801"/>
              </p:ext>
            </p:extLst>
          </p:nvPr>
        </p:nvGraphicFramePr>
        <p:xfrm>
          <a:off x="8405383" y="5294017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55741"/>
              </p:ext>
            </p:extLst>
          </p:nvPr>
        </p:nvGraphicFramePr>
        <p:xfrm>
          <a:off x="6779070" y="5668655"/>
          <a:ext cx="2152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39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38039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38039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38039">
                  <a:extLst>
                    <a:ext uri="{9D8B030D-6E8A-4147-A177-3AD203B41FA5}">
                      <a16:colId xmlns:a16="http://schemas.microsoft.com/office/drawing/2014/main" val="148452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8405383" y="5296549"/>
            <a:ext cx="525843" cy="36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808954" y="459906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temp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7721383" y="5065186"/>
            <a:ext cx="684000" cy="415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16843" y="2583137"/>
            <a:ext cx="3823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                    </a:t>
            </a:r>
            <a:r>
              <a:rPr lang="en-US" altLang="zh-TW" sz="2400" dirty="0" smtClean="0">
                <a:latin typeface="+mj-ea"/>
                <a:ea typeface="+mj-ea"/>
              </a:rPr>
              <a:t>j-1</a:t>
            </a:r>
            <a:r>
              <a:rPr lang="zh-TW" altLang="en-US" sz="2400" dirty="0" smtClean="0">
                <a:latin typeface="+mj-ea"/>
                <a:ea typeface="+mj-ea"/>
              </a:rPr>
              <a:t>    </a:t>
            </a:r>
            <a:r>
              <a:rPr lang="en-US" altLang="zh-TW" sz="2400" dirty="0" smtClean="0">
                <a:latin typeface="+mj-ea"/>
                <a:ea typeface="+mj-ea"/>
              </a:rPr>
              <a:t>j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a</a:t>
            </a:r>
          </a:p>
          <a:p>
            <a:endParaRPr lang="zh-TW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7001"/>
              </p:ext>
            </p:extLst>
          </p:nvPr>
        </p:nvGraphicFramePr>
        <p:xfrm>
          <a:off x="2722357" y="3051052"/>
          <a:ext cx="2170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05973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11134"/>
              </p:ext>
            </p:extLst>
          </p:nvPr>
        </p:nvGraphicFramePr>
        <p:xfrm>
          <a:off x="1645295" y="3421892"/>
          <a:ext cx="1628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362650843"/>
                    </a:ext>
                  </a:extLst>
                </a:gridCol>
                <a:gridCol w="542727">
                  <a:extLst>
                    <a:ext uri="{9D8B030D-6E8A-4147-A177-3AD203B41FA5}">
                      <a16:colId xmlns:a16="http://schemas.microsoft.com/office/drawing/2014/main" val="3874968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720389" y="3051052"/>
            <a:ext cx="553087" cy="36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06966" y="232152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temp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2036389" y="2819445"/>
            <a:ext cx="684000" cy="415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86299"/>
              </p:ext>
            </p:extLst>
          </p:nvPr>
        </p:nvGraphicFramePr>
        <p:xfrm>
          <a:off x="3273476" y="3419360"/>
          <a:ext cx="5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7">
                  <a:extLst>
                    <a:ext uri="{9D8B030D-6E8A-4147-A177-3AD203B41FA5}">
                      <a16:colId xmlns:a16="http://schemas.microsoft.com/office/drawing/2014/main" val="195124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370435"/>
                  </a:ext>
                </a:extLst>
              </a:tr>
            </a:tbl>
          </a:graphicData>
        </a:graphic>
      </p:graphicFrame>
      <p:sp>
        <p:nvSpPr>
          <p:cNvPr id="28" name="向右箭號 27"/>
          <p:cNvSpPr/>
          <p:nvPr/>
        </p:nvSpPr>
        <p:spPr>
          <a:xfrm rot="-1800000">
            <a:off x="5361927" y="2563207"/>
            <a:ext cx="864000" cy="468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 rot="5400000">
            <a:off x="7916989" y="3708403"/>
            <a:ext cx="864000" cy="468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71" y="1852809"/>
            <a:ext cx="9942857" cy="315238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6517" y="282633"/>
                <a:ext cx="7338561" cy="630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遞迴式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zh-TW" altLang="en-US" sz="3200" i="1" dirty="0">
                          <a:latin typeface="Cambria Math" panose="02040503050406030204" pitchFamily="18" charset="0"/>
                        </a:rPr>
                        <m:t>找出最佳解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517" y="282633"/>
                <a:ext cx="7338561" cy="6309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90" y="913552"/>
            <a:ext cx="7812461" cy="586132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𝑝𝑠𝑒𝑢𝑑𝑜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𝑃𝑎𝑟𝑡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1. 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填表格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31" y="961053"/>
            <a:ext cx="10333333" cy="5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8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32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b="0" i="1" dirty="0" smtClean="0">
                    <a:latin typeface="Arial Narrow" panose="020B0606020202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𝑃𝑎𝑟𝑡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 2.</m:t>
                    </m:r>
                    <m:r>
                      <m:rPr>
                        <m:nor/>
                      </m:rPr>
                      <a:rPr lang="zh-TW" altLang="en-US" sz="3200" dirty="0">
                        <a:latin typeface="Arial Narrow" panose="020B0606020202030204" pitchFamily="34" charset="0"/>
                      </a:rPr>
                      <m:t>根據表格找拿了哪些物品</m:t>
                    </m:r>
                  </m:oMath>
                </a14:m>
                <a:r>
                  <a:rPr lang="en-US" altLang="zh-TW" sz="3200" b="0" dirty="0" smtClean="0">
                    <a:latin typeface="Arial Narrow" panose="020B0606020202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  <a:blipFill>
                <a:blip r:embed="rId2"/>
                <a:stretch>
                  <a:fillRect t="-18750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16" y="1362094"/>
            <a:ext cx="8447619" cy="18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916" y="3841592"/>
            <a:ext cx="8085714" cy="16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666916" y="5771687"/>
                <a:ext cx="56982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𝑇h𝑒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𝑖𝑡𝑒𝑚𝑠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𝑎𝑟𝑒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  $30/5 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𝑎𝑛𝑑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+mj-ea"/>
                        </a:rPr>
                        <m:t>  $50/10</m:t>
                      </m:r>
                    </m:oMath>
                  </m:oMathPara>
                </a14:m>
                <a:endParaRPr lang="zh-TW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16" y="5771687"/>
                <a:ext cx="56982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079518" y="2934350"/>
                <a:ext cx="43465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18" y="2934350"/>
                <a:ext cx="43465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7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𝑝𝑠𝑒𝑢𝑑𝑜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altLang="zh-TW" sz="3200" b="0" i="1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14" y="886408"/>
            <a:ext cx="9876446" cy="59715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2915" y="2752530"/>
            <a:ext cx="1474237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564129" y="6043406"/>
                <a:ext cx="43465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29" y="6043406"/>
                <a:ext cx="434657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77" y="615051"/>
            <a:ext cx="9857143" cy="151428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97967" y="2976466"/>
            <a:ext cx="3713583" cy="4198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1902" y="2976465"/>
            <a:ext cx="3713583" cy="419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53811" y="4335220"/>
            <a:ext cx="3713583" cy="4198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2" idx="2"/>
          </p:cNvCxnSpPr>
          <p:nvPr/>
        </p:nvCxnSpPr>
        <p:spPr>
          <a:xfrm>
            <a:off x="4254759" y="3396343"/>
            <a:ext cx="1978090" cy="884451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232849" y="3396341"/>
            <a:ext cx="2055844" cy="884451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examples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517" y="282632"/>
                <a:ext cx="10287034" cy="6784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480390"/>
                  </p:ext>
                </p:extLst>
              </p:nvPr>
            </p:nvGraphicFramePr>
            <p:xfrm>
              <a:off x="555137" y="1410131"/>
              <a:ext cx="11196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41572434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161508499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2143325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984409811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636902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7357918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09266958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2807076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971526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5463764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0950353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4847192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35715139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61478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996092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93916041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20725906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1457358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22824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0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2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3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4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5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6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7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8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9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10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11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12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13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14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15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16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17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95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62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30/5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294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40/10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3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B050"/>
                              </a:solidFill>
                            </a:rPr>
                            <a:t>  </a:t>
                          </a:r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8/12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369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480390"/>
                  </p:ext>
                </p:extLst>
              </p:nvPr>
            </p:nvGraphicFramePr>
            <p:xfrm>
              <a:off x="555137" y="1410131"/>
              <a:ext cx="11196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41572434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161508499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2143325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984409811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636902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7357918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09266958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2807076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971526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5463764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0950353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4847192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35715139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61478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996092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93916041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20725906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1457358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22824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0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2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3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4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5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6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7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8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9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10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11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12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13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14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15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16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i="0" dirty="0" smtClean="0"/>
                            <a:t>17</a:t>
                          </a:r>
                          <a:endParaRPr lang="zh-TW" alt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95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158" t="-108197" r="-159368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6809" t="-108197" r="-151063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2105" t="-108197" r="-13947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7872" t="-108197" r="-130957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41053" t="-108197" r="-119578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48936" t="-108197" r="-110851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40000" t="-108197" r="-9968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950000" t="-108197" r="-90744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38947" t="-108197" r="-7978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151064" t="-108197" r="-7063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37895" t="-108197" r="-59894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352128" t="-108197" r="-5053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6842" t="-108197" r="-4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553191" t="-108197" r="-30425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635789" t="-108197" r="-20105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754255" t="-108197" r="-1031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834737" t="-108197" r="-210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62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30/5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158" t="-208197" r="-15936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6809" t="-208197" r="-151063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2105" t="-208197" r="-13947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7872" t="-208197" r="-130957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41053" t="-208197" r="-11957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48936" t="-208197" r="-11085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40000" t="-208197" r="-99684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950000" t="-208197" r="-9074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38947" t="-208197" r="-7978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151064" t="-208197" r="-7063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37895" t="-208197" r="-598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352128" t="-208197" r="-5053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6842" t="-208197" r="-4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553191" t="-208197" r="-30425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635789" t="-208197" r="-20105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754255" t="-208197" r="-1031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834737" t="-208197" r="-210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94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40/10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158" t="-308197" r="-15936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6809" t="-308197" r="-151063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2105" t="-308197" r="-13947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7872" t="-308197" r="-13095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41053" t="-308197" r="-11957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48936" t="-308197" r="-11085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40000" t="-308197" r="-9968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950000" t="-308197" r="-9074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38947" t="-308197" r="-7978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151064" t="-308197" r="-7063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37895" t="-308197" r="-598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352128" t="-308197" r="-5053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6842" t="-308197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553191" t="-308197" r="-30425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635789" t="-308197" r="-2010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754255" t="-308197" r="-1031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834737" t="-308197" r="-21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13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B050"/>
                              </a:solidFill>
                            </a:rPr>
                            <a:t>  </a:t>
                          </a:r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8/12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158" t="-408197" r="-15936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6809" t="-408197" r="-151063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2105" t="-408197" r="-13947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7872" t="-408197" r="-13095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41053" t="-408197" r="-11957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48936" t="-408197" r="-11085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40000" t="-408197" r="-9968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950000" t="-408197" r="-9074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38947" t="-408197" r="-7978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151064" t="-408197" r="-7063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37895" t="-408197" r="-598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352128" t="-408197" r="-5053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6842" t="-408197" r="-4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553191" t="-408197" r="-30425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635789" t="-408197" r="-2010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754255" t="-408197" r="-1031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834737" t="-408197" r="-21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369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110872"/>
                  </p:ext>
                </p:extLst>
              </p:nvPr>
            </p:nvGraphicFramePr>
            <p:xfrm>
              <a:off x="555137" y="4240417"/>
              <a:ext cx="10620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41572434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161508499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2143325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984409811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636902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7357918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09266958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2807076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971526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5463764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0950353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4847192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35715139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61478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996092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93916041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20725906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14573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2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3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4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5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6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7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8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9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10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11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12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13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14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15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16</a:t>
                          </a:r>
                          <a:endParaRPr lang="zh-TW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95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62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30/5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294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40/10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3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 </a:t>
                          </a:r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8/12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369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110872"/>
                  </p:ext>
                </p:extLst>
              </p:nvPr>
            </p:nvGraphicFramePr>
            <p:xfrm>
              <a:off x="555137" y="4240417"/>
              <a:ext cx="10620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41572434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161508499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2143325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984409811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636902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7357918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09266958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2807076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9715264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15463764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0950353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4847192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35715139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6614787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996092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93916041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20725906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14573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2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3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4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5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6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7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8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9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10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11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12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13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14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15</a:t>
                          </a:r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16</a:t>
                          </a:r>
                          <a:endParaRPr lang="zh-TW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95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43158" t="-108197" r="-14947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43158" t="-108197" r="-13947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47872" t="-108197" r="-130957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542105" t="-108197" r="-119578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48936" t="-108197" r="-110851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741053" t="-108197" r="-9968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50000" t="-108197" r="-90744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940000" t="-108197" r="-7978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51064" t="-108197" r="-7063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38947" t="-108197" r="-59894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252128" t="-108197" r="-5053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337895" t="-108197" r="-4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453191" t="-108197" r="-30425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536842" t="-108197" r="-20105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654255" t="-108197" r="-1031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735789" t="-108197" r="-210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62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30/5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43158" t="-208197" r="-14947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43158" t="-208197" r="-13947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47872" t="-208197" r="-130957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542105" t="-208197" r="-11957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48936" t="-208197" r="-11085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741053" t="-208197" r="-99684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50000" t="-208197" r="-9074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940000" t="-208197" r="-7978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51064" t="-208197" r="-7063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38947" t="-208197" r="-598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252128" t="-208197" r="-5053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337895" t="-208197" r="-4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453191" t="-208197" r="-30425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536842" t="-208197" r="-20105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654255" t="-208197" r="-1031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735789" t="-208197" r="-210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94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40/10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43158" t="-308197" r="-14947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43158" t="-308197" r="-13947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47872" t="-308197" r="-13095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542105" t="-308197" r="-11957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48936" t="-308197" r="-11085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741053" t="-308197" r="-9968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50000" t="-308197" r="-9074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940000" t="-308197" r="-7978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51064" t="-308197" r="-7063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38947" t="-308197" r="-598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252128" t="-308197" r="-5053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337895" t="-308197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453191" t="-308197" r="-30425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536842" t="-308197" r="-2010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654255" t="-308197" r="-1031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735789" t="-308197" r="-21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13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  </a:t>
                          </a:r>
                          <a:r>
                            <a:rPr lang="en-US" altLang="zh-TW" dirty="0" smtClean="0">
                              <a:solidFill>
                                <a:srgbClr val="0000FF"/>
                              </a:solidFill>
                            </a:rPr>
                            <a:t>8/12</a:t>
                          </a:r>
                          <a:endParaRPr lang="zh-TW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43158" t="-408197" r="-14947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43158" t="-408197" r="-13947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47872" t="-408197" r="-13095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542105" t="-408197" r="-11957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48936" t="-408197" r="-11085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741053" t="-408197" r="-9968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50000" t="-408197" r="-9074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940000" t="-408197" r="-7978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51064" t="-408197" r="-7063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38947" t="-408197" r="-598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252128" t="-408197" r="-5053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337895" t="-408197" r="-4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453191" t="-408197" r="-30425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536842" t="-408197" r="-2010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654255" t="-408197" r="-1031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735789" t="-408197" r="-21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3695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15" y="6280033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No solution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8298" y="3429703"/>
            <a:ext cx="5010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Optimal solution equals to K is 38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3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19" y="357447"/>
            <a:ext cx="7408541" cy="6167702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6-a. </a:t>
            </a:r>
            <a:r>
              <a:rPr lang="en-US" altLang="zh-TW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(4%)</a:t>
            </a:r>
            <a:endParaRPr lang="zh-TW" altLang="en-US" sz="3600" dirty="0">
              <a:latin typeface="Cambria Math" panose="020405030504060302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916339"/>
              </p:ext>
            </p:extLst>
          </p:nvPr>
        </p:nvGraphicFramePr>
        <p:xfrm>
          <a:off x="1069975" y="2120900"/>
          <a:ext cx="10515600" cy="39193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203989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8124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13733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6481590"/>
                    </a:ext>
                  </a:extLst>
                </a:gridCol>
              </a:tblGrid>
              <a:tr h="979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2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3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4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∞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86860"/>
                  </a:ext>
                </a:extLst>
              </a:tr>
              <a:tr h="979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5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8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9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∞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479838"/>
                  </a:ext>
                </a:extLst>
              </a:tr>
              <a:tr h="9798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12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14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 smtClean="0"/>
                        <a:t>16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∞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523319"/>
                  </a:ext>
                </a:extLst>
              </a:tr>
              <a:tr h="9798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0" u="none" strike="noStrike" kern="1200" dirty="0" smtClean="0">
                          <a:effectLst/>
                        </a:rPr>
                        <a:t>∞</a:t>
                      </a:r>
                      <a:endParaRPr lang="zh-TW" alt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∞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∞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∞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53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8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6-B. 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(4%)</a:t>
            </a:r>
            <a:endParaRPr lang="zh-TW" altLang="en-US" sz="3600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若</a:t>
            </a:r>
            <a:r>
              <a:rPr lang="en-US" altLang="zh-TW" sz="3200" dirty="0"/>
              <a:t>Y[1, 1]</a:t>
            </a:r>
            <a:r>
              <a:rPr lang="zh-TW" altLang="en-US" sz="3200" dirty="0"/>
              <a:t>為∞，根據規則第一列、第一行都∞，故可推斷所有</a:t>
            </a:r>
            <a:r>
              <a:rPr lang="en-US" altLang="zh-TW" sz="3200" dirty="0"/>
              <a:t>elements</a:t>
            </a:r>
            <a:r>
              <a:rPr lang="zh-TW" altLang="en-US" sz="3200" dirty="0"/>
              <a:t>皆為∞，所以</a:t>
            </a:r>
            <a:r>
              <a:rPr lang="en-US" altLang="zh-TW" sz="3200" dirty="0" smtClean="0"/>
              <a:t>Y</a:t>
            </a:r>
            <a:r>
              <a:rPr lang="zh-TW" altLang="en-US" sz="3200" dirty="0" smtClean="0"/>
              <a:t>為空</a:t>
            </a:r>
            <a:r>
              <a:rPr lang="en-US" altLang="zh-TW" sz="3200" dirty="0" smtClean="0"/>
              <a:t>.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zh-TW" altLang="en-US" sz="3200" dirty="0"/>
              <a:t>若</a:t>
            </a:r>
            <a:r>
              <a:rPr lang="en-US" altLang="zh-TW" sz="3200" dirty="0" smtClean="0"/>
              <a:t>Y[m, n] &lt; </a:t>
            </a:r>
            <a:r>
              <a:rPr lang="zh-TW" altLang="en-US" sz="3200" dirty="0" smtClean="0"/>
              <a:t>∞，</a:t>
            </a:r>
            <a:r>
              <a:rPr lang="zh-TW" altLang="en-US" sz="3200" dirty="0"/>
              <a:t>根據規則</a:t>
            </a:r>
            <a:r>
              <a:rPr lang="zh-TW" altLang="en-US" sz="3200" dirty="0" smtClean="0"/>
              <a:t>第</a:t>
            </a:r>
            <a:r>
              <a:rPr lang="en-US" altLang="zh-TW" sz="3200" dirty="0" smtClean="0"/>
              <a:t>m</a:t>
            </a:r>
            <a:r>
              <a:rPr lang="zh-TW" altLang="en-US" sz="3200" dirty="0" smtClean="0"/>
              <a:t>列</a:t>
            </a:r>
            <a:r>
              <a:rPr lang="zh-TW" altLang="en-US" sz="3200" dirty="0"/>
              <a:t>、</a:t>
            </a:r>
            <a:r>
              <a:rPr lang="zh-TW" altLang="en-US" sz="3200" dirty="0" smtClean="0"/>
              <a:t>第</a:t>
            </a:r>
            <a:r>
              <a:rPr lang="en-US" altLang="zh-TW" sz="3200" dirty="0" smtClean="0"/>
              <a:t>n</a:t>
            </a:r>
            <a:r>
              <a:rPr lang="zh-TW" altLang="en-US" sz="3200" dirty="0" smtClean="0"/>
              <a:t>行都小</a:t>
            </a:r>
            <a:r>
              <a:rPr lang="zh-TW" altLang="en-US" sz="3200" dirty="0"/>
              <a:t>於</a:t>
            </a:r>
            <a:r>
              <a:rPr lang="zh-TW" altLang="en-US" sz="3200" dirty="0" smtClean="0"/>
              <a:t>∞，</a:t>
            </a:r>
            <a:r>
              <a:rPr lang="zh-TW" altLang="en-US" sz="3200" dirty="0"/>
              <a:t>故可推斷所有</a:t>
            </a:r>
            <a:r>
              <a:rPr lang="en-US" altLang="zh-TW" sz="3200" dirty="0"/>
              <a:t>elements</a:t>
            </a:r>
            <a:r>
              <a:rPr lang="zh-TW" altLang="en-US" sz="3200" dirty="0" smtClean="0"/>
              <a:t>皆</a:t>
            </a:r>
            <a:r>
              <a:rPr lang="zh-TW" altLang="en-US" sz="3200" dirty="0"/>
              <a:t>小於</a:t>
            </a:r>
            <a:r>
              <a:rPr lang="zh-TW" altLang="en-US" sz="3200" dirty="0" smtClean="0"/>
              <a:t>∞</a:t>
            </a:r>
            <a:r>
              <a:rPr lang="zh-TW" altLang="en-US" sz="3200" dirty="0"/>
              <a:t>，所以</a:t>
            </a:r>
            <a:r>
              <a:rPr lang="en-US" altLang="zh-TW" sz="3200" dirty="0"/>
              <a:t>Y</a:t>
            </a:r>
            <a:r>
              <a:rPr lang="zh-TW" altLang="en-US" sz="3200" dirty="0" smtClean="0"/>
              <a:t>為滿</a:t>
            </a:r>
            <a:r>
              <a:rPr lang="en-US" altLang="zh-TW" sz="3200" dirty="0" smtClean="0"/>
              <a:t>.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316524"/>
            <a:ext cx="10058400" cy="668215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6-c-1. </a:t>
            </a:r>
            <a:r>
              <a:rPr lang="en-US" altLang="zh-TW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(4%)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266092"/>
            <a:ext cx="10483244" cy="546881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EXTRACT-MIN()</a:t>
            </a:r>
          </a:p>
          <a:p>
            <a:pPr marL="274320" lvl="1" indent="0">
              <a:buNone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min 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Y[1, 1];</a:t>
            </a:r>
          </a:p>
          <a:p>
            <a:pPr marL="274320" lvl="1" indent="0">
              <a:buNone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Y[1, 1] = ∞;</a:t>
            </a:r>
          </a:p>
          <a:p>
            <a:pPr marL="274320" lvl="1" indent="0">
              <a:buNone/>
            </a:pPr>
            <a:r>
              <a:rPr lang="en-US" altLang="zh-TW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j = 1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274320" lvl="1" indent="0">
              <a:buNone/>
            </a:pPr>
            <a:r>
              <a:rPr lang="en-US" altLang="zh-TW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&lt;= m  </a:t>
            </a:r>
            <a:r>
              <a:rPr lang="en-US" altLang="zh-TW" sz="24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j &lt;= n  </a:t>
            </a:r>
            <a:r>
              <a:rPr lang="en-US" altLang="zh-TW" sz="24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 Y[i+1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&lt; Y[</a:t>
            </a:r>
            <a:r>
              <a:rPr lang="en-US" altLang="zh-TW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j]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Y[</a:t>
            </a:r>
            <a:r>
              <a:rPr lang="en-US" altLang="zh-TW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j+1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&lt;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) 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48640" lvl="2" indent="0">
              <a:buNone/>
            </a:pPr>
            <a:r>
              <a:rPr lang="en-US" altLang="zh-TW" sz="2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Y[i+1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j] &lt; Y[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j+1]  </a:t>
            </a:r>
            <a:endParaRPr lang="en-US" altLang="zh-TW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48640" lvl="2" indent="0">
              <a:buNone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swap(Y[i+1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j], Y[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]);</a:t>
            </a:r>
          </a:p>
          <a:p>
            <a:pPr marL="548640" lvl="2" indent="0">
              <a:buNone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  <a:p>
            <a:pPr marL="548640" lvl="2" indent="0">
              <a:buNone/>
            </a:pPr>
            <a:r>
              <a:rPr lang="en-US" altLang="zh-TW" sz="2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en-US" altLang="zh-TW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48640" lvl="2" indent="0">
              <a:buNone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swap(Y[</a:t>
            </a:r>
            <a:r>
              <a:rPr lang="en-US" altLang="zh-TW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j+1], Y[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]);</a:t>
            </a:r>
          </a:p>
          <a:p>
            <a:pPr marL="548640" lvl="2" indent="0">
              <a:buNone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j++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en-US" altLang="zh-TW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r>
              <a:rPr lang="en-US" altLang="zh-TW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min</a:t>
            </a: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6-c. </a:t>
            </a:r>
            <a:r>
              <a:rPr lang="en-US" altLang="zh-TW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(4%)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T(p)=T(p−1)+</a:t>
            </a:r>
            <a:r>
              <a:rPr lang="pt-BR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O(1</a:t>
            </a: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TW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pt-BR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=T(p−2)+O(1)+O(1)</a:t>
            </a:r>
          </a:p>
          <a:p>
            <a:pPr marL="0" indent="0">
              <a:buNone/>
            </a:pPr>
            <a:r>
              <a:rPr lang="zh-TW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pt-BR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=…</a:t>
            </a:r>
          </a:p>
          <a:p>
            <a:pPr marL="0" indent="0">
              <a:buNone/>
            </a:pPr>
            <a:r>
              <a:rPr lang="zh-TW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TW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pt-BR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=O(p)</a:t>
            </a:r>
            <a:r>
              <a:rPr lang="zh-TW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O(m+n)</a:t>
            </a:r>
            <a:endParaRPr lang="zh-TW" alt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64824"/>
            <a:ext cx="10058400" cy="816630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6-d. </a:t>
            </a:r>
            <a:r>
              <a:rPr lang="en-US" altLang="zh-TW" sz="3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(4%)</a:t>
            </a:r>
            <a:endParaRPr lang="zh-TW" altLang="en-US" sz="3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362808"/>
            <a:ext cx="10058400" cy="5090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INSERT (value)</a:t>
            </a:r>
          </a:p>
          <a:p>
            <a:pPr marL="274320" lvl="1" indent="0">
              <a:buNone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Y[m, n] </a:t>
            </a: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value;</a:t>
            </a:r>
          </a:p>
          <a:p>
            <a:pPr marL="274320" lvl="1" indent="0">
              <a:buNone/>
            </a:pPr>
            <a:r>
              <a:rPr lang="en-US" altLang="zh-TW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m;</a:t>
            </a:r>
          </a:p>
          <a:p>
            <a:pPr marL="274320" lvl="1" indent="0">
              <a:buNone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= n;</a:t>
            </a:r>
            <a:endParaRPr lang="en-US" altLang="zh-TW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&gt;= 1  </a:t>
            </a:r>
            <a:r>
              <a:rPr lang="en-US" altLang="zh-TW" sz="24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j &gt;= 1  </a:t>
            </a:r>
            <a:r>
              <a:rPr lang="en-US" altLang="zh-TW" sz="24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 Y[i-1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&gt;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j]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j-1] &gt;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) 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48640" lvl="2" indent="0">
              <a:buNone/>
            </a:pPr>
            <a:r>
              <a:rPr lang="en-US" altLang="zh-TW" sz="2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Y[i-1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j] 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Y[</a:t>
            </a:r>
            <a:r>
              <a:rPr lang="en-US" altLang="zh-TW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]  </a:t>
            </a:r>
            <a:endParaRPr lang="en-US" altLang="zh-TW" sz="2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48640" lvl="2" indent="0">
              <a:buNone/>
            </a:pP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swap(Y[i-1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j], Y[</a:t>
            </a:r>
            <a:r>
              <a:rPr lang="en-US" altLang="zh-TW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]);</a:t>
            </a:r>
          </a:p>
          <a:p>
            <a:pPr marL="548640" lvl="2" indent="0">
              <a:buNone/>
            </a:pP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--;</a:t>
            </a:r>
            <a:endParaRPr lang="en-US" altLang="zh-TW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48640" lvl="2" indent="0">
              <a:buNone/>
            </a:pPr>
            <a:r>
              <a:rPr lang="en-US" altLang="zh-TW" sz="2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TW" sz="2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48640" lvl="2" indent="0">
              <a:buNone/>
            </a:pP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swap(Y[</a:t>
            </a:r>
            <a:r>
              <a:rPr lang="en-US" altLang="zh-TW" sz="2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], Y[</a:t>
            </a:r>
            <a:r>
              <a:rPr lang="en-US" altLang="zh-TW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]);</a:t>
            </a:r>
          </a:p>
          <a:p>
            <a:pPr marL="548640" lvl="2" indent="0">
              <a:buNone/>
            </a:pPr>
            <a:r>
              <a:rPr lang="en-US" altLang="zh-TW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j--;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33" y="3033762"/>
            <a:ext cx="9733333" cy="79047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6435" y="655857"/>
                <a:ext cx="11313402" cy="57262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How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先</m:t>
                    </m:r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算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物品的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𝐶𝑃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用</m:t>
                    </m:r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 dirty="0">
                        <a:latin typeface="Cambria Math" panose="02040503050406030204" pitchFamily="18" charset="0"/>
                      </a:rPr>
                      <m:t>時間</m:t>
                    </m:r>
                    <m:r>
                      <a:rPr lang="zh-TW" altLang="en-US" sz="3200" i="1" dirty="0" smtClean="0">
                        <a:latin typeface="Cambria Math" panose="02040503050406030204" pitchFamily="18" charset="0"/>
                      </a:rPr>
                      <m:t>找中位數的</m:t>
                    </m:r>
                    <m:r>
                      <a:rPr lang="zh-TW" altLang="en-US" sz="3200" b="0" i="1" dirty="0" smtClean="0">
                        <a:latin typeface="Cambria Math" panose="02040503050406030204" pitchFamily="18" charset="0"/>
                      </a:rPr>
                      <m:t>方法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，找到這些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的中</m:t>
                    </m:r>
                    <m:r>
                      <a:rPr lang="zh-TW" altLang="en-US" sz="3200" b="0" i="1" dirty="0" smtClean="0">
                        <a:latin typeface="Cambria Math" panose="02040503050406030204" pitchFamily="18" charset="0"/>
                      </a:rPr>
                      <m:t>位數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將</m:t>
                    </m:r>
                    <m:r>
                      <a:rPr lang="zh-TW" altLang="en-US" sz="3200" b="0" i="1" dirty="0">
                        <a:latin typeface="Cambria Math" panose="02040503050406030204" pitchFamily="18" charset="0"/>
                      </a:rPr>
                      <m:t>所有物品根據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值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與中位數</m:t>
                    </m:r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b="0" i="1" dirty="0" smtClean="0">
                        <a:latin typeface="Cambria Math" panose="02040503050406030204" pitchFamily="18" charset="0"/>
                      </a:rPr>
                      <m:t>分成三群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：</a:t>
                </a:r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435" y="655857"/>
                <a:ext cx="11313402" cy="57262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37896" y="310625"/>
                <a:ext cx="11954104" cy="64727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32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pseudo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code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：</a:t>
                </a:r>
                <a:r>
                  <a:rPr lang="en-US" altLang="zh-TW" sz="3200" b="0" dirty="0" smtClean="0">
                    <a:latin typeface="Arial Narrow" panose="020B060602020203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896" y="310625"/>
                <a:ext cx="11954104" cy="6472730"/>
              </a:xfrm>
              <a:blipFill>
                <a:blip r:embed="rId2"/>
                <a:stretch>
                  <a:fillRect t="-1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75" y="1063690"/>
            <a:ext cx="9874143" cy="5598367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276669" y="1435239"/>
            <a:ext cx="3713583" cy="4198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 txBox="1">
                <a:spLocks/>
              </p:cNvSpPr>
              <p:nvPr/>
            </p:nvSpPr>
            <p:spPr>
              <a:xfrm>
                <a:off x="465394" y="369662"/>
                <a:ext cx="4433178" cy="7220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𝑆𝑜𝑙𝑢𝑡𝑖𝑜𝑛</m:t>
                    </m:r>
                  </m:oMath>
                </a14:m>
                <a:r>
                  <a:rPr lang="zh-TW" altLang="en-US" sz="3200" dirty="0" smtClean="0">
                    <a:latin typeface="Arial Narrow" panose="020B0606020202030204" pitchFamily="34" charset="0"/>
                  </a:rPr>
                  <a:t>：</a:t>
                </a:r>
                <a:endParaRPr lang="en-US" altLang="zh-TW" sz="320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4" y="369662"/>
                <a:ext cx="4433178" cy="722019"/>
              </a:xfrm>
              <a:prstGeom prst="rect">
                <a:avLst/>
              </a:prstGeom>
              <a:blipFill>
                <a:blip r:embed="rId2"/>
                <a:stretch>
                  <a:fillRect t="-17797" b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 flipV="1">
            <a:off x="4012163" y="1866123"/>
            <a:ext cx="1978090" cy="884451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20" idx="1"/>
          </p:cNvCxnSpPr>
          <p:nvPr/>
        </p:nvCxnSpPr>
        <p:spPr>
          <a:xfrm flipH="1">
            <a:off x="4012163" y="1634295"/>
            <a:ext cx="2177142" cy="1088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8" idx="0"/>
          </p:cNvCxnSpPr>
          <p:nvPr/>
        </p:nvCxnSpPr>
        <p:spPr>
          <a:xfrm flipV="1">
            <a:off x="5990253" y="5203063"/>
            <a:ext cx="289249" cy="908964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49121"/>
              </p:ext>
            </p:extLst>
          </p:nvPr>
        </p:nvGraphicFramePr>
        <p:xfrm>
          <a:off x="2155373" y="4802102"/>
          <a:ext cx="371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58">
                  <a:extLst>
                    <a:ext uri="{9D8B030D-6E8A-4147-A177-3AD203B41FA5}">
                      <a16:colId xmlns:a16="http://schemas.microsoft.com/office/drawing/2014/main" val="374265503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914869358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246695745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779362949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303988846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992665074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2384818200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2447026512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344051363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360061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2704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2566"/>
              </p:ext>
            </p:extLst>
          </p:nvPr>
        </p:nvGraphicFramePr>
        <p:xfrm>
          <a:off x="6189308" y="4802102"/>
          <a:ext cx="371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58">
                  <a:extLst>
                    <a:ext uri="{9D8B030D-6E8A-4147-A177-3AD203B41FA5}">
                      <a16:colId xmlns:a16="http://schemas.microsoft.com/office/drawing/2014/main" val="374265503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914869358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246695745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779362949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303988846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992665074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2384818200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2447026512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344051363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360061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2704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56371"/>
              </p:ext>
            </p:extLst>
          </p:nvPr>
        </p:nvGraphicFramePr>
        <p:xfrm>
          <a:off x="4133463" y="6112027"/>
          <a:ext cx="371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58">
                  <a:extLst>
                    <a:ext uri="{9D8B030D-6E8A-4147-A177-3AD203B41FA5}">
                      <a16:colId xmlns:a16="http://schemas.microsoft.com/office/drawing/2014/main" val="374265503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914869358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246695745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779362949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1303988846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992665074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2384818200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2447026512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344051363"/>
                    </a:ext>
                  </a:extLst>
                </a:gridCol>
                <a:gridCol w="371358">
                  <a:extLst>
                    <a:ext uri="{9D8B030D-6E8A-4147-A177-3AD203B41FA5}">
                      <a16:colId xmlns:a16="http://schemas.microsoft.com/office/drawing/2014/main" val="360061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72704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>
            <a:off x="7381289" y="4987522"/>
            <a:ext cx="931507" cy="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向下箭號 24"/>
          <p:cNvSpPr/>
          <p:nvPr/>
        </p:nvSpPr>
        <p:spPr>
          <a:xfrm>
            <a:off x="5253134" y="3689657"/>
            <a:ext cx="1474237" cy="5878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35557" y="552833"/>
                <a:ext cx="7184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左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邊那塊</m:t>
                    </m:r>
                  </m:oMath>
                </a14:m>
                <a:r>
                  <a:rPr lang="zh-TW" altLang="en-US" sz="2800" dirty="0" smtClean="0"/>
                  <a:t>塞到額外空間，從左邊開始做</a:t>
                </a:r>
                <a:r>
                  <a:rPr lang="en-US" altLang="zh-TW" sz="2800" dirty="0" smtClean="0"/>
                  <a:t>Merge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57" y="552833"/>
                <a:ext cx="7184403" cy="430887"/>
              </a:xfrm>
              <a:prstGeom prst="rect">
                <a:avLst/>
              </a:prstGeom>
              <a:blipFill>
                <a:blip r:embed="rId3"/>
                <a:stretch>
                  <a:fillRect t="-27143" r="-161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6189305" y="1424356"/>
            <a:ext cx="3713583" cy="419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133460" y="2777930"/>
            <a:ext cx="3713583" cy="4198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57774" y="674519"/>
                <a:ext cx="11313402" cy="57262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32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complexity</m:t>
                    </m:r>
                  </m:oMath>
                </a14:m>
                <a:r>
                  <a:rPr lang="zh-TW" altLang="en-US" sz="3200" b="0" dirty="0" smtClean="0">
                    <a:latin typeface="Arial Narrow" panose="020B0606020202030204" pitchFamily="34" charset="0"/>
                  </a:rPr>
                  <a:t>：</a:t>
                </a:r>
                <a:r>
                  <a:rPr lang="en-US" altLang="zh-TW" sz="3200" b="0" dirty="0" smtClean="0">
                    <a:latin typeface="Arial Narrow" panose="020B060602020203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3200" b="0" dirty="0" smtClean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74" y="674519"/>
                <a:ext cx="11313402" cy="5726282"/>
              </a:xfrm>
              <a:blipFill>
                <a:blip r:embed="rId2"/>
                <a:stretch>
                  <a:fillRect t="-22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17037" y="1649243"/>
                <a:ext cx="10077061" cy="4236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用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TW" altLang="en-US" sz="2800" i="1" dirty="0">
                        <a:latin typeface="Cambria Math" panose="02040503050406030204" pitchFamily="18" charset="0"/>
                      </a:rPr>
                      <m:t>時間找中位數的方法</m:t>
                    </m:r>
                  </m:oMath>
                </a14:m>
                <a:r>
                  <a:rPr lang="zh-TW" altLang="en-US" sz="2800" dirty="0">
                    <a:latin typeface="Arial Narrow" panose="020B0606020202030204" pitchFamily="34" charset="0"/>
                  </a:rPr>
                  <a:t>，找到這些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TW" altLang="en-US" sz="2800" i="1">
                        <a:latin typeface="Cambria Math" panose="02040503050406030204" pitchFamily="18" charset="0"/>
                      </a:rPr>
                      <m:t>的中</m:t>
                    </m:r>
                    <m:r>
                      <a:rPr lang="zh-TW" altLang="en-US" sz="2800" i="1" dirty="0">
                        <a:latin typeface="Cambria Math" panose="02040503050406030204" pitchFamily="18" charset="0"/>
                      </a:rPr>
                      <m:t>位數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2800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將所有物品根據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值與中位數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分成三群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放</m:t>
                      </m:r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物品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800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𝑀𝑎𝑠𝑡𝑒𝑟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𝑡h𝑒𝑜𝑟𝑒𝑚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3  ∈  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1649243"/>
                <a:ext cx="10077061" cy="4236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9" y="2357571"/>
            <a:ext cx="9704762" cy="2142857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11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6435" y="655857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Show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counterexample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435" y="655857"/>
                <a:ext cx="10287034" cy="6784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579650"/>
                  </p:ext>
                </p:extLst>
              </p:nvPr>
            </p:nvGraphicFramePr>
            <p:xfrm>
              <a:off x="1492895" y="1912309"/>
              <a:ext cx="908698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7396">
                      <a:extLst>
                        <a:ext uri="{9D8B030D-6E8A-4147-A177-3AD203B41FA5}">
                          <a16:colId xmlns:a16="http://schemas.microsoft.com/office/drawing/2014/main" val="1983025482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035998311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17496024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529675689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878144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TW" altLang="en-US" sz="28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TW" altLang="en-US" sz="28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altLang="zh-TW" sz="2800" b="1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zh-TW" altLang="en-US" sz="28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86199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price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𝑃𝑖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6706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i="0" u="none" dirty="0" smtClean="0">
                                    <a:latin typeface="Cambria Math" panose="02040503050406030204" pitchFamily="18" charset="0"/>
                                  </a:rPr>
                                  <m:t>limit</m:t>
                                </m:r>
                                <m:r>
                                  <a:rPr lang="en-US" altLang="zh-TW" sz="2800" i="1" u="none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i="1" u="none" dirty="0" smtClean="0"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oMath>
                            </m:oMathPara>
                          </a14:m>
                          <a:endParaRPr lang="zh-TW" altLang="en-US" sz="2800" u="none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2943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579650"/>
                  </p:ext>
                </p:extLst>
              </p:nvPr>
            </p:nvGraphicFramePr>
            <p:xfrm>
              <a:off x="1492895" y="1912309"/>
              <a:ext cx="908698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7396">
                      <a:extLst>
                        <a:ext uri="{9D8B030D-6E8A-4147-A177-3AD203B41FA5}">
                          <a16:colId xmlns:a16="http://schemas.microsoft.com/office/drawing/2014/main" val="1983025482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035998311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17496024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529675689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87814494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01678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666" r="-300334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336" r="-201342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331" r="-100669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671" r="-1007" b="-20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1993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837" r="-401678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666" t="-98837" r="-300334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336" t="-98837" r="-201342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331" t="-98837" r="-10066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671" t="-98837" r="-1007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067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176" r="-401678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666" t="-201176" r="-300334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336" t="-201176" r="-20134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331" t="-201176" r="-10066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671" t="-201176" r="-1007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9430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27453" y="4044821"/>
                <a:ext cx="7417865" cy="1591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𝑂𝑟𝑖𝑔𝑖𝑛𝑎𝑙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1 , 1 , 1 , 1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=15∗4=60</m:t>
                      </m:r>
                    </m:oMath>
                  </m:oMathPara>
                </a14:m>
                <a:endParaRPr lang="en-US" altLang="zh-TW" sz="2800" b="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TW" sz="28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𝑊𝑖𝑡h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 1 , 1 , 2 </m:t>
                        </m:r>
                      </m:e>
                    </m:d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=15∗2+20=50</m:t>
                    </m:r>
                  </m:oMath>
                </a14:m>
                <a:endParaRPr lang="en-US" altLang="zh-TW" sz="2800" dirty="0" smtClean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453" y="4044821"/>
                <a:ext cx="7417865" cy="1591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4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6435" y="655857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How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435" y="655857"/>
                <a:ext cx="10287034" cy="6784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399394"/>
                  </p:ext>
                </p:extLst>
              </p:nvPr>
            </p:nvGraphicFramePr>
            <p:xfrm>
              <a:off x="1999972" y="1629293"/>
              <a:ext cx="814155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8311">
                      <a:extLst>
                        <a:ext uri="{9D8B030D-6E8A-4147-A177-3AD203B41FA5}">
                          <a16:colId xmlns:a16="http://schemas.microsoft.com/office/drawing/2014/main" val="1983025482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1035998311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117496024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529675689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1878144940"/>
                        </a:ext>
                      </a:extLst>
                    </a:gridCol>
                  </a:tblGrid>
                  <a:tr h="385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TW" altLang="en-US" sz="28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TW" altLang="en-US" sz="28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altLang="zh-TW" sz="2800" b="1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zh-TW" altLang="en-US" sz="28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86199379"/>
                      </a:ext>
                    </a:extLst>
                  </a:tr>
                  <a:tr h="385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price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𝑃𝑖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67067371"/>
                      </a:ext>
                    </a:extLst>
                  </a:tr>
                  <a:tr h="385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i="0" u="none" dirty="0" smtClean="0">
                                    <a:latin typeface="Cambria Math" panose="02040503050406030204" pitchFamily="18" charset="0"/>
                                  </a:rPr>
                                  <m:t>limit</m:t>
                                </m:r>
                                <m:r>
                                  <a:rPr lang="en-US" altLang="zh-TW" sz="2800" i="1" u="none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i="1" u="none" dirty="0" smtClean="0"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oMath>
                            </m:oMathPara>
                          </a14:m>
                          <a:endParaRPr lang="zh-TW" altLang="en-US" sz="2800" u="none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2943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399394"/>
                  </p:ext>
                </p:extLst>
              </p:nvPr>
            </p:nvGraphicFramePr>
            <p:xfrm>
              <a:off x="1999972" y="1629293"/>
              <a:ext cx="814155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8311">
                      <a:extLst>
                        <a:ext uri="{9D8B030D-6E8A-4147-A177-3AD203B41FA5}">
                          <a16:colId xmlns:a16="http://schemas.microsoft.com/office/drawing/2014/main" val="1983025482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1035998311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117496024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529675689"/>
                        </a:ext>
                      </a:extLst>
                    </a:gridCol>
                    <a:gridCol w="1628311">
                      <a:extLst>
                        <a:ext uri="{9D8B030D-6E8A-4147-A177-3AD203B41FA5}">
                          <a16:colId xmlns:a16="http://schemas.microsoft.com/office/drawing/2014/main" val="187814494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01498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301498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54" r="-200373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375" r="-101124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375" r="-1124" b="-20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1993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837" r="-401498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98837" r="-301498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54" t="-98837" r="-200373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375" t="-98837" r="-101124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375" t="-98837" r="-1124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067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176" r="-401498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1176" r="-301498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54" t="-201176" r="-200373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375" t="-201176" r="-101124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375" t="-201176" r="-1124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9430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矩形 9"/>
          <p:cNvSpPr/>
          <p:nvPr/>
        </p:nvSpPr>
        <p:spPr>
          <a:xfrm>
            <a:off x="2959330" y="3757352"/>
            <a:ext cx="1321724" cy="157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59330" y="4383577"/>
            <a:ext cx="1321724" cy="157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59330" y="5009802"/>
            <a:ext cx="2626822" cy="157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67643" y="5636027"/>
            <a:ext cx="4106488" cy="157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59330" y="6262252"/>
            <a:ext cx="5494714" cy="157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999971" y="3620879"/>
                <a:ext cx="8624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15/1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71" y="3620879"/>
                <a:ext cx="86241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999971" y="4247104"/>
                <a:ext cx="8624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15/1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71" y="4247104"/>
                <a:ext cx="86241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99971" y="4873329"/>
                <a:ext cx="8624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0/2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71" y="4873329"/>
                <a:ext cx="86241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999971" y="5499554"/>
                <a:ext cx="8624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3/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71" y="5499554"/>
                <a:ext cx="86241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999971" y="6122923"/>
                <a:ext cx="8624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6/4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71" y="6122923"/>
                <a:ext cx="86241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30187" y="3690630"/>
                <a:ext cx="41425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𝑟𝑜𝑑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sz="3200" dirty="0" smtClean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187" y="3690630"/>
                <a:ext cx="4142544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52387" y="4661671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li</a:t>
            </a:r>
            <a:r>
              <a:rPr lang="zh-TW" altLang="en-US" dirty="0" smtClean="0"/>
              <a:t>的限制，表示最多只有</a:t>
            </a:r>
            <a:r>
              <a:rPr lang="en-US" altLang="zh-TW" dirty="0" smtClean="0"/>
              <a:t>sum of li</a:t>
            </a:r>
            <a:r>
              <a:rPr lang="zh-TW" altLang="en-US" dirty="0" smtClean="0"/>
              <a:t>根短棍子</a:t>
            </a:r>
            <a:endParaRPr lang="en-US" altLang="zh-TW" dirty="0" smtClean="0"/>
          </a:p>
          <a:p>
            <a:r>
              <a:rPr lang="zh-TW" altLang="en-US" dirty="0" smtClean="0"/>
              <a:t>可以去湊出長度為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的棍子</a:t>
            </a:r>
            <a:endParaRPr lang="en-US" altLang="zh-TW" dirty="0" smtClean="0"/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剛好填滿背包的</a:t>
            </a:r>
            <a:r>
              <a:rPr lang="en-US" altLang="zh-TW" dirty="0" smtClean="0">
                <a:sym typeface="Wingdings" panose="05000000000000000000" pitchFamily="2" charset="2"/>
              </a:rPr>
              <a:t>0-1</a:t>
            </a:r>
            <a:r>
              <a:rPr lang="zh-TW" altLang="en-US" dirty="0" smtClean="0">
                <a:sym typeface="Wingdings" panose="05000000000000000000" pitchFamily="2" charset="2"/>
              </a:rPr>
              <a:t>背包問題</a:t>
            </a:r>
            <a:r>
              <a:rPr lang="en-US" altLang="zh-TW" dirty="0" smtClean="0">
                <a:sym typeface="Wingdings" panose="05000000000000000000" pitchFamily="2" charset="2"/>
              </a:rPr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6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4174" y="431923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pseudo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code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Like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problem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5.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74" y="431923"/>
                <a:ext cx="10287034" cy="6784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27" y="1110344"/>
            <a:ext cx="9784432" cy="571131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3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659945"/>
                  </p:ext>
                </p:extLst>
              </p:nvPr>
            </p:nvGraphicFramePr>
            <p:xfrm>
              <a:off x="1511556" y="1352472"/>
              <a:ext cx="908698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7396">
                      <a:extLst>
                        <a:ext uri="{9D8B030D-6E8A-4147-A177-3AD203B41FA5}">
                          <a16:colId xmlns:a16="http://schemas.microsoft.com/office/drawing/2014/main" val="1983025482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035998311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17496024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529675689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87814494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altLang="zh-TW" sz="2800" b="0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86199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price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𝑃𝑖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6706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2800" i="0" u="none" dirty="0" smtClean="0">
                                    <a:latin typeface="Cambria Math" panose="02040503050406030204" pitchFamily="18" charset="0"/>
                                  </a:rPr>
                                  <m:t>limit</m:t>
                                </m:r>
                                <m:r>
                                  <a:rPr lang="en-US" altLang="zh-TW" sz="2800" i="1" u="none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2800" i="1" u="none" dirty="0" smtClean="0"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oMath>
                            </m:oMathPara>
                          </a14:m>
                          <a:endParaRPr lang="zh-TW" altLang="en-US" sz="2800" u="none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2943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659945"/>
                  </p:ext>
                </p:extLst>
              </p:nvPr>
            </p:nvGraphicFramePr>
            <p:xfrm>
              <a:off x="1511556" y="1352472"/>
              <a:ext cx="9086980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7396">
                      <a:extLst>
                        <a:ext uri="{9D8B030D-6E8A-4147-A177-3AD203B41FA5}">
                          <a16:colId xmlns:a16="http://schemas.microsoft.com/office/drawing/2014/main" val="1983025482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035998311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17496024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529675689"/>
                        </a:ext>
                      </a:extLst>
                    </a:gridCol>
                    <a:gridCol w="1817396">
                      <a:extLst>
                        <a:ext uri="{9D8B030D-6E8A-4147-A177-3AD203B41FA5}">
                          <a16:colId xmlns:a16="http://schemas.microsoft.com/office/drawing/2014/main" val="187814494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1678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666" r="-300334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336" r="-201342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31" r="-100669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671" r="-1007" b="-20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1993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837" r="-401678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666" t="-98837" r="-300334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336" t="-98837" r="-201342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31" t="-98837" r="-10066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671" t="-98837" r="-1007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067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1176" r="-401678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666" t="-201176" r="-300334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336" t="-201176" r="-20134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31" t="-201176" r="-10066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671" t="-201176" r="-1007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9430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378881"/>
                  </p:ext>
                </p:extLst>
              </p:nvPr>
            </p:nvGraphicFramePr>
            <p:xfrm>
              <a:off x="2982926" y="3630815"/>
              <a:ext cx="614424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2015">
                      <a:extLst>
                        <a:ext uri="{9D8B030D-6E8A-4147-A177-3AD203B41FA5}">
                          <a16:colId xmlns:a16="http://schemas.microsoft.com/office/drawing/2014/main" val="4157243444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3161508499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1621433257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2984409811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2163690200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7357918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95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62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 / 1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294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altLang="zh-TW" i="1" baseline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/ 1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3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20</m:t>
                                </m:r>
                                <m:r>
                                  <a:rPr lang="en-US" altLang="zh-TW" i="1" baseline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/ 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36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33 / 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6232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36 / 4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643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378881"/>
                  </p:ext>
                </p:extLst>
              </p:nvPr>
            </p:nvGraphicFramePr>
            <p:xfrm>
              <a:off x="2982926" y="3630815"/>
              <a:ext cx="614424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2015">
                      <a:extLst>
                        <a:ext uri="{9D8B030D-6E8A-4147-A177-3AD203B41FA5}">
                          <a16:colId xmlns:a16="http://schemas.microsoft.com/office/drawing/2014/main" val="4157243444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3161508499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1621433257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2984409811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2163690200"/>
                        </a:ext>
                      </a:extLst>
                    </a:gridCol>
                    <a:gridCol w="954445">
                      <a:extLst>
                        <a:ext uri="{9D8B030D-6E8A-4147-A177-3AD203B41FA5}">
                          <a16:colId xmlns:a16="http://schemas.microsoft.com/office/drawing/2014/main" val="7357918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949" t="-1639" r="-400637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949" t="-1639" r="-300637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3949" t="-1639" r="-200637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6795" t="-1639" r="-101923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3312" t="-1639" r="-1274" b="-6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952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949" t="-101639" r="-40063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949" t="-101639" r="-30063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3949" t="-101639" r="-20063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6795" t="-101639" r="-101923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3312" t="-101639" r="-1274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623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4" t="-201639" r="-349333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949" t="-201639" r="-400637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949" t="-201639" r="-300637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3949" t="-201639" r="-200637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6795" t="-201639" r="-101923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3312" t="-201639" r="-1274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94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4" t="-301639" r="-349333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949" t="-301639" r="-40063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949" t="-301639" r="-30063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3949" t="-301639" r="-20063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6795" t="-301639" r="-101923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3312" t="-301639" r="-1274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13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4" t="-401639" r="-349333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949" t="-401639" r="-40063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949" t="-401639" r="-30063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3949" t="-401639" r="-20063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6795" t="-401639" r="-101923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3312" t="-401639" r="-1274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36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4" t="-501639" r="-349333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949" t="-501639" r="-400637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949" t="-501639" r="-300637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3949" t="-501639" r="-200637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6795" t="-501639" r="-101923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3312" t="-501639" r="-1274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232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4" t="-601639" r="-349333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43949" t="-601639" r="-40063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43949" t="-601639" r="-30063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43949" t="-601639" r="-20063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46795" t="-601639" r="-101923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43312" t="-601639" r="-127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6432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4468" y="385269"/>
                <a:ext cx="10287034" cy="678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counterexample</m:t>
                      </m:r>
                    </m:oMath>
                  </m:oMathPara>
                </a14:m>
                <a:endParaRPr lang="en-US" altLang="zh-TW" sz="3200" b="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468" y="385269"/>
                <a:ext cx="10287034" cy="67842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8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47" y="1314714"/>
            <a:ext cx="9761905" cy="422857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92" y="182880"/>
            <a:ext cx="8775484" cy="6601417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1702" y="365760"/>
                <a:ext cx="11424181" cy="6384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𝑀𝑎𝑠𝑡𝑒𝑟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𝑇h𝑒𝑜𝑟𝑒𝑚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=16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=16  ,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=4   →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𝑀𝑎𝑠𝑡𝑒𝑟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𝑡h𝑒𝑜𝑟𝑒𝑚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zh-TW" sz="2400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							</a:t>
                </a:r>
                <a:r>
                  <a:rPr lang="zh-TW" altLang="en-US" sz="2400" dirty="0" smtClean="0"/>
                  <a:t>   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                 </a:t>
                </a:r>
                <a:endParaRPr lang="en-US" altLang="zh-TW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           </a:t>
                </a:r>
                <a:r>
                  <a:rPr lang="en-US" altLang="zh-TW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=7  , 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=3   → 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𝑀𝑎𝑠𝑡𝑒𝑟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𝑡h𝑒𝑜𝑟𝑒𝑚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								</a:t>
                </a:r>
                <a:r>
                  <a:rPr lang="zh-TW" altLang="en-US" sz="2400" dirty="0"/>
                  <a:t> </a:t>
                </a:r>
                <a:r>
                  <a:rPr lang="zh-TW" alt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=7  , 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=2   → 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𝑀𝑎𝑠𝑡𝑒𝑟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𝑡h𝑒𝑜𝑟𝑒𝑚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							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702" y="365760"/>
                <a:ext cx="11424181" cy="6384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1702" y="365760"/>
                <a:ext cx="11424181" cy="63841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sz="2800" b="0" dirty="0" smtClean="0"/>
              </a:p>
              <a:p>
                <a:pPr marL="0" indent="0">
                  <a:buNone/>
                </a:pPr>
                <a:r>
                  <a:rPr lang="en-US" altLang="zh-TW" sz="2800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= 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=  ……</m:t>
                    </m:r>
                  </m:oMath>
                </a14:m>
                <a:endParaRPr lang="en-US" altLang="zh-TW" sz="2800" b="0" dirty="0" smtClean="0"/>
              </a:p>
              <a:p>
                <a:pPr marL="0" indent="0">
                  <a:buNone/>
                </a:pPr>
                <a:r>
                  <a:rPr lang="en-US" altLang="zh-TW" sz="2800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=1+2+…+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𝑙𝑔𝑛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2. 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zh-TW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4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	</a:t>
                </a:r>
                <a:r>
                  <a:rPr lang="en-US" altLang="zh-TW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recursion tree method</a:t>
                </a:r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altLang="zh-TW" sz="2400" dirty="0" smtClean="0"/>
                  <a:t>		   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b="0" dirty="0" smtClean="0"/>
                  <a:t>    					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		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				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4+2+1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				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702" y="365760"/>
                <a:ext cx="11424181" cy="6384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17" y="4266831"/>
            <a:ext cx="3333333" cy="2380952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0" y="1408487"/>
            <a:ext cx="10066667" cy="13809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02" y="3503728"/>
            <a:ext cx="7761905" cy="1304762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 txBox="1">
                <a:spLocks/>
              </p:cNvSpPr>
              <p:nvPr/>
            </p:nvSpPr>
            <p:spPr>
              <a:xfrm>
                <a:off x="363266" y="257695"/>
                <a:ext cx="4433178" cy="5656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TW" sz="3200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𝑃𝑠𝑒𝑢𝑑𝑜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𝑐𝑜𝑑𝑒</m:t>
                    </m:r>
                  </m:oMath>
                </a14:m>
                <a:r>
                  <a:rPr lang="zh-TW" altLang="en-US" sz="3200" dirty="0" smtClean="0">
                    <a:latin typeface="Arial Narrow" panose="020B0606020202030204" pitchFamily="34" charset="0"/>
                  </a:rPr>
                  <a:t>：</a:t>
                </a:r>
                <a:endParaRPr lang="en-US" altLang="zh-TW" sz="3200" dirty="0" smtClean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6" y="257695"/>
                <a:ext cx="4433178" cy="5656811"/>
              </a:xfrm>
              <a:prstGeom prst="rect">
                <a:avLst/>
              </a:prstGeom>
              <a:blipFill>
                <a:blip r:embed="rId2"/>
                <a:stretch>
                  <a:fillRect t="-2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42" y="901862"/>
            <a:ext cx="7745647" cy="5712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880013" y="5699062"/>
                <a:ext cx="4258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013" y="5699062"/>
                <a:ext cx="42589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1030</TotalTime>
  <Words>892</Words>
  <Application>Microsoft Office PowerPoint</Application>
  <PresentationFormat>寬螢幕</PresentationFormat>
  <Paragraphs>496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微軟正黑體</vt:lpstr>
      <vt:lpstr>新細明體</vt:lpstr>
      <vt:lpstr>標楷體</vt:lpstr>
      <vt:lpstr>Arial</vt:lpstr>
      <vt:lpstr>Arial Narrow</vt:lpstr>
      <vt:lpstr>Calibri</vt:lpstr>
      <vt:lpstr>Cambria Math</vt:lpstr>
      <vt:lpstr>Rockwell</vt:lpstr>
      <vt:lpstr>Rockwell Condensed</vt:lpstr>
      <vt:lpstr>Wingdings</vt:lpstr>
      <vt:lpstr>木刻字型</vt:lpstr>
      <vt:lpstr>演算法期中考檢討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6-a. (4%)</vt:lpstr>
      <vt:lpstr>6-B. (4%)</vt:lpstr>
      <vt:lpstr>6-c-1. (4%)</vt:lpstr>
      <vt:lpstr>6-c. (4%)</vt:lpstr>
      <vt:lpstr>6-d. (4%)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演算法期中考檢討</dc:title>
  <dc:creator>張哲嘉</dc:creator>
  <cp:lastModifiedBy>GAGA</cp:lastModifiedBy>
  <cp:revision>131</cp:revision>
  <dcterms:created xsi:type="dcterms:W3CDTF">2019-04-14T12:57:03Z</dcterms:created>
  <dcterms:modified xsi:type="dcterms:W3CDTF">2019-04-18T14:53:11Z</dcterms:modified>
</cp:coreProperties>
</file>