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954E-1D47-404A-9F71-E3F4A733AAE6}" type="datetimeFigureOut">
              <a:rPr lang="zh-TW" altLang="en-US" smtClean="0"/>
              <a:t>2020/3/10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8976-0383-41AC-9674-A4B466F113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26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954E-1D47-404A-9F71-E3F4A733AAE6}" type="datetimeFigureOut">
              <a:rPr lang="zh-TW" altLang="en-US" smtClean="0"/>
              <a:t>2020/3/10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8976-0383-41AC-9674-A4B466F113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96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954E-1D47-404A-9F71-E3F4A733AAE6}" type="datetimeFigureOut">
              <a:rPr lang="zh-TW" altLang="en-US" smtClean="0"/>
              <a:t>2020/3/10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8976-0383-41AC-9674-A4B466F113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7125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954E-1D47-404A-9F71-E3F4A733AAE6}" type="datetimeFigureOut">
              <a:rPr lang="zh-TW" altLang="en-US" smtClean="0"/>
              <a:t>2020/3/10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8976-0383-41AC-9674-A4B466F113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341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954E-1D47-404A-9F71-E3F4A733AAE6}" type="datetimeFigureOut">
              <a:rPr lang="zh-TW" altLang="en-US" smtClean="0"/>
              <a:t>2020/3/10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8976-0383-41AC-9674-A4B466F113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4057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954E-1D47-404A-9F71-E3F4A733AAE6}" type="datetimeFigureOut">
              <a:rPr lang="zh-TW" altLang="en-US" smtClean="0"/>
              <a:t>2020/3/10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8976-0383-41AC-9674-A4B466F113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969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954E-1D47-404A-9F71-E3F4A733AAE6}" type="datetimeFigureOut">
              <a:rPr lang="zh-TW" altLang="en-US" smtClean="0"/>
              <a:t>2020/3/10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8976-0383-41AC-9674-A4B466F113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851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954E-1D47-404A-9F71-E3F4A733AAE6}" type="datetimeFigureOut">
              <a:rPr lang="zh-TW" altLang="en-US" smtClean="0"/>
              <a:t>2020/3/10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8976-0383-41AC-9674-A4B466F113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00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954E-1D47-404A-9F71-E3F4A733AAE6}" type="datetimeFigureOut">
              <a:rPr lang="zh-TW" altLang="en-US" smtClean="0"/>
              <a:t>2020/3/10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8976-0383-41AC-9674-A4B466F113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68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954E-1D47-404A-9F71-E3F4A733AAE6}" type="datetimeFigureOut">
              <a:rPr lang="zh-TW" altLang="en-US" smtClean="0"/>
              <a:t>2020/3/10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8976-0383-41AC-9674-A4B466F113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99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954E-1D47-404A-9F71-E3F4A733AAE6}" type="datetimeFigureOut">
              <a:rPr lang="zh-TW" altLang="en-US" smtClean="0"/>
              <a:t>2020/3/10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8976-0383-41AC-9674-A4B466F113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61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954E-1D47-404A-9F71-E3F4A733AAE6}" type="datetimeFigureOut">
              <a:rPr lang="zh-TW" altLang="en-US" smtClean="0"/>
              <a:t>2020/3/10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8976-0383-41AC-9674-A4B466F113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79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954E-1D47-404A-9F71-E3F4A733AAE6}" type="datetimeFigureOut">
              <a:rPr lang="zh-TW" altLang="en-US" smtClean="0"/>
              <a:t>2020/3/10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8976-0383-41AC-9674-A4B466F113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34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954E-1D47-404A-9F71-E3F4A733AAE6}" type="datetimeFigureOut">
              <a:rPr lang="zh-TW" altLang="en-US" smtClean="0"/>
              <a:t>2020/3/10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8976-0383-41AC-9674-A4B466F113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94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954E-1D47-404A-9F71-E3F4A733AAE6}" type="datetimeFigureOut">
              <a:rPr lang="zh-TW" altLang="en-US" smtClean="0"/>
              <a:t>2020/3/10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8976-0383-41AC-9674-A4B466F113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59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954E-1D47-404A-9F71-E3F4A733AAE6}" type="datetimeFigureOut">
              <a:rPr lang="zh-TW" altLang="en-US" smtClean="0"/>
              <a:t>2020/3/10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D8976-0383-41AC-9674-A4B466F113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61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B954E-1D47-404A-9F71-E3F4A733AAE6}" type="datetimeFigureOut">
              <a:rPr lang="zh-TW" altLang="en-US" smtClean="0"/>
              <a:t>2020/3/10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2D8976-0383-41AC-9674-A4B466F113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9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B2BAE-1C06-462D-B35B-8447B0CE2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600" b="1" dirty="0"/>
              <a:t>演算法第一次作業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E30F12-B3B5-4E5A-B05A-644B8FEEA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第三組</a:t>
            </a:r>
            <a:endParaRPr lang="en-US" altLang="zh-TW" dirty="0"/>
          </a:p>
          <a:p>
            <a:r>
              <a:rPr lang="zh-TW" altLang="en-US" dirty="0"/>
              <a:t>謝文棋、張文耀、黃文暉、廖文睿、黃予珩、王甫丞、蘇昱瑋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3119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477978-CE07-4492-A3FC-2202CA7D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7200" b="1" dirty="0"/>
              <a:t>第二小題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A7B0267-808F-44C0-860E-F85FAFB35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948" t="29582" r="44243" b="27915"/>
          <a:stretch/>
        </p:blipFill>
        <p:spPr>
          <a:xfrm>
            <a:off x="1131794" y="1722750"/>
            <a:ext cx="8861196" cy="472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84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A996D-E045-4516-9C62-DA88BAEF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20" y="553040"/>
            <a:ext cx="8596668" cy="1320800"/>
          </a:xfrm>
        </p:spPr>
        <p:txBody>
          <a:bodyPr>
            <a:noAutofit/>
          </a:bodyPr>
          <a:lstStyle/>
          <a:p>
            <a:r>
              <a:rPr lang="zh-TW" altLang="en-US" sz="5400" b="1" dirty="0"/>
              <a:t>引擎發動演算法</a:t>
            </a:r>
            <a:br>
              <a:rPr lang="en-US" altLang="zh-TW" sz="5400" b="1" dirty="0"/>
            </a:br>
            <a:endParaRPr lang="zh-TW" altLang="en-US" sz="5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BB99F03-0F76-4755-8911-3AF5B2CA3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488613"/>
                <a:ext cx="10163491" cy="51290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2400" b="1" dirty="0"/>
                  <a:t>一樣先排序，時間複雜度是</a:t>
                </a:r>
                <a:r>
                  <a:rPr lang="en-US" altLang="zh-TW" sz="2400" b="1" dirty="0">
                    <a:solidFill>
                      <a:srgbClr val="FFC000"/>
                    </a:solidFill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2400" b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TW" sz="24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zh-TW" sz="2400" b="1" dirty="0">
                    <a:solidFill>
                      <a:srgbClr val="FFC000"/>
                    </a:solidFill>
                  </a:rPr>
                  <a:t>) </a:t>
                </a:r>
                <a:r>
                  <a:rPr lang="zh-TW" altLang="en-US" sz="2400" dirty="0"/>
                  <a:t>。</a:t>
                </a:r>
                <a:endParaRPr lang="en-US" altLang="zh-TW" sz="2400" dirty="0"/>
              </a:p>
              <a:p>
                <a:pPr marL="0" indent="0">
                  <a:buNone/>
                </a:pPr>
                <a:r>
                  <a:rPr lang="zh-TW" altLang="en-US" sz="2400" b="1" dirty="0"/>
                  <a:t>然後我們只需要多一個</a:t>
                </a:r>
                <a:r>
                  <a:rPr lang="en-US" altLang="zh-TW" sz="2400" b="1" dirty="0"/>
                  <a:t>for</a:t>
                </a:r>
                <a:r>
                  <a:rPr lang="zh-TW" altLang="en-US" sz="2400" b="1" dirty="0"/>
                  <a:t>迴圈，多一個變數</a:t>
                </a:r>
                <a:r>
                  <a:rPr lang="en-US" altLang="zh-TW" sz="2400" b="1" dirty="0"/>
                  <a:t>temp</a:t>
                </a:r>
                <a:r>
                  <a:rPr lang="zh-TW" altLang="en-US" sz="2400" b="1" dirty="0"/>
                  <a:t>去記錄目標數後，接著再套用前面的文棋打手槍演算法即可，不過</a:t>
                </a:r>
                <a:r>
                  <a:rPr lang="en-US" altLang="zh-TW" sz="2400" b="1" dirty="0"/>
                  <a:t>M</a:t>
                </a:r>
                <a:r>
                  <a:rPr lang="zh-TW" altLang="en-US" sz="2400" b="1" dirty="0"/>
                  <a:t>變成</a:t>
                </a:r>
                <a:r>
                  <a:rPr lang="en-US" altLang="zh-TW" sz="2400" b="1" dirty="0"/>
                  <a:t>M - temp</a:t>
                </a:r>
                <a:r>
                  <a:rPr lang="zh-TW" altLang="en-US" sz="2400" b="1" dirty="0"/>
                  <a:t>，而</a:t>
                </a:r>
                <a:r>
                  <a:rPr lang="en-US" altLang="zh-TW" sz="2400" b="1" dirty="0"/>
                  <a:t>S</a:t>
                </a:r>
                <a:r>
                  <a:rPr lang="zh-TW" altLang="en-US" sz="2400" b="1" dirty="0"/>
                  <a:t>變成</a:t>
                </a:r>
                <a:r>
                  <a:rPr lang="en-US" altLang="zh-TW" sz="2400" b="1" dirty="0"/>
                  <a:t>temp</a:t>
                </a:r>
                <a:r>
                  <a:rPr lang="zh-TW" altLang="en-US" sz="2400" b="1" dirty="0"/>
                  <a:t>之後的數。</a:t>
                </a:r>
                <a:endParaRPr lang="en-US" altLang="zh-TW" sz="2400" b="1" dirty="0"/>
              </a:p>
              <a:p>
                <a:pPr marL="0" indent="0">
                  <a:buNone/>
                </a:pPr>
                <a:endParaRPr lang="en-US" altLang="zh-TW" sz="2400" b="1" dirty="0"/>
              </a:p>
              <a:p>
                <a:pPr marL="0" indent="0">
                  <a:buNone/>
                </a:pPr>
                <a:endParaRPr lang="en-US" altLang="zh-TW" sz="2400" b="1" dirty="0"/>
              </a:p>
              <a:p>
                <a:pPr marL="0" indent="0">
                  <a:buNone/>
                </a:pPr>
                <a:endParaRPr lang="en-US" altLang="zh-TW" sz="2400" b="1" dirty="0"/>
              </a:p>
              <a:p>
                <a:pPr marL="0" indent="0">
                  <a:buNone/>
                </a:pPr>
                <a:endParaRPr lang="en-US" altLang="zh-TW" sz="2400" b="1" dirty="0"/>
              </a:p>
              <a:p>
                <a:pPr marL="0" indent="0">
                  <a:buNone/>
                </a:pPr>
                <a:r>
                  <a:rPr lang="zh-TW" altLang="en-US" sz="2400" b="1" dirty="0"/>
                  <a:t>其時間複雜度為</a:t>
                </a:r>
                <a:r>
                  <a:rPr lang="en-US" altLang="zh-TW" sz="2400" b="1" dirty="0">
                    <a:solidFill>
                      <a:srgbClr val="FFC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TW" sz="24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TW" sz="2400" b="1" dirty="0">
                    <a:solidFill>
                      <a:srgbClr val="FFC000"/>
                    </a:solidFill>
                  </a:rPr>
                  <a:t>) </a:t>
                </a:r>
                <a:r>
                  <a:rPr lang="zh-TW" altLang="en-US" sz="2400" b="1" dirty="0"/>
                  <a:t>，而前面的排序是，因此這個演算法的時間複雜度為，非常快速，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0</a:t>
                </a:r>
                <a:r>
                  <a:rPr lang="zh-TW" altLang="en-US" sz="2400" b="1" dirty="0">
                    <a:solidFill>
                      <a:srgbClr val="FF0000"/>
                    </a:solidFill>
                  </a:rPr>
                  <a:t>到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100K</a:t>
                </a:r>
                <a:r>
                  <a:rPr lang="zh-TW" alt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only</a:t>
                </a:r>
                <a:r>
                  <a:rPr lang="zh-TW" alt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4</a:t>
                </a:r>
                <a:r>
                  <a:rPr lang="zh-TW" altLang="en-US" sz="2400" b="1" dirty="0">
                    <a:solidFill>
                      <a:srgbClr val="FF0000"/>
                    </a:solidFill>
                  </a:rPr>
                  <a:t>秒鐘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!!</a:t>
                </a:r>
              </a:p>
              <a:p>
                <a:pPr marL="0" indent="0">
                  <a:buNone/>
                </a:pPr>
                <a:endParaRPr lang="en-US" altLang="zh-TW" sz="2400" b="1" dirty="0"/>
              </a:p>
              <a:p>
                <a:pPr marL="0" indent="0">
                  <a:buNone/>
                </a:pPr>
                <a:endParaRPr lang="en-US" altLang="zh-TW" sz="2400" b="1" dirty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BB99F03-0F76-4755-8911-3AF5B2CA3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488613"/>
                <a:ext cx="10163491" cy="5129003"/>
              </a:xfrm>
              <a:blipFill>
                <a:blip r:embed="rId2"/>
                <a:stretch>
                  <a:fillRect l="-900" t="-9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0FE0E24C-00F8-4EAB-9D0E-8306FE5EA4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97" t="54433" r="37294" b="31959"/>
          <a:stretch/>
        </p:blipFill>
        <p:spPr>
          <a:xfrm>
            <a:off x="677333" y="3310229"/>
            <a:ext cx="10250302" cy="148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1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DAEE1-97C2-4445-A6FF-0E7BD684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/>
              <a:t>Pseudo code</a:t>
            </a:r>
            <a:endParaRPr lang="zh-TW" altLang="en-US" sz="44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2F352-7C29-49C2-A6F2-E1515D003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008"/>
            <a:ext cx="9286798" cy="53779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900" b="1" dirty="0"/>
              <a:t>int objective = M, array = S, num = </a:t>
            </a:r>
            <a:r>
              <a:rPr lang="en-US" altLang="zh-TW" sz="1900" b="1" dirty="0" err="1"/>
              <a:t>sizeof</a:t>
            </a:r>
            <a:r>
              <a:rPr lang="en-US" altLang="zh-TW" sz="1900" b="1" dirty="0"/>
              <a:t>(array), int small = 0, int big = 0</a:t>
            </a:r>
          </a:p>
          <a:p>
            <a:pPr marL="0" indent="0">
              <a:buNone/>
            </a:pPr>
            <a:r>
              <a:rPr lang="en-US" altLang="zh-TW" sz="1900" b="1" dirty="0"/>
              <a:t>for(int </a:t>
            </a:r>
            <a:r>
              <a:rPr lang="en-US" altLang="zh-TW" sz="1900" b="1" dirty="0" err="1"/>
              <a:t>i</a:t>
            </a:r>
            <a:r>
              <a:rPr lang="en-US" altLang="zh-TW" sz="1900" b="1" dirty="0"/>
              <a:t>=0;i&lt;</a:t>
            </a:r>
            <a:r>
              <a:rPr lang="en-US" altLang="zh-TW" sz="1900" b="1" dirty="0" err="1"/>
              <a:t>num;i</a:t>
            </a:r>
            <a:r>
              <a:rPr lang="en-US" altLang="zh-TW" sz="1900" b="1" dirty="0"/>
              <a:t>++)</a:t>
            </a:r>
          </a:p>
          <a:p>
            <a:pPr marL="0" indent="0">
              <a:buNone/>
            </a:pPr>
            <a:r>
              <a:rPr lang="en-US" altLang="zh-TW" sz="1900" b="1" dirty="0"/>
              <a:t>	small = i+1</a:t>
            </a:r>
          </a:p>
          <a:p>
            <a:pPr marL="0" indent="0">
              <a:buNone/>
            </a:pPr>
            <a:r>
              <a:rPr lang="en-US" altLang="zh-TW" sz="1900" b="1" dirty="0"/>
              <a:t>	big = num-1</a:t>
            </a:r>
          </a:p>
          <a:p>
            <a:pPr marL="0" indent="0">
              <a:buNone/>
            </a:pPr>
            <a:r>
              <a:rPr lang="en-US" altLang="zh-TW" sz="1900" b="1" dirty="0"/>
              <a:t>	while(small &lt; big)</a:t>
            </a:r>
          </a:p>
          <a:p>
            <a:pPr marL="0" indent="0">
              <a:buNone/>
            </a:pPr>
            <a:r>
              <a:rPr lang="en-US" altLang="zh-TW" sz="1900" b="1" dirty="0"/>
              <a:t>		if(array[small] + array[big] == objective – array[</a:t>
            </a:r>
            <a:r>
              <a:rPr lang="en-US" altLang="zh-TW" sz="1900" b="1" dirty="0" err="1"/>
              <a:t>i</a:t>
            </a:r>
            <a:r>
              <a:rPr lang="en-US" altLang="zh-TW" sz="1900" b="1" dirty="0"/>
              <a:t>])</a:t>
            </a:r>
          </a:p>
          <a:p>
            <a:pPr marL="0" indent="0">
              <a:buNone/>
            </a:pPr>
            <a:r>
              <a:rPr lang="en-US" altLang="zh-TW" sz="1900" b="1" dirty="0"/>
              <a:t>			print(“Exist”)</a:t>
            </a:r>
          </a:p>
          <a:p>
            <a:pPr marL="0" indent="0">
              <a:buNone/>
            </a:pPr>
            <a:r>
              <a:rPr lang="en-US" altLang="zh-TW" sz="1900" b="1" dirty="0"/>
              <a:t>		else if(array[small] + array[big] &lt; objective – array[</a:t>
            </a:r>
            <a:r>
              <a:rPr lang="en-US" altLang="zh-TW" sz="1900" b="1" dirty="0" err="1"/>
              <a:t>i</a:t>
            </a:r>
            <a:r>
              <a:rPr lang="en-US" altLang="zh-TW" sz="1900" b="1" dirty="0"/>
              <a:t>])</a:t>
            </a:r>
          </a:p>
          <a:p>
            <a:pPr marL="0" indent="0">
              <a:buNone/>
            </a:pPr>
            <a:r>
              <a:rPr lang="en-US" altLang="zh-TW" sz="1900" b="1" dirty="0"/>
              <a:t>			small++</a:t>
            </a:r>
          </a:p>
          <a:p>
            <a:pPr marL="0" indent="0">
              <a:buNone/>
            </a:pPr>
            <a:r>
              <a:rPr lang="en-US" altLang="zh-TW" sz="1900" b="1" dirty="0"/>
              <a:t>		else if(array[small] + array[big] &gt; objective – array[</a:t>
            </a:r>
            <a:r>
              <a:rPr lang="en-US" altLang="zh-TW" sz="1900" b="1" dirty="0" err="1"/>
              <a:t>i</a:t>
            </a:r>
            <a:r>
              <a:rPr lang="en-US" altLang="zh-TW" sz="1900" b="1" dirty="0"/>
              <a:t>])</a:t>
            </a:r>
          </a:p>
          <a:p>
            <a:pPr marL="0" indent="0">
              <a:buNone/>
            </a:pPr>
            <a:r>
              <a:rPr lang="en-US" altLang="zh-TW" sz="1900" b="1" dirty="0"/>
              <a:t>			big--</a:t>
            </a:r>
          </a:p>
          <a:p>
            <a:pPr marL="0" indent="0">
              <a:buNone/>
            </a:pPr>
            <a:r>
              <a:rPr lang="en-US" altLang="zh-TW" sz="1900" b="1" dirty="0"/>
              <a:t>	end while</a:t>
            </a:r>
          </a:p>
          <a:p>
            <a:pPr marL="0" indent="0">
              <a:buNone/>
            </a:pPr>
            <a:r>
              <a:rPr lang="en-US" altLang="zh-TW" sz="1900" b="1" dirty="0"/>
              <a:t>end for</a:t>
            </a:r>
          </a:p>
          <a:p>
            <a:pPr marL="0" indent="0">
              <a:buNone/>
            </a:pPr>
            <a:r>
              <a:rPr lang="en-US" altLang="zh-TW" sz="1900" b="1" dirty="0"/>
              <a:t>print(“Not exist”)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088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F1BE7-CC49-4A09-9CEE-C4941F45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200" b="1" dirty="0"/>
              <a:t>題目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6A78D6E-4D77-44F7-AC8C-37E6045BD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64" t="38326" r="18827" b="27645"/>
          <a:stretch/>
        </p:blipFill>
        <p:spPr>
          <a:xfrm>
            <a:off x="292229" y="1930400"/>
            <a:ext cx="11222303" cy="334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9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477978-CE07-4492-A3FC-2202CA7D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7200" b="1" dirty="0"/>
              <a:t>第一小題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9E017CD-200D-40A7-9D65-A9E21BADD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401" t="34924" r="44517" b="25002"/>
          <a:stretch/>
        </p:blipFill>
        <p:spPr>
          <a:xfrm>
            <a:off x="1044980" y="1826531"/>
            <a:ext cx="8843738" cy="4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6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56E23B-2517-43EC-B794-02997553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方法一</a:t>
            </a:r>
            <a:r>
              <a:rPr lang="en-US" altLang="zh-TW" sz="4400" b="1" dirty="0"/>
              <a:t>:</a:t>
            </a:r>
            <a:r>
              <a:rPr lang="zh-TW" altLang="en-US" sz="4400" b="1" dirty="0"/>
              <a:t> 暴力解法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B824B2B-4FDD-4F36-9992-AB8ACE127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10144637" cy="38807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2000" dirty="0"/>
                  <a:t>最直觀的方法，直接利用兩個</a:t>
                </a:r>
                <a:r>
                  <a:rPr lang="en-US" altLang="zh-TW" sz="2000" dirty="0"/>
                  <a:t>for</a:t>
                </a:r>
                <a:r>
                  <a:rPr lang="zh-TW" altLang="en-US" sz="2000" dirty="0"/>
                  <a:t>迴圈判斷集合</a:t>
                </a:r>
                <a:r>
                  <a:rPr lang="en-US" altLang="zh-TW" sz="2000" dirty="0"/>
                  <a:t>S</a:t>
                </a:r>
                <a:r>
                  <a:rPr lang="zh-TW" altLang="en-US" sz="2000" dirty="0"/>
                  <a:t>中所有相加的結果是否等於</a:t>
                </a:r>
                <a:r>
                  <a:rPr lang="en-US" altLang="zh-TW" sz="2000" dirty="0"/>
                  <a:t>M</a:t>
                </a:r>
              </a:p>
              <a:p>
                <a:pPr marL="0" indent="0">
                  <a:buNone/>
                </a:pPr>
                <a:endParaRPr lang="en-US" altLang="zh-TW" sz="2000" dirty="0"/>
              </a:p>
              <a:p>
                <a:pPr marL="0" indent="0">
                  <a:buNone/>
                </a:pPr>
                <a:endParaRPr lang="en-US" altLang="zh-TW" sz="2000" dirty="0"/>
              </a:p>
              <a:p>
                <a:pPr marL="0" indent="0">
                  <a:buNone/>
                </a:pPr>
                <a:endParaRPr lang="en-US" altLang="zh-TW" sz="2000" dirty="0"/>
              </a:p>
              <a:p>
                <a:pPr marL="0" indent="0">
                  <a:buNone/>
                </a:pPr>
                <a:endParaRPr lang="en-US" altLang="zh-TW" sz="2000" dirty="0"/>
              </a:p>
              <a:p>
                <a:pPr marL="0" indent="0">
                  <a:buNone/>
                </a:pPr>
                <a:endParaRPr lang="en-US" altLang="zh-TW" sz="2000" dirty="0"/>
              </a:p>
              <a:p>
                <a:pPr marL="0" indent="0">
                  <a:buNone/>
                </a:pPr>
                <a:endParaRPr lang="en-US" altLang="zh-TW" sz="2000" dirty="0"/>
              </a:p>
              <a:p>
                <a:pPr marL="0" indent="0">
                  <a:buNone/>
                </a:pPr>
                <a:r>
                  <a:rPr lang="zh-TW" altLang="en-US" sz="2000" dirty="0"/>
                  <a:t>然而其實時間複雜度是</a:t>
                </a:r>
                <a:r>
                  <a:rPr lang="en-US" altLang="zh-TW" sz="2800" b="1" dirty="0">
                    <a:solidFill>
                      <a:srgbClr val="FFC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TW" sz="28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TW" sz="2800" b="1" dirty="0">
                    <a:solidFill>
                      <a:srgbClr val="FFC000"/>
                    </a:solidFill>
                  </a:rPr>
                  <a:t>) </a:t>
                </a:r>
                <a:r>
                  <a:rPr lang="zh-TW" altLang="en-US" sz="2000" dirty="0"/>
                  <a:t>，題目不接受，因此我們要尋找更快的方法。</a:t>
                </a:r>
                <a:endParaRPr lang="en-US" altLang="zh-TW" sz="16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B824B2B-4FDD-4F36-9992-AB8ACE127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10144637" cy="3880773"/>
              </a:xfrm>
              <a:blipFill>
                <a:blip r:embed="rId2"/>
                <a:stretch>
                  <a:fillRect l="-601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F500652B-4E9A-471B-81F8-3C53325361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2" t="50000" r="63969" b="32371"/>
          <a:stretch/>
        </p:blipFill>
        <p:spPr>
          <a:xfrm>
            <a:off x="790454" y="2637147"/>
            <a:ext cx="7476854" cy="23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9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DAEE1-97C2-4445-A6FF-0E7BD684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/>
              <a:t>Pseudo code</a:t>
            </a:r>
            <a:endParaRPr lang="zh-TW" altLang="en-US" sz="44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2F352-7C29-49C2-A6F2-E1515D003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008"/>
            <a:ext cx="9286798" cy="49302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2400" b="1" dirty="0"/>
              <a:t>int objective = M</a:t>
            </a:r>
          </a:p>
          <a:p>
            <a:pPr marL="0" indent="0">
              <a:buNone/>
            </a:pPr>
            <a:r>
              <a:rPr lang="en-US" altLang="zh-TW" sz="2400" b="1" dirty="0"/>
              <a:t>int array = S</a:t>
            </a:r>
          </a:p>
          <a:p>
            <a:pPr marL="0" indent="0">
              <a:buNone/>
            </a:pPr>
            <a:r>
              <a:rPr lang="en-US" altLang="zh-TW" sz="2400" b="1" dirty="0"/>
              <a:t>int num = </a:t>
            </a:r>
            <a:r>
              <a:rPr lang="en-US" altLang="zh-TW" sz="2400" b="1" dirty="0" err="1"/>
              <a:t>sizeof</a:t>
            </a:r>
            <a:r>
              <a:rPr lang="en-US" altLang="zh-TW" sz="2400" b="1" dirty="0"/>
              <a:t>(array)</a:t>
            </a:r>
          </a:p>
          <a:p>
            <a:pPr marL="0" indent="0">
              <a:buNone/>
            </a:pPr>
            <a:r>
              <a:rPr lang="en-US" altLang="zh-TW" sz="2400" b="1" dirty="0"/>
              <a:t>for (int </a:t>
            </a:r>
            <a:r>
              <a:rPr lang="en-US" altLang="zh-TW" sz="2400" b="1" dirty="0" err="1"/>
              <a:t>i</a:t>
            </a:r>
            <a:r>
              <a:rPr lang="en-US" altLang="zh-TW" sz="2400" b="1" dirty="0"/>
              <a:t>=0; </a:t>
            </a:r>
            <a:r>
              <a:rPr lang="en-US" altLang="zh-TW" sz="2400" b="1" dirty="0" err="1"/>
              <a:t>i</a:t>
            </a:r>
            <a:r>
              <a:rPr lang="en-US" altLang="zh-TW" sz="2400" b="1" dirty="0"/>
              <a:t>&lt;num; </a:t>
            </a:r>
            <a:r>
              <a:rPr lang="en-US" altLang="zh-TW" sz="2400" b="1" dirty="0" err="1"/>
              <a:t>i</a:t>
            </a:r>
            <a:r>
              <a:rPr lang="en-US" altLang="zh-TW" sz="2400" b="1" dirty="0"/>
              <a:t>++)</a:t>
            </a:r>
          </a:p>
          <a:p>
            <a:pPr marL="0" indent="0">
              <a:buNone/>
            </a:pPr>
            <a:r>
              <a:rPr lang="en-US" altLang="zh-TW" sz="2400" b="1" dirty="0"/>
              <a:t>	for(int j=0; j&lt;I; </a:t>
            </a:r>
            <a:r>
              <a:rPr lang="en-US" altLang="zh-TW" sz="2400" b="1" dirty="0" err="1"/>
              <a:t>j++</a:t>
            </a:r>
            <a:r>
              <a:rPr lang="en-US" altLang="zh-TW" sz="2400" b="1" dirty="0"/>
              <a:t>)</a:t>
            </a:r>
          </a:p>
          <a:p>
            <a:pPr marL="0" indent="0">
              <a:buNone/>
            </a:pPr>
            <a:r>
              <a:rPr lang="en-US" altLang="zh-TW" sz="2400" b="1" dirty="0"/>
              <a:t>		if( array[</a:t>
            </a:r>
            <a:r>
              <a:rPr lang="en-US" altLang="zh-TW" sz="2400" b="1" dirty="0" err="1"/>
              <a:t>i</a:t>
            </a:r>
            <a:r>
              <a:rPr lang="en-US" altLang="zh-TW" sz="2400" b="1" dirty="0"/>
              <a:t>] + array[j] == objective)</a:t>
            </a:r>
          </a:p>
          <a:p>
            <a:pPr marL="0" indent="0">
              <a:buNone/>
            </a:pPr>
            <a:r>
              <a:rPr lang="en-US" altLang="zh-TW" sz="2400" b="1" dirty="0"/>
              <a:t>			print(“Exist”)</a:t>
            </a:r>
          </a:p>
          <a:p>
            <a:pPr marL="0" indent="0">
              <a:buNone/>
            </a:pPr>
            <a:r>
              <a:rPr lang="en-US" altLang="zh-TW" sz="2400" b="1" dirty="0"/>
              <a:t>		end if</a:t>
            </a:r>
          </a:p>
          <a:p>
            <a:pPr marL="0" indent="0">
              <a:buNone/>
            </a:pPr>
            <a:r>
              <a:rPr lang="en-US" altLang="zh-TW" sz="2400" b="1" dirty="0"/>
              <a:t>	end for</a:t>
            </a:r>
          </a:p>
          <a:p>
            <a:pPr marL="0" indent="0">
              <a:buNone/>
            </a:pPr>
            <a:r>
              <a:rPr lang="en-US" altLang="zh-TW" sz="2400" b="1" dirty="0"/>
              <a:t>end for</a:t>
            </a:r>
          </a:p>
          <a:p>
            <a:pPr marL="0" indent="0">
              <a:buNone/>
            </a:pPr>
            <a:r>
              <a:rPr lang="en-US" altLang="zh-TW" sz="2400" b="1" dirty="0"/>
              <a:t>print(“Not exist”)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423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1A1408-8E9E-4F10-859D-C41B1780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方法二</a:t>
            </a:r>
            <a:r>
              <a:rPr lang="en-US" altLang="zh-TW" sz="4400" b="1" dirty="0"/>
              <a:t>:</a:t>
            </a:r>
            <a:r>
              <a:rPr lang="zh-TW" altLang="en-US" sz="4400" b="1" dirty="0"/>
              <a:t>文棋打手槍演算法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0A2A5C7-684C-4C5C-A142-36DB3820B2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920" y="2170015"/>
                <a:ext cx="8596668" cy="388077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TW" altLang="en-US" sz="2400" dirty="0"/>
                  <a:t>先用</a:t>
                </a:r>
                <a:r>
                  <a:rPr lang="en-US" altLang="zh-TW" sz="2400" dirty="0"/>
                  <a:t>Quick sort</a:t>
                </a:r>
                <a:r>
                  <a:rPr lang="zh-TW" altLang="en-US" sz="2400" dirty="0"/>
                  <a:t> 把集合</a:t>
                </a:r>
                <a:r>
                  <a:rPr lang="en-US" altLang="zh-TW" sz="2400" dirty="0"/>
                  <a:t>S</a:t>
                </a:r>
                <a:r>
                  <a:rPr lang="zh-TW" altLang="en-US" sz="2400" dirty="0"/>
                  <a:t>中的所有元素由小到大排序。</a:t>
                </a:r>
                <a:endParaRPr lang="en-US" altLang="zh-TW" sz="2400" dirty="0"/>
              </a:p>
              <a:p>
                <a:pPr marL="0" indent="0">
                  <a:buNone/>
                </a:pPr>
                <a:r>
                  <a:rPr lang="en-US" altLang="zh-TW" sz="2400" dirty="0"/>
                  <a:t>(</a:t>
                </a:r>
                <a:r>
                  <a:rPr lang="zh-TW" altLang="en-US" sz="2400" dirty="0"/>
                  <a:t>用</a:t>
                </a:r>
                <a:r>
                  <a:rPr lang="en-US" altLang="zh-TW" sz="2400" dirty="0"/>
                  <a:t>algorithm</a:t>
                </a:r>
                <a:r>
                  <a:rPr lang="zh-TW" altLang="en-US" sz="2400" dirty="0"/>
                  <a:t>中的</a:t>
                </a:r>
                <a:r>
                  <a:rPr lang="en-US" altLang="zh-TW" sz="2400" dirty="0"/>
                  <a:t>sort function</a:t>
                </a:r>
                <a:r>
                  <a:rPr lang="zh-TW" altLang="en-US" sz="2400" dirty="0"/>
                  <a:t>就是</a:t>
                </a:r>
                <a:r>
                  <a:rPr lang="en-US" altLang="zh-TW" sz="2400" dirty="0"/>
                  <a:t>quick sort)</a:t>
                </a:r>
              </a:p>
              <a:p>
                <a:pPr marL="0" indent="0">
                  <a:buNone/>
                </a:pPr>
                <a:endParaRPr lang="en-US" altLang="zh-TW" sz="2400" dirty="0"/>
              </a:p>
              <a:p>
                <a:pPr marL="0" indent="0">
                  <a:buNone/>
                </a:pPr>
                <a:endParaRPr lang="en-US" altLang="zh-TW" sz="2400" dirty="0"/>
              </a:p>
              <a:p>
                <a:pPr marL="0" indent="0">
                  <a:buNone/>
                </a:pPr>
                <a:endParaRPr lang="en-US" altLang="zh-TW" sz="2400" dirty="0"/>
              </a:p>
              <a:p>
                <a:pPr marL="0" indent="0">
                  <a:buNone/>
                </a:pPr>
                <a:endParaRPr lang="en-US" altLang="zh-TW" sz="2400" dirty="0"/>
              </a:p>
              <a:p>
                <a:pPr marL="0" indent="0">
                  <a:buNone/>
                </a:pPr>
                <a:endParaRPr lang="en-US" altLang="zh-TW" sz="2400" dirty="0"/>
              </a:p>
              <a:p>
                <a:pPr marL="0" indent="0">
                  <a:buNone/>
                </a:pPr>
                <a:r>
                  <a:rPr lang="zh-TW" altLang="en-US" sz="2400" dirty="0"/>
                  <a:t>其時間複雜度是</a:t>
                </a:r>
                <a:r>
                  <a:rPr lang="en-US" altLang="zh-TW" sz="3200" b="1" dirty="0">
                    <a:solidFill>
                      <a:srgbClr val="FFC000"/>
                    </a:solidFill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32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TW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zh-TW" sz="3200" b="1" dirty="0">
                    <a:solidFill>
                      <a:srgbClr val="FFC000"/>
                    </a:solidFill>
                  </a:rPr>
                  <a:t>) </a:t>
                </a:r>
                <a:endParaRPr lang="en-US" altLang="zh-TW" sz="2400" b="1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0A2A5C7-684C-4C5C-A142-36DB3820B2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920" y="2170015"/>
                <a:ext cx="8596668" cy="3880773"/>
              </a:xfrm>
              <a:blipFill>
                <a:blip r:embed="rId2"/>
                <a:stretch>
                  <a:fillRect l="-1135" t="-2198" b="-10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122CA57C-BD14-4C23-B910-BD3C946947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33" t="57045" r="68840" b="30721"/>
          <a:stretch/>
        </p:blipFill>
        <p:spPr>
          <a:xfrm>
            <a:off x="677334" y="3242821"/>
            <a:ext cx="5930856" cy="187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DA55D-28A5-482D-B8AF-34D3D7CE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/>
              <a:t>方法二</a:t>
            </a:r>
            <a:r>
              <a:rPr lang="en-US" altLang="zh-TW" sz="4400" b="1" dirty="0"/>
              <a:t>:</a:t>
            </a:r>
            <a:r>
              <a:rPr lang="zh-TW" altLang="en-US" sz="4400" b="1" dirty="0"/>
              <a:t>文棋打手槍演算法</a:t>
            </a:r>
            <a:r>
              <a:rPr lang="en-US" altLang="zh-TW" sz="4400" b="1" dirty="0"/>
              <a:t>(</a:t>
            </a:r>
            <a:r>
              <a:rPr lang="zh-TW" altLang="en-US" sz="4400" b="1" dirty="0"/>
              <a:t>續</a:t>
            </a:r>
            <a:r>
              <a:rPr lang="en-US" altLang="zh-TW" sz="4400" b="1" dirty="0"/>
              <a:t>)</a:t>
            </a:r>
            <a:endParaRPr lang="zh-TW" altLang="en-US" sz="44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ABC245-E40D-4E40-A8B0-91550E17F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400" dirty="0"/>
              <a:t>接著再設兩個變數 </a:t>
            </a:r>
            <a:r>
              <a:rPr lang="en-US" altLang="zh-TW" sz="2400" dirty="0"/>
              <a:t>small</a:t>
            </a:r>
            <a:r>
              <a:rPr lang="zh-TW" altLang="en-US" sz="2400" dirty="0"/>
              <a:t>代表</a:t>
            </a:r>
            <a:r>
              <a:rPr lang="en-US" altLang="zh-TW" sz="2400" dirty="0"/>
              <a:t>S</a:t>
            </a:r>
            <a:r>
              <a:rPr lang="zh-TW" altLang="en-US" sz="2400" dirty="0"/>
              <a:t>中最小的數，</a:t>
            </a:r>
            <a:r>
              <a:rPr lang="en-US" altLang="zh-TW" sz="2400" dirty="0"/>
              <a:t>big</a:t>
            </a:r>
            <a:r>
              <a:rPr lang="zh-TW" altLang="en-US" sz="2400" dirty="0"/>
              <a:t>代表最大的數接著進入迴圈。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如果</a:t>
            </a:r>
            <a:r>
              <a:rPr lang="en-US" altLang="zh-TW" sz="2400" dirty="0"/>
              <a:t>small + big</a:t>
            </a:r>
            <a:r>
              <a:rPr lang="zh-TW" altLang="en-US" sz="2400" dirty="0"/>
              <a:t> </a:t>
            </a:r>
            <a:r>
              <a:rPr lang="en-US" altLang="zh-TW" sz="2400" dirty="0"/>
              <a:t>&lt;</a:t>
            </a:r>
            <a:r>
              <a:rPr lang="zh-TW" altLang="en-US" sz="2400" dirty="0"/>
              <a:t> </a:t>
            </a:r>
            <a:r>
              <a:rPr lang="en-US" altLang="zh-TW" sz="2400" dirty="0"/>
              <a:t>M</a:t>
            </a:r>
            <a:r>
              <a:rPr lang="zh-TW" altLang="en-US" sz="2400" dirty="0"/>
              <a:t>    </a:t>
            </a:r>
            <a:r>
              <a:rPr lang="en-US" altLang="zh-TW" sz="2400" dirty="0"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sym typeface="Wingdings" panose="05000000000000000000" pitchFamily="2" charset="2"/>
              </a:rPr>
              <a:t>  代表</a:t>
            </a:r>
            <a:r>
              <a:rPr lang="en-US" altLang="zh-TW" sz="2400" dirty="0">
                <a:sym typeface="Wingdings" panose="05000000000000000000" pitchFamily="2" charset="2"/>
              </a:rPr>
              <a:t>small</a:t>
            </a:r>
            <a:r>
              <a:rPr lang="zh-TW" altLang="en-US" sz="2400" dirty="0">
                <a:sym typeface="Wingdings" panose="05000000000000000000" pitchFamily="2" charset="2"/>
              </a:rPr>
              <a:t>太小了，所以</a:t>
            </a:r>
            <a:r>
              <a:rPr lang="en-US" altLang="zh-TW" sz="2400" dirty="0">
                <a:sym typeface="Wingdings" panose="05000000000000000000" pitchFamily="2" charset="2"/>
              </a:rPr>
              <a:t>small++</a:t>
            </a:r>
          </a:p>
          <a:p>
            <a:pPr marL="0" indent="0">
              <a:buNone/>
            </a:pPr>
            <a:r>
              <a:rPr lang="zh-TW" altLang="en-US" sz="2400" dirty="0">
                <a:sym typeface="Wingdings" panose="05000000000000000000" pitchFamily="2" charset="2"/>
              </a:rPr>
              <a:t>如果</a:t>
            </a:r>
            <a:r>
              <a:rPr lang="en-US" altLang="zh-TW" sz="2400" dirty="0">
                <a:sym typeface="Wingdings" panose="05000000000000000000" pitchFamily="2" charset="2"/>
              </a:rPr>
              <a:t>small + big &gt; M      </a:t>
            </a:r>
            <a:r>
              <a:rPr lang="zh-TW" altLang="en-US" sz="2400" dirty="0">
                <a:sym typeface="Wingdings" panose="05000000000000000000" pitchFamily="2" charset="2"/>
              </a:rPr>
              <a:t>代表</a:t>
            </a:r>
            <a:r>
              <a:rPr lang="en-US" altLang="zh-TW" sz="2400" dirty="0">
                <a:sym typeface="Wingdings" panose="05000000000000000000" pitchFamily="2" charset="2"/>
              </a:rPr>
              <a:t>big</a:t>
            </a:r>
            <a:r>
              <a:rPr lang="zh-TW" altLang="en-US" sz="2400" dirty="0">
                <a:sym typeface="Wingdings" panose="05000000000000000000" pitchFamily="2" charset="2"/>
              </a:rPr>
              <a:t>   太大了，所以</a:t>
            </a:r>
            <a:r>
              <a:rPr lang="en-US" altLang="zh-TW" sz="2400" dirty="0">
                <a:sym typeface="Wingdings" panose="05000000000000000000" pitchFamily="2" charset="2"/>
              </a:rPr>
              <a:t>big--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F9266A56-61C0-48D3-9549-4B718418E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89" t="50120" r="44097" b="31821"/>
          <a:stretch/>
        </p:blipFill>
        <p:spPr>
          <a:xfrm>
            <a:off x="677333" y="3664670"/>
            <a:ext cx="9032275" cy="237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6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0685B-E320-4E05-8DCC-17280AA4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/>
              <a:t>方法二</a:t>
            </a:r>
            <a:r>
              <a:rPr lang="en-US" altLang="zh-TW" sz="4400" b="1" dirty="0"/>
              <a:t>:</a:t>
            </a:r>
            <a:r>
              <a:rPr lang="zh-TW" altLang="en-US" sz="4400" b="1" dirty="0"/>
              <a:t>文棋打手槍演算法</a:t>
            </a:r>
            <a:r>
              <a:rPr lang="en-US" altLang="zh-TW" sz="4400" b="1" dirty="0"/>
              <a:t>(</a:t>
            </a:r>
            <a:r>
              <a:rPr lang="zh-TW" altLang="en-US" sz="4400" b="1" dirty="0"/>
              <a:t>續</a:t>
            </a:r>
            <a:r>
              <a:rPr lang="en-US" altLang="zh-TW" sz="4400" b="1" dirty="0"/>
              <a:t>)</a:t>
            </a:r>
            <a:endParaRPr lang="zh-TW" altLang="en-US" sz="4400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A214E57-EDEB-4BB4-8FF1-E895D7B67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835" t="39588" r="48125" b="49880"/>
          <a:stretch/>
        </p:blipFill>
        <p:spPr>
          <a:xfrm>
            <a:off x="861853" y="2268818"/>
            <a:ext cx="10370461" cy="1615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C7BD7BD-3E0C-4FAA-8F33-1957B4C8DDAE}"/>
                  </a:ext>
                </a:extLst>
              </p:cNvPr>
              <p:cNvSpPr txBox="1"/>
              <p:nvPr/>
            </p:nvSpPr>
            <p:spPr>
              <a:xfrm>
                <a:off x="677334" y="1320730"/>
                <a:ext cx="9908967" cy="4216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/>
                  <a:t>如果</a:t>
                </a:r>
                <a:r>
                  <a:rPr lang="en-US" altLang="zh-TW" sz="2800" dirty="0"/>
                  <a:t>small + big = M    </a:t>
                </a:r>
                <a:r>
                  <a:rPr lang="en-US" altLang="zh-TW" sz="2800" dirty="0">
                    <a:sym typeface="Wingdings" panose="05000000000000000000" pitchFamily="2" charset="2"/>
                  </a:rPr>
                  <a:t>   </a:t>
                </a:r>
                <a:r>
                  <a:rPr lang="zh-TW" altLang="en-US" sz="2800" dirty="0">
                    <a:sym typeface="Wingdings" panose="05000000000000000000" pitchFamily="2" charset="2"/>
                  </a:rPr>
                  <a:t>代表它存在    </a:t>
                </a:r>
                <a:r>
                  <a:rPr lang="en-US" altLang="zh-TW" sz="2800" dirty="0">
                    <a:sym typeface="Wingdings" panose="05000000000000000000" pitchFamily="2" charset="2"/>
                  </a:rPr>
                  <a:t></a:t>
                </a:r>
                <a:r>
                  <a:rPr lang="zh-TW" altLang="en-US" sz="2800" dirty="0">
                    <a:sym typeface="Wingdings" panose="05000000000000000000" pitchFamily="2" charset="2"/>
                  </a:rPr>
                  <a:t>   輸出</a:t>
                </a:r>
                <a:r>
                  <a:rPr lang="en-US" altLang="zh-TW" sz="2800" dirty="0">
                    <a:sym typeface="Wingdings" panose="05000000000000000000" pitchFamily="2" charset="2"/>
                  </a:rPr>
                  <a:t>YES</a:t>
                </a:r>
              </a:p>
              <a:p>
                <a:r>
                  <a:rPr lang="zh-TW" altLang="en-US" sz="2800" dirty="0">
                    <a:sym typeface="Wingdings" panose="05000000000000000000" pitchFamily="2" charset="2"/>
                  </a:rPr>
                  <a:t>如果</a:t>
                </a:r>
                <a:r>
                  <a:rPr lang="en-US" altLang="zh-TW" sz="2800" dirty="0">
                    <a:sym typeface="Wingdings" panose="05000000000000000000" pitchFamily="2" charset="2"/>
                  </a:rPr>
                  <a:t>small = big          </a:t>
                </a:r>
                <a:r>
                  <a:rPr lang="zh-TW" altLang="en-US" sz="2800" dirty="0">
                    <a:sym typeface="Wingdings" panose="05000000000000000000" pitchFamily="2" charset="2"/>
                  </a:rPr>
                  <a:t>   代表它不存在   </a:t>
                </a:r>
                <a:r>
                  <a:rPr lang="en-US" altLang="zh-TW" sz="2800" dirty="0">
                    <a:sym typeface="Wingdings" panose="05000000000000000000" pitchFamily="2" charset="2"/>
                  </a:rPr>
                  <a:t></a:t>
                </a:r>
                <a:r>
                  <a:rPr lang="zh-TW" altLang="en-US" sz="2800" dirty="0">
                    <a:sym typeface="Wingdings" panose="05000000000000000000" pitchFamily="2" charset="2"/>
                  </a:rPr>
                  <a:t>    輸出</a:t>
                </a:r>
                <a:r>
                  <a:rPr lang="en-US" altLang="zh-TW" sz="2800" dirty="0">
                    <a:sym typeface="Wingdings" panose="05000000000000000000" pitchFamily="2" charset="2"/>
                  </a:rPr>
                  <a:t>NO</a:t>
                </a:r>
              </a:p>
              <a:p>
                <a:endParaRPr lang="en-US" altLang="zh-TW" dirty="0">
                  <a:sym typeface="Wingdings" panose="05000000000000000000" pitchFamily="2" charset="2"/>
                </a:endParaRPr>
              </a:p>
              <a:p>
                <a:endParaRPr lang="en-US" altLang="zh-TW" dirty="0">
                  <a:sym typeface="Wingdings" panose="05000000000000000000" pitchFamily="2" charset="2"/>
                </a:endParaRPr>
              </a:p>
              <a:p>
                <a:endParaRPr lang="en-US" altLang="zh-TW" dirty="0">
                  <a:sym typeface="Wingdings" panose="05000000000000000000" pitchFamily="2" charset="2"/>
                </a:endParaRPr>
              </a:p>
              <a:p>
                <a:endParaRPr lang="en-US" altLang="zh-TW" dirty="0">
                  <a:sym typeface="Wingdings" panose="05000000000000000000" pitchFamily="2" charset="2"/>
                </a:endParaRPr>
              </a:p>
              <a:p>
                <a:endParaRPr lang="en-US" altLang="zh-TW" dirty="0">
                  <a:sym typeface="Wingdings" panose="05000000000000000000" pitchFamily="2" charset="2"/>
                </a:endParaRPr>
              </a:p>
              <a:p>
                <a:endParaRPr lang="en-US" altLang="zh-TW" dirty="0">
                  <a:sym typeface="Wingdings" panose="05000000000000000000" pitchFamily="2" charset="2"/>
                </a:endParaRPr>
              </a:p>
              <a:p>
                <a:endParaRPr lang="en-US" altLang="zh-TW" sz="2400" dirty="0">
                  <a:sym typeface="Wingdings" panose="05000000000000000000" pitchFamily="2" charset="2"/>
                </a:endParaRPr>
              </a:p>
              <a:p>
                <a:endParaRPr lang="en-US" altLang="zh-TW" sz="2400" dirty="0">
                  <a:sym typeface="Wingdings" panose="05000000000000000000" pitchFamily="2" charset="2"/>
                </a:endParaRPr>
              </a:p>
              <a:p>
                <a:r>
                  <a:rPr lang="zh-TW" altLang="en-US" sz="2400" dirty="0">
                    <a:sym typeface="Wingdings" panose="05000000000000000000" pitchFamily="2" charset="2"/>
                  </a:rPr>
                  <a:t>其時間複雜度為</a:t>
                </a:r>
                <a:r>
                  <a:rPr lang="en-US" altLang="zh-TW" sz="2400" dirty="0"/>
                  <a:t>O(n)</a:t>
                </a:r>
                <a:r>
                  <a:rPr lang="zh-TW" altLang="en-US" sz="2400" dirty="0"/>
                  <a:t>，而剛剛的</a:t>
                </a:r>
                <a:r>
                  <a:rPr lang="en-US" altLang="zh-TW" sz="2400" dirty="0"/>
                  <a:t>sort</a:t>
                </a:r>
                <a:r>
                  <a:rPr lang="zh-TW" altLang="en-US" sz="2400" dirty="0"/>
                  <a:t>的複雜度為</a:t>
                </a:r>
                <a:r>
                  <a:rPr lang="en-US" altLang="zh-TW" sz="2400" dirty="0"/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sz="2400" dirty="0"/>
                  <a:t>)</a:t>
                </a:r>
                <a:r>
                  <a:rPr lang="zh-TW" altLang="en-US" sz="2400" dirty="0"/>
                  <a:t>，因此這個演算法的複雜度為</a:t>
                </a:r>
                <a:r>
                  <a:rPr lang="en-US" altLang="zh-TW" sz="3200" b="1" dirty="0">
                    <a:solidFill>
                      <a:srgbClr val="FFC000"/>
                    </a:solidFill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3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3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𝒏𝒍𝒐𝒈</m:t>
                        </m:r>
                      </m:fName>
                      <m:e>
                        <m:r>
                          <a:rPr lang="en-US" altLang="zh-TW" sz="3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zh-TW" sz="3200" b="1" dirty="0">
                    <a:solidFill>
                      <a:srgbClr val="FFC000"/>
                    </a:solidFill>
                  </a:rPr>
                  <a:t>)</a:t>
                </a:r>
                <a:r>
                  <a:rPr lang="zh-TW" altLang="en-US" sz="2400" dirty="0"/>
                  <a:t>，非常的快速，</a:t>
                </a:r>
                <a:r>
                  <a:rPr lang="zh-TW" altLang="en-US" sz="2400" b="1" dirty="0">
                    <a:solidFill>
                      <a:srgbClr val="FF0000"/>
                    </a:solidFill>
                  </a:rPr>
                  <a:t>跟文棋打手槍一樣快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!!! </a:t>
                </a:r>
                <a:endParaRPr lang="en-US" altLang="zh-TW" sz="2400" b="1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C7BD7BD-3E0C-4FAA-8F33-1957B4C8D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320730"/>
                <a:ext cx="9908967" cy="4216539"/>
              </a:xfrm>
              <a:prstGeom prst="rect">
                <a:avLst/>
              </a:prstGeom>
              <a:blipFill>
                <a:blip r:embed="rId3"/>
                <a:stretch>
                  <a:fillRect l="-1230" t="-1592" b="-39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99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9C3E0-8D46-44E0-B6C6-3729A537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Pseudo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C71E02-B4BE-484F-9599-2379011B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8606"/>
            <a:ext cx="10521708" cy="50904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400" b="1" dirty="0"/>
              <a:t>int objective = M, array = S, num = </a:t>
            </a:r>
            <a:r>
              <a:rPr lang="en-US" altLang="zh-TW" sz="2400" b="1" dirty="0" err="1"/>
              <a:t>sizeof</a:t>
            </a:r>
            <a:r>
              <a:rPr lang="en-US" altLang="zh-TW" sz="2400" b="1" dirty="0"/>
              <a:t>(array)</a:t>
            </a:r>
          </a:p>
          <a:p>
            <a:pPr marL="0" indent="0">
              <a:buNone/>
            </a:pPr>
            <a:r>
              <a:rPr lang="en-US" altLang="zh-TW" sz="2400" b="1" dirty="0"/>
              <a:t>int small = 0, big = num-1</a:t>
            </a:r>
          </a:p>
          <a:p>
            <a:pPr marL="0" indent="0">
              <a:buNone/>
            </a:pPr>
            <a:r>
              <a:rPr lang="en-US" altLang="zh-TW" sz="2400" b="1" dirty="0"/>
              <a:t>while(small &lt; big)</a:t>
            </a:r>
          </a:p>
          <a:p>
            <a:pPr marL="0" indent="0">
              <a:buNone/>
            </a:pPr>
            <a:r>
              <a:rPr lang="en-US" altLang="zh-TW" sz="2400" b="1" dirty="0"/>
              <a:t>	if(array[small] + array[big] == objective)</a:t>
            </a:r>
          </a:p>
          <a:p>
            <a:pPr marL="0" indent="0">
              <a:buNone/>
            </a:pPr>
            <a:r>
              <a:rPr lang="en-US" altLang="zh-TW" sz="2400" b="1" dirty="0"/>
              <a:t>		print(“Exist”)</a:t>
            </a:r>
          </a:p>
          <a:p>
            <a:pPr marL="0" indent="0">
              <a:buNone/>
            </a:pPr>
            <a:r>
              <a:rPr lang="en-US" altLang="zh-TW" sz="2400" b="1" dirty="0"/>
              <a:t>	else if(array[small] + array[big] &lt; objective)</a:t>
            </a:r>
          </a:p>
          <a:p>
            <a:pPr marL="0" indent="0">
              <a:buNone/>
            </a:pPr>
            <a:r>
              <a:rPr lang="en-US" altLang="zh-TW" sz="2400" b="1" dirty="0"/>
              <a:t>		small++</a:t>
            </a:r>
          </a:p>
          <a:p>
            <a:pPr marL="0" indent="0">
              <a:buNone/>
            </a:pPr>
            <a:r>
              <a:rPr lang="en-US" altLang="zh-TW" sz="2400" b="1" dirty="0"/>
              <a:t>	else if(array[small] + array[big] &gt; objective)</a:t>
            </a:r>
          </a:p>
          <a:p>
            <a:pPr marL="0" indent="0">
              <a:buNone/>
            </a:pPr>
            <a:r>
              <a:rPr lang="en-US" altLang="zh-TW" sz="2400" b="1" dirty="0"/>
              <a:t>		big—</a:t>
            </a:r>
          </a:p>
          <a:p>
            <a:pPr marL="0" indent="0">
              <a:buNone/>
            </a:pPr>
            <a:r>
              <a:rPr lang="en-US" altLang="zh-TW" sz="2400" b="1" dirty="0"/>
              <a:t>end while</a:t>
            </a:r>
          </a:p>
          <a:p>
            <a:pPr marL="0" indent="0">
              <a:buNone/>
            </a:pPr>
            <a:r>
              <a:rPr lang="en-US" altLang="zh-TW" sz="2400" b="1" dirty="0"/>
              <a:t>print(“Not exist”)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1169862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</TotalTime>
  <Words>700</Words>
  <Application>Microsoft Office PowerPoint</Application>
  <PresentationFormat>寬螢幕</PresentationFormat>
  <Paragraphs>88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Trebuchet MS</vt:lpstr>
      <vt:lpstr>Wingdings 3</vt:lpstr>
      <vt:lpstr>多面向</vt:lpstr>
      <vt:lpstr>演算法第一次作業</vt:lpstr>
      <vt:lpstr>題目</vt:lpstr>
      <vt:lpstr>第一小題</vt:lpstr>
      <vt:lpstr>方法一: 暴力解法</vt:lpstr>
      <vt:lpstr>Pseudo code</vt:lpstr>
      <vt:lpstr>方法二:文棋打手槍演算法</vt:lpstr>
      <vt:lpstr>方法二:文棋打手槍演算法(續)</vt:lpstr>
      <vt:lpstr>方法二:文棋打手槍演算法(續)</vt:lpstr>
      <vt:lpstr>Pseudo code</vt:lpstr>
      <vt:lpstr>第二小題</vt:lpstr>
      <vt:lpstr>引擎發動演算法 </vt:lpstr>
      <vt:lpstr>Pseudo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 文耀</dc:creator>
  <cp:lastModifiedBy>張 文耀</cp:lastModifiedBy>
  <cp:revision>23</cp:revision>
  <dcterms:created xsi:type="dcterms:W3CDTF">2020-03-08T15:02:36Z</dcterms:created>
  <dcterms:modified xsi:type="dcterms:W3CDTF">2020-03-10T15:03:45Z</dcterms:modified>
</cp:coreProperties>
</file>