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29E8-C041-495F-83D7-416C5A262938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DE67-7E20-43D8-9893-41390F15A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98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29E8-C041-495F-83D7-416C5A262938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DE67-7E20-43D8-9893-41390F15A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15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29E8-C041-495F-83D7-416C5A262938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DE67-7E20-43D8-9893-41390F15AAB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2113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29E8-C041-495F-83D7-416C5A262938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DE67-7E20-43D8-9893-41390F15A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078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29E8-C041-495F-83D7-416C5A262938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DE67-7E20-43D8-9893-41390F15AAB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6682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29E8-C041-495F-83D7-416C5A262938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DE67-7E20-43D8-9893-41390F15A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212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29E8-C041-495F-83D7-416C5A262938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DE67-7E20-43D8-9893-41390F15A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807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29E8-C041-495F-83D7-416C5A262938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DE67-7E20-43D8-9893-41390F15A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20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29E8-C041-495F-83D7-416C5A262938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DE67-7E20-43D8-9893-41390F15A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66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29E8-C041-495F-83D7-416C5A262938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DE67-7E20-43D8-9893-41390F15A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38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29E8-C041-495F-83D7-416C5A262938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DE67-7E20-43D8-9893-41390F15A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47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29E8-C041-495F-83D7-416C5A262938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DE67-7E20-43D8-9893-41390F15A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74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29E8-C041-495F-83D7-416C5A262938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DE67-7E20-43D8-9893-41390F15A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65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29E8-C041-495F-83D7-416C5A262938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DE67-7E20-43D8-9893-41390F15A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66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29E8-C041-495F-83D7-416C5A262938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DE67-7E20-43D8-9893-41390F15A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17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29E8-C041-495F-83D7-416C5A262938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DE67-7E20-43D8-9893-41390F15A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0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229E8-C041-495F-83D7-416C5A262938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14DE67-7E20-43D8-9893-41390F15A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62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8B7B3-CEC2-4B56-A62E-9BDCA1B11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000" b="1" dirty="0"/>
              <a:t>程式作業</a:t>
            </a:r>
            <a:r>
              <a:rPr lang="en-US" altLang="zh-TW" sz="6000" b="1" dirty="0"/>
              <a:t>(</a:t>
            </a:r>
            <a:r>
              <a:rPr lang="zh-TW" altLang="en-US" sz="6000" b="1" dirty="0"/>
              <a:t>四</a:t>
            </a:r>
            <a:r>
              <a:rPr lang="en-US" altLang="zh-TW" sz="6000" b="1" dirty="0"/>
              <a:t>)</a:t>
            </a:r>
            <a:endParaRPr lang="zh-TW" altLang="en-US" sz="60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8A50B7-CC5E-4F2A-9A5D-17D44644E2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107502533</a:t>
            </a:r>
          </a:p>
          <a:p>
            <a:r>
              <a:rPr lang="zh-TW" altLang="en-US" dirty="0"/>
              <a:t>資工二</a:t>
            </a:r>
            <a:r>
              <a:rPr lang="en-US" altLang="zh-TW" dirty="0"/>
              <a:t>A</a:t>
            </a:r>
          </a:p>
          <a:p>
            <a:r>
              <a:rPr lang="zh-TW" altLang="en-US" dirty="0"/>
              <a:t>張文耀</a:t>
            </a:r>
          </a:p>
        </p:txBody>
      </p:sp>
    </p:spTree>
    <p:extLst>
      <p:ext uri="{BB962C8B-B14F-4D97-AF65-F5344CB8AC3E}">
        <p14:creationId xmlns:p14="http://schemas.microsoft.com/office/powerpoint/2010/main" val="161637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9C298-69EB-4295-AF34-8B056FAC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演算法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A79DA1A-CB41-4EA7-A131-55929B2E44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TW" altLang="en-US" sz="2000" b="1" dirty="0"/>
                  <a:t>基本上就和老師上課講得一樣，因為要建樹，所以我先用一個</a:t>
                </a:r>
                <a:r>
                  <a:rPr lang="en-US" altLang="zh-TW" sz="2000" b="1" dirty="0"/>
                  <a:t>structure</a:t>
                </a:r>
                <a:r>
                  <a:rPr lang="zh-TW" altLang="en-US" sz="2000" b="1" dirty="0"/>
                  <a:t>裡面放有</a:t>
                </a:r>
                <a:endParaRPr lang="en-US" altLang="zh-TW" sz="2000" b="1" dirty="0"/>
              </a:p>
              <a:p>
                <a:pPr marL="0" indent="0">
                  <a:buNone/>
                </a:pPr>
                <a:r>
                  <a:rPr lang="en-US" altLang="zh-TW" sz="2000" b="1" dirty="0"/>
                  <a:t>1.</a:t>
                </a:r>
                <a:r>
                  <a:rPr lang="zh-TW" altLang="en-US" sz="2000" b="1" dirty="0"/>
                  <a:t> </a:t>
                </a:r>
                <a:r>
                  <a:rPr lang="en-US" altLang="zh-TW" sz="2000" b="1" dirty="0">
                    <a:solidFill>
                      <a:srgbClr val="00B0F0"/>
                    </a:solidFill>
                  </a:rPr>
                  <a:t>key</a:t>
                </a:r>
                <a:r>
                  <a:rPr lang="en-US" altLang="zh-TW" sz="2000" b="1" dirty="0"/>
                  <a:t>: </a:t>
                </a:r>
                <a:r>
                  <a:rPr lang="zh-TW" altLang="en-US" sz="2000" b="1" dirty="0"/>
                  <a:t>儲存這是哪一個字元</a:t>
                </a:r>
                <a:endParaRPr lang="en-US" altLang="zh-TW" sz="2000" b="1" dirty="0"/>
              </a:p>
              <a:p>
                <a:pPr marL="0" indent="0">
                  <a:buNone/>
                </a:pPr>
                <a:r>
                  <a:rPr lang="en-US" altLang="zh-TW" sz="2000" b="1" dirty="0"/>
                  <a:t>2.</a:t>
                </a:r>
                <a:r>
                  <a:rPr lang="zh-TW" altLang="en-US" sz="2000" b="1" dirty="0"/>
                  <a:t> </a:t>
                </a:r>
                <a:r>
                  <a:rPr lang="en-US" altLang="zh-TW" sz="2000" b="1" dirty="0">
                    <a:solidFill>
                      <a:srgbClr val="00B0F0"/>
                    </a:solidFill>
                  </a:rPr>
                  <a:t>frequency</a:t>
                </a:r>
                <a:r>
                  <a:rPr lang="en-US" altLang="zh-TW" sz="2000" b="1" dirty="0"/>
                  <a:t>: </a:t>
                </a:r>
                <a:r>
                  <a:rPr lang="zh-TW" altLang="en-US" sz="2000" b="1" dirty="0"/>
                  <a:t>這個字元出現的頻率</a:t>
                </a:r>
                <a:endParaRPr lang="en-US" altLang="zh-TW" sz="2000" b="1" dirty="0"/>
              </a:p>
              <a:p>
                <a:pPr marL="0" indent="0">
                  <a:buNone/>
                </a:pPr>
                <a:r>
                  <a:rPr lang="en-US" altLang="zh-TW" sz="2000" b="1" dirty="0"/>
                  <a:t>3.</a:t>
                </a:r>
                <a:r>
                  <a:rPr lang="zh-TW" altLang="en-US" sz="2000" b="1" dirty="0"/>
                  <a:t> </a:t>
                </a:r>
                <a:r>
                  <a:rPr lang="en-US" altLang="zh-TW" sz="2000" b="1" dirty="0">
                    <a:solidFill>
                      <a:srgbClr val="00B0F0"/>
                    </a:solidFill>
                  </a:rPr>
                  <a:t>code</a:t>
                </a:r>
                <a:r>
                  <a:rPr lang="en-US" altLang="zh-TW" sz="2000" b="1" dirty="0"/>
                  <a:t>: </a:t>
                </a:r>
                <a:r>
                  <a:rPr lang="zh-TW" altLang="en-US" sz="2000" b="1" dirty="0"/>
                  <a:t>這個字元最終的霍夫曼</a:t>
                </a:r>
                <a:r>
                  <a:rPr lang="en-US" altLang="zh-TW" sz="2000" b="1" dirty="0"/>
                  <a:t>code</a:t>
                </a:r>
              </a:p>
              <a:p>
                <a:pPr marL="0" indent="0">
                  <a:buNone/>
                </a:pPr>
                <a:r>
                  <a:rPr lang="en-US" altLang="zh-TW" sz="2000" b="1" dirty="0"/>
                  <a:t>4. </a:t>
                </a:r>
                <a:r>
                  <a:rPr lang="en-US" altLang="zh-TW" sz="2000" b="1" dirty="0">
                    <a:solidFill>
                      <a:srgbClr val="00B0F0"/>
                    </a:solidFill>
                  </a:rPr>
                  <a:t>left</a:t>
                </a:r>
                <a:r>
                  <a:rPr lang="en-US" altLang="zh-TW" sz="2000" b="1" dirty="0"/>
                  <a:t>: </a:t>
                </a:r>
                <a:r>
                  <a:rPr lang="zh-TW" altLang="en-US" sz="2000" b="1" dirty="0"/>
                  <a:t>指向左子樹的指標</a:t>
                </a:r>
                <a:endParaRPr lang="en-US" altLang="zh-TW" sz="2000" b="1" dirty="0"/>
              </a:p>
              <a:p>
                <a:pPr marL="0" indent="0">
                  <a:buNone/>
                </a:pPr>
                <a:r>
                  <a:rPr lang="en-US" altLang="zh-TW" sz="2000" b="1" dirty="0"/>
                  <a:t>5.</a:t>
                </a:r>
                <a:r>
                  <a:rPr lang="zh-TW" altLang="en-US" sz="2000" b="1" dirty="0"/>
                  <a:t> </a:t>
                </a:r>
                <a:r>
                  <a:rPr lang="en-US" altLang="zh-TW" sz="2000" b="1" dirty="0">
                    <a:solidFill>
                      <a:srgbClr val="00B0F0"/>
                    </a:solidFill>
                  </a:rPr>
                  <a:t>right</a:t>
                </a:r>
                <a:r>
                  <a:rPr lang="en-US" altLang="zh-TW" sz="2000" b="1" dirty="0"/>
                  <a:t>: </a:t>
                </a:r>
                <a:r>
                  <a:rPr lang="zh-TW" altLang="en-US" sz="2000" b="1" dirty="0"/>
                  <a:t>指向右子數的指標</a:t>
                </a:r>
                <a:endParaRPr lang="en-US" altLang="zh-TW" sz="2000" b="1" dirty="0"/>
              </a:p>
              <a:p>
                <a:pPr marL="0" indent="0">
                  <a:buNone/>
                </a:pPr>
                <a:endParaRPr lang="en-US" altLang="zh-TW" sz="2000" b="1" dirty="0"/>
              </a:p>
              <a:p>
                <a:pPr marL="0" indent="0">
                  <a:buNone/>
                </a:pPr>
                <a:r>
                  <a:rPr lang="zh-TW" altLang="en-US" sz="2000" b="1" dirty="0"/>
                  <a:t>接著用</a:t>
                </a:r>
                <a:r>
                  <a:rPr lang="en-US" altLang="zh-TW" sz="2000" b="1" dirty="0"/>
                  <a:t>quick</a:t>
                </a:r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sort</a:t>
                </a:r>
                <a:r>
                  <a:rPr lang="zh-TW" altLang="en-US" sz="2000" b="1" dirty="0"/>
                  <a:t> 將輸入進來的頻率由小到大排序，時間複雜度為</a:t>
                </a:r>
                <a:r>
                  <a:rPr lang="en-US" altLang="zh-TW" sz="2800" b="1" dirty="0">
                    <a:solidFill>
                      <a:srgbClr val="FF0000"/>
                    </a:solidFill>
                  </a:rPr>
                  <a:t>O(n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3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TW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zh-TW" sz="2800" b="1" dirty="0">
                    <a:solidFill>
                      <a:srgbClr val="FF0000"/>
                    </a:solidFill>
                  </a:rPr>
                  <a:t>)</a:t>
                </a:r>
                <a:endParaRPr lang="zh-TW" altLang="en-US" b="1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A79DA1A-CB41-4EA7-A131-55929B2E4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8" t="-1727" b="-40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53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8481E-F491-4C05-BE9E-63426BE4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演算法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EE67ED2-36C8-44B9-B603-4192FC7D74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sz="2000" b="1" dirty="0"/>
                  <a:t>而我們會由兩個陣列，第一個是存輸入資料的</a:t>
                </a:r>
                <a:r>
                  <a:rPr lang="en-US" altLang="zh-TW" sz="2000" b="1" dirty="0"/>
                  <a:t>Node</a:t>
                </a:r>
                <a:r>
                  <a:rPr lang="zh-TW" altLang="en-US" sz="2000" b="1" dirty="0"/>
                  <a:t>，第二個是存指向這些</a:t>
                </a:r>
                <a:r>
                  <a:rPr lang="en-US" altLang="zh-TW" sz="2000" b="1" dirty="0"/>
                  <a:t>Node</a:t>
                </a:r>
                <a:r>
                  <a:rPr lang="zh-TW" altLang="en-US" sz="2000" b="1" dirty="0"/>
                  <a:t>的指標。</a:t>
                </a:r>
                <a:endParaRPr lang="en-US" altLang="zh-TW" sz="2000" b="1" dirty="0"/>
              </a:p>
              <a:p>
                <a:pPr marL="0" indent="0">
                  <a:buNone/>
                </a:pPr>
                <a:endParaRPr lang="en-US" altLang="zh-TW" sz="2000" b="1" dirty="0"/>
              </a:p>
              <a:p>
                <a:pPr marL="0" indent="0">
                  <a:buNone/>
                </a:pPr>
                <a:r>
                  <a:rPr lang="zh-TW" altLang="en-US" sz="2000" b="1" dirty="0"/>
                  <a:t>接著用</a:t>
                </a:r>
                <a:r>
                  <a:rPr lang="en-US" altLang="zh-TW" sz="2000" b="1" dirty="0"/>
                  <a:t>quick</a:t>
                </a:r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sort</a:t>
                </a:r>
                <a:r>
                  <a:rPr lang="zh-TW" altLang="en-US" sz="2000" b="1" dirty="0"/>
                  <a:t> 將指標陣列指向</a:t>
                </a:r>
                <a:r>
                  <a:rPr lang="en-US" altLang="zh-TW" sz="2000" b="1" dirty="0"/>
                  <a:t>Node</a:t>
                </a:r>
                <a:r>
                  <a:rPr lang="zh-TW" altLang="en-US" sz="2000" b="1" dirty="0"/>
                  <a:t>的頻率由小到大排序，時間複雜度為</a:t>
                </a:r>
                <a:r>
                  <a:rPr lang="en-US" altLang="zh-TW" sz="32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O(n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32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TW" sz="32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func>
                  </m:oMath>
                </a14:m>
                <a:r>
                  <a:rPr lang="en-US" altLang="zh-TW" sz="32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altLang="zh-TW" sz="2000" b="1" dirty="0"/>
              </a:p>
              <a:p>
                <a:pPr marL="0" indent="0">
                  <a:buNone/>
                </a:pPr>
                <a:r>
                  <a:rPr lang="zh-TW" altLang="en-US" sz="2000" b="1" dirty="0"/>
                  <a:t>所以我們的</a:t>
                </a:r>
                <a:endParaRPr lang="en-US" altLang="zh-TW" sz="2000" b="1" dirty="0"/>
              </a:p>
              <a:p>
                <a:pPr marL="0" indent="0">
                  <a:buNone/>
                </a:pPr>
                <a:r>
                  <a:rPr lang="en-US" altLang="zh-TW" sz="2000" b="1" dirty="0"/>
                  <a:t>Node</a:t>
                </a:r>
                <a:r>
                  <a:rPr lang="zh-TW" altLang="en-US" sz="2000" b="1" dirty="0"/>
                  <a:t>  陣列是依照</a:t>
                </a:r>
                <a:r>
                  <a:rPr lang="zh-TW" altLang="en-US" sz="2000" b="1" dirty="0">
                    <a:solidFill>
                      <a:srgbClr val="FF0000"/>
                    </a:solidFill>
                  </a:rPr>
                  <a:t>字母</a:t>
                </a:r>
                <a:r>
                  <a:rPr lang="zh-TW" altLang="en-US" sz="2000" b="1" dirty="0"/>
                  <a:t>排序</a:t>
                </a:r>
                <a:endParaRPr lang="en-US" altLang="zh-TW" sz="2000" b="1" dirty="0"/>
              </a:p>
              <a:p>
                <a:pPr marL="0" indent="0">
                  <a:buNone/>
                </a:pPr>
                <a:r>
                  <a:rPr lang="en-US" altLang="zh-TW" sz="2000" b="1" dirty="0"/>
                  <a:t>Node*</a:t>
                </a:r>
                <a:r>
                  <a:rPr lang="zh-TW" altLang="en-US" sz="2000" b="1" dirty="0"/>
                  <a:t> 陣列是依照</a:t>
                </a:r>
                <a:r>
                  <a:rPr lang="zh-TW" altLang="en-US" sz="2000" b="1" dirty="0">
                    <a:solidFill>
                      <a:srgbClr val="FF0000"/>
                    </a:solidFill>
                  </a:rPr>
                  <a:t>頻率</a:t>
                </a:r>
                <a:r>
                  <a:rPr lang="zh-TW" altLang="en-US" sz="2000" b="1" dirty="0"/>
                  <a:t>排序</a:t>
                </a:r>
                <a:r>
                  <a:rPr lang="en-US" altLang="zh-TW" sz="2000" b="1" dirty="0"/>
                  <a:t>	</a:t>
                </a:r>
                <a:endParaRPr lang="zh-TW" altLang="en-US" sz="2000" b="1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EE67ED2-36C8-44B9-B603-4192FC7D74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9" t="-942" b="-1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2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39EBA-14CF-4EF0-9BC8-B5FD7032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演算法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9CCE1B4-5A42-4C04-AA68-BAB27A4D9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688" y="1726956"/>
                <a:ext cx="9824127" cy="388077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TW" dirty="0"/>
                  <a:t>	</a:t>
                </a:r>
                <a:r>
                  <a:rPr lang="zh-TW" altLang="en-US" sz="2000" b="1" dirty="0"/>
                  <a:t>接著把排序好的</a:t>
                </a:r>
                <a:r>
                  <a:rPr lang="en-US" altLang="zh-TW" sz="2000" b="1" dirty="0"/>
                  <a:t>Node* </a:t>
                </a:r>
                <a:r>
                  <a:rPr lang="zh-TW" altLang="en-US" sz="2000" b="1" dirty="0"/>
                  <a:t>陣列</a:t>
                </a:r>
                <a:r>
                  <a:rPr lang="en-US" altLang="zh-TW" sz="2000" b="1" dirty="0"/>
                  <a:t>push</a:t>
                </a:r>
                <a:r>
                  <a:rPr lang="zh-TW" altLang="en-US" sz="2000" b="1" dirty="0"/>
                  <a:t>進一個</a:t>
                </a:r>
                <a:r>
                  <a:rPr lang="en-US" altLang="zh-TW" sz="2000" b="1" dirty="0"/>
                  <a:t>queue</a:t>
                </a:r>
                <a:r>
                  <a:rPr lang="zh-TW" altLang="en-US" sz="2000" b="1" dirty="0"/>
                  <a:t>，老師上課的作法是</a:t>
                </a:r>
                <a:r>
                  <a:rPr lang="en-US" altLang="zh-TW" sz="2000" b="1" dirty="0"/>
                  <a:t>push</a:t>
                </a:r>
                <a:r>
                  <a:rPr lang="zh-TW" altLang="en-US" sz="2000" b="1" dirty="0"/>
                  <a:t>進一個</a:t>
                </a:r>
                <a:r>
                  <a:rPr lang="en-US" altLang="zh-TW" sz="2000" b="1" dirty="0"/>
                  <a:t>priority queue</a:t>
                </a:r>
                <a:r>
                  <a:rPr lang="zh-TW" altLang="en-US" sz="2000" b="1" dirty="0"/>
                  <a:t>，然後每次</a:t>
                </a:r>
                <a:r>
                  <a:rPr lang="en-US" altLang="zh-TW" sz="2000" b="1" dirty="0"/>
                  <a:t>pop</a:t>
                </a:r>
                <a:r>
                  <a:rPr lang="zh-TW" altLang="en-US" sz="2000" b="1" dirty="0"/>
                  <a:t>兩個，把這兩個建成樹後再</a:t>
                </a:r>
                <a:r>
                  <a:rPr lang="en-US" altLang="zh-TW" sz="2000" b="1" dirty="0"/>
                  <a:t>insert</a:t>
                </a:r>
                <a:r>
                  <a:rPr lang="zh-TW" altLang="en-US" sz="2000" b="1" dirty="0"/>
                  <a:t>進</a:t>
                </a:r>
                <a:r>
                  <a:rPr lang="en-US" altLang="zh-TW" sz="2000" b="1" dirty="0"/>
                  <a:t>priority queue</a:t>
                </a:r>
                <a:r>
                  <a:rPr lang="zh-TW" altLang="en-US" sz="2000" b="1" dirty="0"/>
                  <a:t>裡，</a:t>
                </a:r>
                <a:endParaRPr lang="en-US" altLang="zh-TW" sz="2000" b="1" dirty="0"/>
              </a:p>
              <a:p>
                <a:pPr marL="0" indent="0">
                  <a:buNone/>
                </a:pPr>
                <a:r>
                  <a:rPr lang="zh-TW" altLang="en-US" sz="2000" b="1" dirty="0"/>
                  <a:t>因此最壞的情形是每次都要</a:t>
                </a:r>
                <a:r>
                  <a:rPr lang="en-US" altLang="zh-TW" sz="2000" b="1" dirty="0"/>
                  <a:t>insert</a:t>
                </a:r>
                <a:r>
                  <a:rPr lang="zh-TW" altLang="en-US" sz="2000" b="1" dirty="0"/>
                  <a:t>到最前面，這樣時間複雜度有可能會來到</a:t>
                </a:r>
                <a:r>
                  <a:rPr lang="en-US" altLang="zh-TW" sz="32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TW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TW" sz="32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zh-TW" altLang="en-US" sz="2000" b="1" dirty="0"/>
                  <a:t>。</a:t>
                </a:r>
                <a:endParaRPr lang="en-US" altLang="zh-TW" sz="2000" b="1" dirty="0"/>
              </a:p>
              <a:p>
                <a:pPr marL="0" indent="0">
                  <a:buNone/>
                </a:pPr>
                <a:endParaRPr lang="en-US" altLang="zh-TW" sz="2000" b="1" dirty="0"/>
              </a:p>
              <a:p>
                <a:pPr marL="0" indent="0">
                  <a:buNone/>
                </a:pPr>
                <a:r>
                  <a:rPr lang="en-US" altLang="zh-TW" sz="2000" b="1" dirty="0"/>
                  <a:t>	</a:t>
                </a:r>
                <a:r>
                  <a:rPr lang="zh-TW" altLang="en-US" sz="2000" b="1" dirty="0"/>
                  <a:t>因此我的作法是除了原本排序好的</a:t>
                </a:r>
                <a:r>
                  <a:rPr lang="en-US" altLang="zh-TW" sz="2000" b="1" dirty="0"/>
                  <a:t>queue</a:t>
                </a:r>
                <a:r>
                  <a:rPr lang="zh-TW" altLang="en-US" sz="2000" b="1" dirty="0"/>
                  <a:t>，再多創第二個空的</a:t>
                </a:r>
                <a:r>
                  <a:rPr lang="en-US" altLang="zh-TW" sz="2000" b="1" dirty="0"/>
                  <a:t>queue</a:t>
                </a:r>
                <a:r>
                  <a:rPr lang="zh-TW" altLang="en-US" sz="2000" b="1" dirty="0"/>
                  <a:t>，接著每次從兩個</a:t>
                </a:r>
                <a:r>
                  <a:rPr lang="en-US" altLang="zh-TW" sz="2000" b="1" dirty="0"/>
                  <a:t>queue</a:t>
                </a:r>
                <a:r>
                  <a:rPr lang="zh-TW" altLang="en-US" sz="2000" b="1" dirty="0"/>
                  <a:t>裡選最小的兩個</a:t>
                </a:r>
                <a:r>
                  <a:rPr lang="en-US" altLang="zh-TW" sz="2000" b="1" dirty="0"/>
                  <a:t>pop</a:t>
                </a:r>
                <a:r>
                  <a:rPr lang="zh-TW" altLang="en-US" sz="2000" b="1" dirty="0"/>
                  <a:t>出來，建成樹後再</a:t>
                </a:r>
                <a:r>
                  <a:rPr lang="en-US" altLang="zh-TW" sz="2000" b="1" dirty="0"/>
                  <a:t>push</a:t>
                </a:r>
                <a:r>
                  <a:rPr lang="zh-TW" altLang="en-US" sz="2000" b="1" dirty="0"/>
                  <a:t>進第二個</a:t>
                </a:r>
                <a:r>
                  <a:rPr lang="en-US" altLang="zh-TW" sz="2000" b="1" dirty="0"/>
                  <a:t>queue</a:t>
                </a:r>
                <a:r>
                  <a:rPr lang="zh-TW" altLang="en-US" sz="2000" b="1" dirty="0"/>
                  <a:t>，這樣就能保證兩個</a:t>
                </a:r>
                <a:r>
                  <a:rPr lang="en-US" altLang="zh-TW" sz="2000" b="1" dirty="0"/>
                  <a:t>queue</a:t>
                </a:r>
                <a:r>
                  <a:rPr lang="zh-TW" altLang="en-US" sz="2000" b="1" dirty="0"/>
                  <a:t>都是</a:t>
                </a:r>
                <a:r>
                  <a:rPr lang="en-US" altLang="zh-TW" sz="2000" b="1" dirty="0"/>
                  <a:t>priority</a:t>
                </a:r>
                <a:r>
                  <a:rPr lang="zh-TW" altLang="en-US" sz="2000" b="1" dirty="0"/>
                  <a:t> </a:t>
                </a:r>
                <a:r>
                  <a:rPr lang="en-US" altLang="zh-TW" sz="2000" b="1" dirty="0"/>
                  <a:t>queue</a:t>
                </a:r>
                <a:r>
                  <a:rPr lang="zh-TW" altLang="en-US" sz="2000" b="1" dirty="0"/>
                  <a:t>的形式，而且只要做</a:t>
                </a:r>
                <a:r>
                  <a:rPr lang="en-US" altLang="zh-TW" sz="2000" b="1" dirty="0"/>
                  <a:t>n-1</a:t>
                </a:r>
                <a:r>
                  <a:rPr lang="zh-TW" altLang="en-US" sz="2000" b="1" dirty="0"/>
                  <a:t>次就能夠完成，所以這個做法的時間複雜度為</a:t>
                </a:r>
                <a:r>
                  <a:rPr lang="en-US" altLang="zh-TW" sz="32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O(n)</a:t>
                </a:r>
                <a:r>
                  <a:rPr lang="zh-TW" altLang="en-US" sz="2000" b="1" dirty="0"/>
                  <a:t>。</a:t>
                </a:r>
                <a:endParaRPr lang="en-US" altLang="zh-TW" sz="2000" b="1" dirty="0"/>
              </a:p>
              <a:p>
                <a:pPr marL="0" indent="0">
                  <a:buNone/>
                </a:pPr>
                <a:endParaRPr lang="en-US" altLang="zh-TW" sz="2000" b="1" dirty="0"/>
              </a:p>
              <a:p>
                <a:pPr marL="0" indent="0">
                  <a:buNone/>
                </a:pPr>
                <a:r>
                  <a:rPr lang="zh-TW" altLang="en-US" sz="2000" b="1" dirty="0"/>
                  <a:t>最後第二個</a:t>
                </a:r>
                <a:r>
                  <a:rPr lang="en-US" altLang="zh-TW" sz="2000" b="1" dirty="0"/>
                  <a:t>queue</a:t>
                </a:r>
                <a:r>
                  <a:rPr lang="zh-TW" altLang="en-US" sz="2000" b="1" dirty="0"/>
                  <a:t>會只剩下一個指標</a:t>
                </a:r>
                <a:r>
                  <a:rPr lang="en-US" altLang="zh-TW" sz="2000" b="1" dirty="0"/>
                  <a:t>(root</a:t>
                </a:r>
                <a:r>
                  <a:rPr lang="zh-TW" altLang="en-US" sz="2000" b="1" dirty="0"/>
                  <a:t>的指標</a:t>
                </a:r>
                <a:r>
                  <a:rPr lang="en-US" altLang="zh-TW" sz="2000" b="1" dirty="0"/>
                  <a:t>)</a:t>
                </a:r>
                <a:r>
                  <a:rPr lang="zh-TW" altLang="en-US" sz="2000" b="1" dirty="0"/>
                  <a:t>，回傳它。</a:t>
                </a:r>
                <a:endParaRPr lang="en-US" altLang="zh-TW" sz="2000" b="1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9CCE1B4-5A42-4C04-AA68-BAB27A4D9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688" y="1726956"/>
                <a:ext cx="9824127" cy="3880773"/>
              </a:xfrm>
              <a:blipFill>
                <a:blip r:embed="rId2"/>
                <a:stretch>
                  <a:fillRect l="-683" t="-1727" r="-683" b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44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B7960-2503-4CAC-ADA4-B130057B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/>
              <a:t>演算法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73EF6DB-E209-4253-AAB1-467FAB6DFE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2300" b="1" dirty="0"/>
                  <a:t>再用得到的</a:t>
                </a:r>
                <a:r>
                  <a:rPr lang="en-US" altLang="zh-TW" sz="2300" b="1" dirty="0"/>
                  <a:t>root</a:t>
                </a:r>
                <a:r>
                  <a:rPr lang="zh-TW" altLang="en-US" sz="2300" b="1" dirty="0"/>
                  <a:t>指標去遞迴，產生</a:t>
                </a:r>
                <a:r>
                  <a:rPr lang="en-US" altLang="zh-TW" sz="2300" b="1" dirty="0"/>
                  <a:t>code</a:t>
                </a:r>
                <a:r>
                  <a:rPr lang="zh-TW" altLang="en-US" sz="2300" b="1" dirty="0"/>
                  <a:t>，</a:t>
                </a:r>
                <a:endParaRPr lang="en-US" altLang="zh-TW" sz="2300" b="1" dirty="0"/>
              </a:p>
              <a:p>
                <a:pPr marL="0" indent="0">
                  <a:buNone/>
                </a:pPr>
                <a:r>
                  <a:rPr lang="zh-TW" altLang="en-US" sz="2300" b="1" dirty="0"/>
                  <a:t>左子樹給現有的</a:t>
                </a:r>
                <a:r>
                  <a:rPr lang="en-US" altLang="zh-TW" sz="2300" b="1" dirty="0"/>
                  <a:t>code + ‘0’</a:t>
                </a:r>
              </a:p>
              <a:p>
                <a:pPr marL="0" indent="0">
                  <a:buNone/>
                </a:pPr>
                <a:r>
                  <a:rPr lang="zh-TW" altLang="en-US" sz="2300" b="1" dirty="0"/>
                  <a:t>右子樹給現有的</a:t>
                </a:r>
                <a:r>
                  <a:rPr lang="en-US" altLang="zh-TW" sz="2300" b="1" dirty="0"/>
                  <a:t>code + ‘1’</a:t>
                </a:r>
              </a:p>
              <a:p>
                <a:pPr marL="0" indent="0">
                  <a:buNone/>
                </a:pPr>
                <a:r>
                  <a:rPr lang="zh-TW" altLang="en-US" sz="2300" b="1" dirty="0"/>
                  <a:t>所有的</a:t>
                </a:r>
                <a:r>
                  <a:rPr lang="en-US" altLang="zh-TW" sz="2300" b="1" dirty="0"/>
                  <a:t>Node</a:t>
                </a:r>
                <a:r>
                  <a:rPr lang="zh-TW" altLang="en-US" sz="2300" b="1" dirty="0"/>
                  <a:t>都會訪問到，而所有的</a:t>
                </a:r>
                <a:r>
                  <a:rPr lang="en-US" altLang="zh-TW" sz="2300" b="1" dirty="0"/>
                  <a:t>Node</a:t>
                </a:r>
                <a:r>
                  <a:rPr lang="zh-TW" altLang="en-US" sz="2300" b="1" dirty="0"/>
                  <a:t>總數為</a:t>
                </a:r>
                <a:r>
                  <a:rPr lang="en-US" altLang="zh-TW" sz="2300" b="1" dirty="0"/>
                  <a:t>2n-1</a:t>
                </a:r>
                <a:r>
                  <a:rPr lang="zh-TW" altLang="en-US" sz="2300" b="1" dirty="0"/>
                  <a:t>個，因此此步驟的時間複雜度為</a:t>
                </a:r>
                <a:r>
                  <a:rPr lang="en-US" altLang="zh-TW" sz="32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O(n)</a:t>
                </a:r>
                <a:r>
                  <a:rPr lang="zh-TW" altLang="en-US" sz="2300" b="1" dirty="0"/>
                  <a:t>。</a:t>
                </a:r>
                <a:endParaRPr lang="en-US" altLang="zh-TW" sz="2300" b="1" dirty="0"/>
              </a:p>
              <a:p>
                <a:pPr marL="0" indent="0">
                  <a:buNone/>
                </a:pPr>
                <a:endParaRPr lang="en-US" altLang="zh-TW" sz="2300" b="1" dirty="0"/>
              </a:p>
              <a:p>
                <a:pPr marL="0" indent="0">
                  <a:buNone/>
                </a:pPr>
                <a:r>
                  <a:rPr lang="zh-TW" altLang="en-US" sz="2300" b="1" dirty="0"/>
                  <a:t>所以最終的時間複雜度為</a:t>
                </a:r>
                <a:r>
                  <a:rPr lang="en-US" altLang="zh-TW" sz="32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O(n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TW" sz="3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zh-TW" sz="32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73EF6DB-E209-4253-AAB1-467FAB6DFE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3" t="-10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03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0408B8-BE12-4A12-8F55-0CBFD485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Pseudo code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8995B0-B2E7-4A76-88F3-EB662B46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70000"/>
            <a:ext cx="9069982" cy="51685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2200" b="1" dirty="0" err="1"/>
              <a:t>Structrue</a:t>
            </a:r>
            <a:r>
              <a:rPr lang="en-US" altLang="zh-TW" sz="2200" b="1" dirty="0"/>
              <a:t> Node{key,</a:t>
            </a:r>
            <a:r>
              <a:rPr lang="zh-TW" altLang="en-US" sz="2200" b="1" dirty="0"/>
              <a:t> </a:t>
            </a:r>
            <a:r>
              <a:rPr lang="en-US" altLang="zh-TW" sz="2200" b="1" dirty="0"/>
              <a:t>frequency, code, left, right}</a:t>
            </a:r>
          </a:p>
          <a:p>
            <a:pPr marL="0" indent="0">
              <a:buNone/>
            </a:pPr>
            <a:r>
              <a:rPr lang="en-US" altLang="zh-TW" sz="2200" b="1" dirty="0" err="1"/>
              <a:t>nodeArr</a:t>
            </a:r>
            <a:r>
              <a:rPr lang="en-US" altLang="zh-TW" sz="2200" b="1" dirty="0"/>
              <a:t>: Node </a:t>
            </a:r>
            <a:r>
              <a:rPr lang="zh-TW" altLang="en-US" sz="2200" b="1" dirty="0"/>
              <a:t>陣列</a:t>
            </a:r>
            <a:endParaRPr lang="en-US" altLang="zh-TW" sz="2200" b="1" dirty="0"/>
          </a:p>
          <a:p>
            <a:pPr marL="0" indent="0">
              <a:buNone/>
            </a:pPr>
            <a:r>
              <a:rPr lang="en-US" altLang="zh-TW" sz="2200" b="1" dirty="0" err="1"/>
              <a:t>nodeptr</a:t>
            </a:r>
            <a:r>
              <a:rPr lang="en-US" altLang="zh-TW" sz="2200" b="1" dirty="0"/>
              <a:t>: Node* </a:t>
            </a:r>
            <a:r>
              <a:rPr lang="zh-TW" altLang="en-US" sz="2200" b="1" dirty="0"/>
              <a:t>陣列</a:t>
            </a:r>
            <a:endParaRPr lang="en-US" altLang="zh-TW" sz="2200" b="1" dirty="0"/>
          </a:p>
          <a:p>
            <a:pPr marL="0" indent="0">
              <a:buNone/>
            </a:pPr>
            <a:r>
              <a:rPr lang="en-US" altLang="zh-TW" sz="2200" b="1" dirty="0" err="1"/>
              <a:t>quickSort</a:t>
            </a:r>
            <a:r>
              <a:rPr lang="en-US" altLang="zh-TW" sz="2200" b="1" dirty="0"/>
              <a:t>(</a:t>
            </a:r>
            <a:r>
              <a:rPr lang="en-US" altLang="zh-TW" sz="2200" b="1" dirty="0" err="1"/>
              <a:t>nodeptr</a:t>
            </a:r>
            <a:r>
              <a:rPr lang="en-US" altLang="zh-TW" sz="2200" b="1" dirty="0"/>
              <a:t>) </a:t>
            </a:r>
            <a:r>
              <a:rPr lang="en-US" altLang="zh-TW" sz="2200" b="1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TW" altLang="en-US" sz="2200" b="1" dirty="0">
                <a:solidFill>
                  <a:schemeClr val="bg1">
                    <a:lumMod val="65000"/>
                  </a:schemeClr>
                </a:solidFill>
              </a:rPr>
              <a:t>讓陣列一小到大排序</a:t>
            </a:r>
            <a:endParaRPr lang="en-US" altLang="zh-TW" sz="22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200" b="1" dirty="0" err="1"/>
              <a:t>buildTree</a:t>
            </a:r>
            <a:r>
              <a:rPr lang="en-US" altLang="zh-TW" sz="2200" b="1" dirty="0"/>
              <a:t>(</a:t>
            </a:r>
            <a:r>
              <a:rPr lang="en-US" altLang="zh-TW" sz="2200" b="1" dirty="0" err="1"/>
              <a:t>nodeptr</a:t>
            </a:r>
            <a:r>
              <a:rPr lang="en-US" altLang="zh-TW" sz="2200" b="1" dirty="0"/>
              <a:t>, num: </a:t>
            </a:r>
            <a:r>
              <a:rPr lang="zh-TW" altLang="en-US" sz="2200" b="1" dirty="0"/>
              <a:t>陣列長度</a:t>
            </a:r>
            <a:r>
              <a:rPr lang="en-US" altLang="zh-TW" sz="2200" b="1" dirty="0"/>
              <a:t>)</a:t>
            </a:r>
          </a:p>
          <a:p>
            <a:pPr marL="0" indent="0">
              <a:buNone/>
            </a:pPr>
            <a:r>
              <a:rPr lang="en-US" altLang="zh-TW" sz="2200" b="1" dirty="0"/>
              <a:t>	q1.push(</a:t>
            </a:r>
            <a:r>
              <a:rPr lang="en-US" altLang="zh-TW" sz="2200" b="1" dirty="0" err="1"/>
              <a:t>nodeptr</a:t>
            </a:r>
            <a:r>
              <a:rPr lang="en-US" altLang="zh-TW" sz="2200" b="1" dirty="0"/>
              <a:t>) </a:t>
            </a:r>
            <a:r>
              <a:rPr lang="en-US" altLang="zh-TW" sz="2200" b="1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TW" altLang="en-US" sz="2200" b="1" dirty="0">
                <a:solidFill>
                  <a:schemeClr val="bg1">
                    <a:lumMod val="65000"/>
                  </a:schemeClr>
                </a:solidFill>
              </a:rPr>
              <a:t>陣列</a:t>
            </a:r>
            <a:r>
              <a:rPr lang="en-US" altLang="zh-TW" sz="2200" b="1" dirty="0">
                <a:solidFill>
                  <a:schemeClr val="bg1">
                    <a:lumMod val="65000"/>
                  </a:schemeClr>
                </a:solidFill>
              </a:rPr>
              <a:t>push</a:t>
            </a:r>
            <a:r>
              <a:rPr lang="zh-TW" altLang="en-US" sz="2200" b="1" dirty="0">
                <a:solidFill>
                  <a:schemeClr val="bg1">
                    <a:lumMod val="65000"/>
                  </a:schemeClr>
                </a:solidFill>
              </a:rPr>
              <a:t>進</a:t>
            </a:r>
            <a:r>
              <a:rPr lang="en-US" altLang="zh-TW" sz="2200" b="1" dirty="0">
                <a:solidFill>
                  <a:schemeClr val="bg1">
                    <a:lumMod val="65000"/>
                  </a:schemeClr>
                </a:solidFill>
              </a:rPr>
              <a:t>queue</a:t>
            </a:r>
          </a:p>
          <a:p>
            <a:pPr marL="0" indent="0">
              <a:buNone/>
            </a:pPr>
            <a:r>
              <a:rPr lang="en-US" altLang="zh-TW" sz="2200" b="1" dirty="0"/>
              <a:t>	for I = 0 to n-1</a:t>
            </a:r>
          </a:p>
          <a:p>
            <a:pPr marL="0" indent="0">
              <a:buNone/>
            </a:pPr>
            <a:r>
              <a:rPr lang="en-US" altLang="zh-TW" sz="2200" b="1" dirty="0"/>
              <a:t>		Node* temp = new Node </a:t>
            </a:r>
            <a:r>
              <a:rPr lang="en-US" altLang="zh-TW" sz="2200" b="1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TW" altLang="en-US" sz="2200" b="1" dirty="0">
                <a:solidFill>
                  <a:schemeClr val="bg1">
                    <a:lumMod val="65000"/>
                  </a:schemeClr>
                </a:solidFill>
              </a:rPr>
              <a:t>創新</a:t>
            </a:r>
            <a:r>
              <a:rPr lang="en-US" altLang="zh-TW" sz="2200" b="1" dirty="0">
                <a:solidFill>
                  <a:schemeClr val="bg1">
                    <a:lumMod val="65000"/>
                  </a:schemeClr>
                </a:solidFill>
              </a:rPr>
              <a:t>Node</a:t>
            </a:r>
          </a:p>
          <a:p>
            <a:pPr marL="0" indent="0">
              <a:buNone/>
            </a:pPr>
            <a:r>
              <a:rPr lang="en-US" altLang="zh-TW" sz="2200" b="1" dirty="0"/>
              <a:t>		pop(small1, small2) from(q1, q2</a:t>
            </a:r>
            <a:r>
              <a:rPr lang="en-US" altLang="zh-TW" sz="2200" b="1" dirty="0">
                <a:solidFill>
                  <a:schemeClr val="bg1">
                    <a:lumMod val="65000"/>
                  </a:schemeClr>
                </a:solidFill>
              </a:rPr>
              <a:t>)//</a:t>
            </a:r>
            <a:r>
              <a:rPr lang="zh-TW" altLang="en-US" sz="2200" b="1" dirty="0">
                <a:solidFill>
                  <a:schemeClr val="bg1">
                    <a:lumMod val="65000"/>
                  </a:schemeClr>
                </a:solidFill>
              </a:rPr>
              <a:t>從</a:t>
            </a:r>
            <a:r>
              <a:rPr lang="en-US" altLang="zh-TW" sz="2200" b="1" dirty="0">
                <a:solidFill>
                  <a:schemeClr val="bg1">
                    <a:lumMod val="65000"/>
                  </a:schemeClr>
                </a:solidFill>
              </a:rPr>
              <a:t>q1,q2</a:t>
            </a:r>
            <a:r>
              <a:rPr lang="zh-TW" altLang="en-US" sz="2200" b="1" dirty="0">
                <a:solidFill>
                  <a:schemeClr val="bg1">
                    <a:lumMod val="65000"/>
                  </a:schemeClr>
                </a:solidFill>
              </a:rPr>
              <a:t>中</a:t>
            </a:r>
            <a:r>
              <a:rPr lang="en-US" altLang="zh-TW" sz="2200" b="1" dirty="0">
                <a:solidFill>
                  <a:schemeClr val="bg1">
                    <a:lumMod val="65000"/>
                  </a:schemeClr>
                </a:solidFill>
              </a:rPr>
              <a:t>pop</a:t>
            </a:r>
            <a:r>
              <a:rPr lang="zh-TW" altLang="en-US" sz="2200" b="1" dirty="0">
                <a:solidFill>
                  <a:schemeClr val="bg1">
                    <a:lumMod val="65000"/>
                  </a:schemeClr>
                </a:solidFill>
              </a:rPr>
              <a:t>出最小的兩個指標</a:t>
            </a:r>
            <a:endParaRPr lang="en-US" altLang="zh-TW" sz="22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2200" b="1" dirty="0"/>
              <a:t>		temp-&gt;left = small1, temp-&gt;right = small2</a:t>
            </a:r>
          </a:p>
          <a:p>
            <a:pPr marL="0" indent="0">
              <a:buNone/>
            </a:pPr>
            <a:r>
              <a:rPr lang="en-US" altLang="zh-TW" sz="2200" b="1" dirty="0"/>
              <a:t>		q2.push(temp) </a:t>
            </a:r>
            <a:r>
              <a:rPr lang="en-US" altLang="zh-TW" sz="2200" b="1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TW" altLang="en-US" sz="2200" b="1" dirty="0">
                <a:solidFill>
                  <a:schemeClr val="bg1">
                    <a:lumMod val="65000"/>
                  </a:schemeClr>
                </a:solidFill>
              </a:rPr>
              <a:t>把建好的</a:t>
            </a:r>
            <a:r>
              <a:rPr lang="en-US" altLang="zh-TW" sz="2200" b="1" dirty="0">
                <a:solidFill>
                  <a:schemeClr val="bg1">
                    <a:lumMod val="65000"/>
                  </a:schemeClr>
                </a:solidFill>
              </a:rPr>
              <a:t>Node</a:t>
            </a:r>
            <a:r>
              <a:rPr lang="zh-TW" altLang="en-US" sz="2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200" b="1" dirty="0">
                <a:solidFill>
                  <a:schemeClr val="bg1">
                    <a:lumMod val="65000"/>
                  </a:schemeClr>
                </a:solidFill>
              </a:rPr>
              <a:t>push</a:t>
            </a:r>
            <a:r>
              <a:rPr lang="zh-TW" altLang="en-US" sz="2200" b="1" dirty="0">
                <a:solidFill>
                  <a:schemeClr val="bg1">
                    <a:lumMod val="65000"/>
                  </a:schemeClr>
                </a:solidFill>
              </a:rPr>
              <a:t>進</a:t>
            </a:r>
            <a:r>
              <a:rPr lang="en-US" altLang="zh-TW" sz="2200" b="1" dirty="0">
                <a:solidFill>
                  <a:schemeClr val="bg1">
                    <a:lumMod val="65000"/>
                  </a:schemeClr>
                </a:solidFill>
              </a:rPr>
              <a:t>q2</a:t>
            </a:r>
          </a:p>
          <a:p>
            <a:pPr marL="0" indent="0">
              <a:buNone/>
            </a:pPr>
            <a:r>
              <a:rPr lang="en-US" altLang="zh-TW" sz="2200" b="1" dirty="0"/>
              <a:t>	return q2.front()  </a:t>
            </a:r>
            <a:r>
              <a:rPr lang="en-US" altLang="zh-TW" sz="2200" b="1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TW" altLang="en-US" sz="2200" b="1" dirty="0">
                <a:solidFill>
                  <a:schemeClr val="bg1">
                    <a:lumMod val="65000"/>
                  </a:schemeClr>
                </a:solidFill>
              </a:rPr>
              <a:t>回傳</a:t>
            </a:r>
            <a:r>
              <a:rPr lang="en-US" altLang="zh-TW" sz="2200" b="1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0" indent="0">
              <a:buNone/>
            </a:pPr>
            <a:r>
              <a:rPr lang="en-US" altLang="zh-TW" sz="2200" b="1" dirty="0"/>
              <a:t>		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415365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32DB2-A158-4A9A-8EC3-225249BD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Pseudo code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AD3556-7078-4340-82D6-F2B38C730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 err="1"/>
              <a:t>generateCode</a:t>
            </a:r>
            <a:r>
              <a:rPr lang="en-US" altLang="zh-TW" sz="2000" b="1" dirty="0"/>
              <a:t>(root, </a:t>
            </a:r>
            <a:r>
              <a:rPr lang="en-US" altLang="zh-TW" sz="2000" b="1" dirty="0" err="1"/>
              <a:t>tempCode</a:t>
            </a:r>
            <a:r>
              <a:rPr lang="en-US" altLang="zh-TW" sz="2000" b="1" dirty="0"/>
              <a:t>: </a:t>
            </a:r>
            <a:r>
              <a:rPr lang="zh-TW" altLang="en-US" sz="2000" b="1" dirty="0"/>
              <a:t>當前的</a:t>
            </a:r>
            <a:r>
              <a:rPr lang="en-US" altLang="zh-TW" sz="2000" b="1" dirty="0"/>
              <a:t>code)</a:t>
            </a:r>
          </a:p>
          <a:p>
            <a:pPr marL="0" indent="0">
              <a:buNone/>
            </a:pPr>
            <a:r>
              <a:rPr lang="en-US" altLang="zh-TW" sz="2000" b="1" dirty="0"/>
              <a:t>	if(root == NULL)</a:t>
            </a:r>
          </a:p>
          <a:p>
            <a:pPr marL="0" indent="0">
              <a:buNone/>
            </a:pPr>
            <a:r>
              <a:rPr lang="en-US" altLang="zh-TW" sz="2000" b="1" dirty="0"/>
              <a:t>		return</a:t>
            </a:r>
          </a:p>
          <a:p>
            <a:pPr marL="0" indent="0">
              <a:buNone/>
            </a:pPr>
            <a:r>
              <a:rPr lang="en-US" altLang="zh-TW" sz="2000" b="1" dirty="0"/>
              <a:t>	root-&gt;code = </a:t>
            </a:r>
            <a:r>
              <a:rPr lang="en-US" altLang="zh-TW" sz="2000" b="1" dirty="0" err="1"/>
              <a:t>tempCode</a:t>
            </a:r>
            <a:endParaRPr lang="en-US" altLang="zh-TW" sz="2000" b="1" dirty="0"/>
          </a:p>
          <a:p>
            <a:pPr marL="0" indent="0">
              <a:buNone/>
            </a:pPr>
            <a:r>
              <a:rPr lang="en-US" altLang="zh-TW" sz="2000" b="1" dirty="0"/>
              <a:t>	</a:t>
            </a:r>
            <a:r>
              <a:rPr lang="en-US" altLang="zh-TW" sz="2000" b="1" dirty="0" err="1"/>
              <a:t>generateCode</a:t>
            </a:r>
            <a:r>
              <a:rPr lang="en-US" altLang="zh-TW" sz="2000" b="1" dirty="0"/>
              <a:t>(root-&gt;left, </a:t>
            </a:r>
            <a:r>
              <a:rPr lang="en-US" altLang="zh-TW" sz="2000" b="1" dirty="0" err="1"/>
              <a:t>tempCode</a:t>
            </a:r>
            <a:r>
              <a:rPr lang="en-US" altLang="zh-TW" sz="2000" b="1" dirty="0"/>
              <a:t> + ‘0’)</a:t>
            </a:r>
          </a:p>
          <a:p>
            <a:pPr marL="0" indent="0">
              <a:buNone/>
            </a:pPr>
            <a:r>
              <a:rPr lang="en-US" altLang="zh-TW" sz="2000" b="1" dirty="0"/>
              <a:t>	</a:t>
            </a:r>
            <a:r>
              <a:rPr lang="en-US" altLang="zh-TW" sz="2000" b="1" dirty="0" err="1"/>
              <a:t>generateCode</a:t>
            </a:r>
            <a:r>
              <a:rPr lang="en-US" altLang="zh-TW" sz="2000" b="1" dirty="0"/>
              <a:t>(root-&gt;right, </a:t>
            </a:r>
            <a:r>
              <a:rPr lang="en-US" altLang="zh-TW" sz="2000" b="1" dirty="0" err="1"/>
              <a:t>tempCode</a:t>
            </a:r>
            <a:r>
              <a:rPr lang="en-US" altLang="zh-TW" sz="2000" b="1" dirty="0"/>
              <a:t> + ‘1’)</a:t>
            </a:r>
          </a:p>
          <a:p>
            <a:pPr marL="0" indent="0">
              <a:buNone/>
            </a:pPr>
            <a:endParaRPr lang="en-US" altLang="zh-TW" sz="2000" b="1" dirty="0"/>
          </a:p>
          <a:p>
            <a:pPr marL="0" indent="0">
              <a:buNone/>
            </a:pPr>
            <a:r>
              <a:rPr lang="en-US" altLang="zh-TW" sz="2000" b="1" dirty="0"/>
              <a:t>For I = 0 to n-1</a:t>
            </a:r>
          </a:p>
          <a:p>
            <a:pPr marL="0" indent="0">
              <a:buNone/>
            </a:pPr>
            <a:r>
              <a:rPr lang="en-US" altLang="zh-TW" sz="2000" b="1" dirty="0"/>
              <a:t>	print(</a:t>
            </a:r>
            <a:r>
              <a:rPr lang="en-US" altLang="zh-TW" sz="2000" b="1" dirty="0" err="1"/>
              <a:t>nodeArr</a:t>
            </a:r>
            <a:r>
              <a:rPr lang="en-US" altLang="zh-TW" sz="2000" b="1" dirty="0"/>
              <a:t>[</a:t>
            </a:r>
            <a:r>
              <a:rPr lang="en-US" altLang="zh-TW" sz="2000" b="1" dirty="0" err="1"/>
              <a:t>i</a:t>
            </a:r>
            <a:r>
              <a:rPr lang="en-US" altLang="zh-TW" sz="2000" b="1" dirty="0"/>
              <a:t>].key + “ “ + </a:t>
            </a:r>
            <a:r>
              <a:rPr lang="en-US" altLang="zh-TW" sz="2000" b="1" dirty="0" err="1"/>
              <a:t>nodeArr</a:t>
            </a:r>
            <a:r>
              <a:rPr lang="en-US" altLang="zh-TW" sz="2000" b="1" dirty="0"/>
              <a:t>[</a:t>
            </a:r>
            <a:r>
              <a:rPr lang="en-US" altLang="zh-TW" sz="2000" b="1" dirty="0" err="1"/>
              <a:t>i</a:t>
            </a:r>
            <a:r>
              <a:rPr lang="en-US" altLang="zh-TW" sz="2000" b="1" dirty="0"/>
              <a:t>].code)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300204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647</Words>
  <Application>Microsoft Office PowerPoint</Application>
  <PresentationFormat>寬螢幕</PresentationFormat>
  <Paragraphs>59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Trebuchet MS</vt:lpstr>
      <vt:lpstr>Wingdings 3</vt:lpstr>
      <vt:lpstr>多面向</vt:lpstr>
      <vt:lpstr>程式作業(四)</vt:lpstr>
      <vt:lpstr>演算法</vt:lpstr>
      <vt:lpstr>演算法</vt:lpstr>
      <vt:lpstr>演算法</vt:lpstr>
      <vt:lpstr>演算法</vt:lpstr>
      <vt:lpstr>Pseudo code</vt:lpstr>
      <vt:lpstr>Pseudo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程式作業(四)</dc:title>
  <dc:creator>wed</dc:creator>
  <cp:lastModifiedBy>wed</cp:lastModifiedBy>
  <cp:revision>7</cp:revision>
  <dcterms:created xsi:type="dcterms:W3CDTF">2020-05-05T03:44:22Z</dcterms:created>
  <dcterms:modified xsi:type="dcterms:W3CDTF">2020-05-05T04:43:07Z</dcterms:modified>
</cp:coreProperties>
</file>