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46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7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0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35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49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6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8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26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42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7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2CC8-7BA3-4350-9F04-56D0C2BF20EE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BC71FA-9393-4CB8-8DC7-3F17AD13C9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A097A-FE3A-4611-9CC3-458FE9306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b="1" dirty="0"/>
              <a:t>程式作業</a:t>
            </a:r>
            <a:r>
              <a:rPr lang="en-US" altLang="zh-TW" sz="6000" b="1" dirty="0"/>
              <a:t>(</a:t>
            </a:r>
            <a:r>
              <a:rPr lang="zh-TW" altLang="en-US" sz="6000" b="1" dirty="0"/>
              <a:t>五</a:t>
            </a:r>
            <a:r>
              <a:rPr lang="en-US" altLang="zh-TW" sz="6000" b="1" dirty="0"/>
              <a:t>)</a:t>
            </a:r>
            <a:endParaRPr lang="zh-TW" altLang="en-US" sz="6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DC1A9C-0420-48D2-B2B1-627AFAF2D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107520533</a:t>
            </a:r>
          </a:p>
          <a:p>
            <a:r>
              <a:rPr lang="zh-TW" altLang="en-US" dirty="0"/>
              <a:t>資工二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張文耀</a:t>
            </a:r>
          </a:p>
        </p:txBody>
      </p:sp>
    </p:spTree>
    <p:extLst>
      <p:ext uri="{BB962C8B-B14F-4D97-AF65-F5344CB8AC3E}">
        <p14:creationId xmlns:p14="http://schemas.microsoft.com/office/powerpoint/2010/main" val="107669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F4F56D-6958-4AAE-927D-2E6F9ADA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A4380-230A-4304-BB30-5ECB9ABC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b="1" dirty="0"/>
              <a:t>Output(circuit)    </a:t>
            </a: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sz="2400" b="1" dirty="0">
                <a:solidFill>
                  <a:schemeClr val="bg1">
                    <a:lumMod val="75000"/>
                  </a:schemeClr>
                </a:solidFill>
              </a:rPr>
              <a:t>輸出</a:t>
            </a:r>
            <a:endParaRPr lang="en-US" altLang="zh-TW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400" b="1" dirty="0"/>
              <a:t>	length = </a:t>
            </a:r>
            <a:r>
              <a:rPr lang="en-US" altLang="zh-TW" sz="2400" b="1" dirty="0" err="1"/>
              <a:t>circuit.size</a:t>
            </a:r>
            <a:r>
              <a:rPr lang="en-US" altLang="zh-TW" sz="2400" b="1" dirty="0"/>
              <a:t>()</a:t>
            </a:r>
          </a:p>
          <a:p>
            <a:pPr marL="0" indent="0">
              <a:buNone/>
            </a:pPr>
            <a:r>
              <a:rPr lang="en-US" altLang="zh-TW" sz="2400" b="1" dirty="0"/>
              <a:t>	for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=1 to length</a:t>
            </a:r>
          </a:p>
          <a:p>
            <a:pPr marL="0" indent="0">
              <a:buNone/>
            </a:pPr>
            <a:r>
              <a:rPr lang="en-US" altLang="zh-TW" sz="2400" b="1" dirty="0"/>
              <a:t>		print(</a:t>
            </a:r>
            <a:r>
              <a:rPr lang="en-US" altLang="zh-TW" sz="2400" b="1" dirty="0" err="1"/>
              <a:t>circuit.top</a:t>
            </a:r>
            <a:r>
              <a:rPr lang="en-US" altLang="zh-TW" sz="2400" b="1" dirty="0"/>
              <a:t>() + “  “)</a:t>
            </a:r>
          </a:p>
          <a:p>
            <a:pPr marL="0" indent="0">
              <a:buNone/>
            </a:pPr>
            <a:r>
              <a:rPr lang="en-US" altLang="zh-TW" sz="2400" b="1" dirty="0"/>
              <a:t>		</a:t>
            </a:r>
            <a:r>
              <a:rPr lang="en-US" altLang="zh-TW" sz="2400" b="1" dirty="0" err="1"/>
              <a:t>circuit.pop</a:t>
            </a:r>
            <a:r>
              <a:rPr lang="en-US" altLang="zh-TW" sz="2400" b="1" dirty="0"/>
              <a:t>()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9912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69E71-DB75-4A66-AE66-E4F553D0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7E1A8-B465-424A-B983-2F0F5F36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給你一個圖，判斷圖是否可以一筆畫連起來，若可以，輸出圖。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等等就用題目的圖當例子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35FBB2-3C49-4A81-A0B0-E4FBC9CA7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4" t="29141" r="31340" b="10653"/>
          <a:stretch/>
        </p:blipFill>
        <p:spPr>
          <a:xfrm>
            <a:off x="4531151" y="2597083"/>
            <a:ext cx="4901938" cy="41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3970D-E3B4-4A35-A56A-2163C579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建圖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64A859-1317-4AE5-B007-9B5C48A51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400" b="1" dirty="0"/>
                  <a:t>我用</a:t>
                </a:r>
                <a:r>
                  <a:rPr lang="en-US" altLang="zh-TW" sz="2400" b="1" dirty="0"/>
                  <a:t>adjacent-list</a:t>
                </a:r>
                <a:r>
                  <a:rPr lang="zh-TW" altLang="en-US" sz="2400" b="1" dirty="0"/>
                  <a:t>，比較省時間，用一個</a:t>
                </a:r>
                <a:r>
                  <a:rPr lang="en-US" altLang="zh-TW" sz="2400" b="1" dirty="0"/>
                  <a:t>vector</a:t>
                </a:r>
                <a:r>
                  <a:rPr lang="zh-TW" altLang="en-US" sz="2400" b="1" dirty="0"/>
                  <a:t>的</a:t>
                </a:r>
                <a:r>
                  <a:rPr lang="en-US" altLang="zh-TW" sz="2400" b="1" dirty="0"/>
                  <a:t>array</a:t>
                </a:r>
                <a:r>
                  <a:rPr lang="zh-TW" altLang="en-US" sz="2400" b="1" dirty="0"/>
                  <a:t>去存圖，依照輸入的順序</a:t>
                </a:r>
                <a:r>
                  <a:rPr lang="en-US" altLang="zh-TW" sz="2400" b="1" dirty="0"/>
                  <a:t>push</a:t>
                </a:r>
                <a:r>
                  <a:rPr lang="zh-TW" altLang="en-US" sz="2400" b="1" dirty="0"/>
                  <a:t>進去，建出來像這樣</a:t>
                </a: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3500" b="1" dirty="0"/>
                  <a:t>花費時間</a:t>
                </a:r>
                <a:r>
                  <a:rPr lang="en-US" altLang="zh-TW" sz="35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35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5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sz="35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zh-TW" sz="35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35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5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5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64A859-1317-4AE5-B007-9B5C48A51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CB29964A-06A6-4579-8923-BF98C0E66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12" t="37113" r="53376" b="21237"/>
          <a:stretch/>
        </p:blipFill>
        <p:spPr>
          <a:xfrm>
            <a:off x="5825764" y="2691545"/>
            <a:ext cx="3327663" cy="41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69501-2D56-4F6C-B481-EEFE0028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排序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3FCAEC-6897-48B8-9DE6-36CE5D363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800" b="1" dirty="0"/>
                  <a:t>因為要照字典序排列，我以我們要對</a:t>
                </a:r>
                <a:r>
                  <a:rPr lang="en-US" altLang="zh-TW" sz="2800" b="1" dirty="0"/>
                  <a:t>list</a:t>
                </a:r>
                <a:r>
                  <a:rPr lang="zh-TW" altLang="en-US" sz="2800" b="1" dirty="0"/>
                  <a:t>裡的所有鄰居由小到大排序，用</a:t>
                </a:r>
                <a:r>
                  <a:rPr lang="en-US" altLang="zh-TW" sz="2800" b="1" dirty="0"/>
                  <a:t>quick sort</a:t>
                </a:r>
                <a:r>
                  <a:rPr lang="zh-TW" altLang="en-US" sz="2800" b="1" dirty="0"/>
                  <a:t>排序。</a:t>
                </a: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3200" b="1" dirty="0"/>
                  <a:t>花費時間</a:t>
                </a:r>
                <a:r>
                  <a:rPr lang="en-US" altLang="zh-TW" sz="32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TW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3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TW" sz="32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200" b="1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3FCAEC-6897-48B8-9DE6-36CE5D363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3" t="-1413" r="-1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23165-F404-49B8-A453-87D40DCD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判斷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244E2E-850B-4A3F-84F3-98D10C8EF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49091" cy="38807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sz="2000" b="1" dirty="0"/>
                  <a:t>三種情況</a:t>
                </a:r>
                <a:r>
                  <a:rPr lang="en-US" altLang="zh-TW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sz="2000" b="1" dirty="0"/>
                  <a:t>1.</a:t>
                </a:r>
                <a:r>
                  <a:rPr lang="zh-TW" altLang="en-US" sz="2000" b="1" dirty="0"/>
                  <a:t>如果所有的</a:t>
                </a:r>
                <a:r>
                  <a:rPr lang="en-US" altLang="zh-TW" sz="2000" b="1" dirty="0"/>
                  <a:t>vector</a:t>
                </a:r>
                <a:r>
                  <a:rPr lang="zh-TW" altLang="en-US" sz="2000" b="1" dirty="0"/>
                  <a:t>的大小都是偶數，則從一號開始畫圖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2.</a:t>
                </a:r>
                <a:r>
                  <a:rPr lang="zh-TW" altLang="en-US" sz="2000" b="1" dirty="0"/>
                  <a:t>如果其中兩個</a:t>
                </a:r>
                <a:r>
                  <a:rPr lang="en-US" altLang="zh-TW" sz="2000" b="1" dirty="0"/>
                  <a:t>vector</a:t>
                </a:r>
                <a:r>
                  <a:rPr lang="zh-TW" altLang="en-US" sz="2000" b="1" dirty="0"/>
                  <a:t>的大小為奇數，其他為偶數，則從編號較前面的奇數</a:t>
                </a:r>
                <a:r>
                  <a:rPr lang="en-US" altLang="zh-TW" sz="2000" b="1" dirty="0"/>
                  <a:t>vector</a:t>
                </a:r>
                <a:r>
                  <a:rPr lang="zh-TW" altLang="en-US" sz="2000" b="1" dirty="0"/>
                  <a:t>開始畫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3.</a:t>
                </a:r>
                <a:r>
                  <a:rPr lang="zh-TW" altLang="en-US" sz="2000" b="1" dirty="0"/>
                  <a:t>如果超過兩個</a:t>
                </a:r>
                <a:r>
                  <a:rPr lang="en-US" altLang="zh-TW" sz="2000" b="1" dirty="0"/>
                  <a:t>vector</a:t>
                </a:r>
                <a:r>
                  <a:rPr lang="zh-TW" altLang="en-US" sz="2000" b="1" dirty="0"/>
                  <a:t>的大小為奇數，輸出</a:t>
                </a:r>
                <a:r>
                  <a:rPr lang="en-US" altLang="zh-TW" sz="2000" b="1" dirty="0"/>
                  <a:t>”not exist”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3200" b="1" dirty="0"/>
                  <a:t>花費時間</a:t>
                </a:r>
                <a:r>
                  <a:rPr lang="en-US" altLang="zh-TW" sz="32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200" b="1" dirty="0">
                    <a:solidFill>
                      <a:srgbClr val="FF0000"/>
                    </a:solidFill>
                  </a:rPr>
                  <a:t>)</a:t>
                </a:r>
                <a:endParaRPr lang="zh-TW" altLang="en-US" sz="3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244E2E-850B-4A3F-84F3-98D10C8EF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49091" cy="3880773"/>
              </a:xfrm>
              <a:blipFill>
                <a:blip r:embed="rId2"/>
                <a:stretch>
                  <a:fillRect l="-1648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19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9B0E6-EB0C-4F7E-82F7-66719EA8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畫圖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D28452-B3C2-41C4-9CA3-2A81153BA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/>
                  <a:t>先建一個</a:t>
                </a:r>
                <a:r>
                  <a:rPr lang="en-US" altLang="zh-TW" sz="2400" b="1" dirty="0"/>
                  <a:t>stack</a:t>
                </a:r>
                <a:r>
                  <a:rPr lang="zh-TW" altLang="en-US" sz="2400" b="1" dirty="0"/>
                  <a:t>，依照順序走</a:t>
                </a:r>
                <a:r>
                  <a:rPr lang="en-US" altLang="zh-TW" sz="2400" b="1" dirty="0"/>
                  <a:t>DFS</a:t>
                </a:r>
                <a:r>
                  <a:rPr lang="zh-TW" altLang="en-US" sz="2400" b="1" dirty="0"/>
                  <a:t>，若走到死路，則把該點</a:t>
                </a:r>
                <a:r>
                  <a:rPr lang="en-US" altLang="zh-TW" sz="2400" b="1" dirty="0"/>
                  <a:t>push</a:t>
                </a:r>
                <a:r>
                  <a:rPr lang="zh-TW" altLang="en-US" sz="2400" b="1" dirty="0"/>
                  <a:t>進去</a:t>
                </a:r>
                <a:r>
                  <a:rPr lang="en-US" altLang="zh-TW" sz="2400" b="1" dirty="0"/>
                  <a:t>stack</a:t>
                </a:r>
                <a:r>
                  <a:rPr lang="zh-TW" altLang="en-US" sz="2400" b="1" dirty="0"/>
                  <a:t>，並把該邊封死。所有</a:t>
                </a:r>
                <a:r>
                  <a:rPr lang="en-US" altLang="zh-TW" sz="2400" b="1" dirty="0"/>
                  <a:t>edge</a:t>
                </a:r>
                <a:r>
                  <a:rPr lang="zh-TW" altLang="en-US" sz="2400" b="1" dirty="0"/>
                  <a:t>都走過一遍，每一遍再走各自的</a:t>
                </a:r>
                <a:r>
                  <a:rPr lang="en-US" altLang="zh-TW" sz="2400" b="1" dirty="0"/>
                  <a:t>edge</a:t>
                </a:r>
                <a:r>
                  <a:rPr lang="zh-TW" altLang="en-US" sz="2400" b="1" dirty="0"/>
                  <a:t>，所以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3500" b="1" dirty="0"/>
                  <a:t>花費時間</a:t>
                </a:r>
                <a:r>
                  <a:rPr lang="en-US" altLang="zh-TW" sz="35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35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5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35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3500" b="1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TW" sz="3500" b="1" dirty="0">
                    <a:solidFill>
                      <a:srgbClr val="FF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sz="35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zh-TW" sz="3500" b="1" dirty="0">
                    <a:solidFill>
                      <a:srgbClr val="FF0000"/>
                    </a:solidFill>
                  </a:rPr>
                  <a:t>|)</a:t>
                </a:r>
              </a:p>
              <a:p>
                <a:pPr marL="0" indent="0">
                  <a:buNone/>
                </a:pPr>
                <a:r>
                  <a:rPr lang="zh-TW" altLang="en-US" sz="2400" b="1" dirty="0"/>
                  <a:t>或是每次走過就直接把</a:t>
                </a:r>
                <a:r>
                  <a:rPr lang="en-US" altLang="zh-TW" sz="2400" b="1" dirty="0"/>
                  <a:t>adjacent-list</a:t>
                </a:r>
                <a:r>
                  <a:rPr lang="zh-TW" altLang="en-US" sz="2400" b="1" dirty="0"/>
                  <a:t>裡的</a:t>
                </a:r>
                <a:r>
                  <a:rPr lang="en-US" altLang="zh-TW" sz="2400" b="1" dirty="0"/>
                  <a:t>edge</a:t>
                </a:r>
                <a:r>
                  <a:rPr lang="zh-TW" altLang="en-US" sz="2400" b="1" dirty="0"/>
                  <a:t>刪掉，這樣子就會所有邊只跑一次，所以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zh-TW" altLang="en-US" sz="3600" b="1" dirty="0"/>
                  <a:t>花費時間</a:t>
                </a:r>
                <a:r>
                  <a:rPr lang="en-US" altLang="zh-TW" sz="36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36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zh-TW" altLang="en-US" sz="2400" b="1" i="1" dirty="0">
                    <a:solidFill>
                      <a:srgbClr val="FFC000"/>
                    </a:solidFill>
                  </a:rPr>
                  <a:t>但是我太爛了，所以用第一個方法</a:t>
                </a:r>
                <a:endParaRPr lang="en-US" altLang="zh-TW" sz="2400" b="1" i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zh-TW" altLang="en-US" sz="24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D28452-B3C2-41C4-9CA3-2A81153BA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8" t="-1256" r="-426" b="-3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74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0DD83-9A43-467D-8A75-7109EF5A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輸出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B9A0951-8AFE-498F-B43E-6FE7A2D01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/>
                  <a:t>把</a:t>
                </a:r>
                <a:r>
                  <a:rPr lang="en-US" altLang="zh-TW" sz="2400" b="1" dirty="0"/>
                  <a:t>stack</a:t>
                </a:r>
                <a:r>
                  <a:rPr lang="zh-TW" altLang="en-US" sz="2400" b="1" dirty="0"/>
                  <a:t>裡的頂點輸出出來。</a:t>
                </a: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花費時間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800" b="1" dirty="0">
                    <a:solidFill>
                      <a:srgbClr val="FF0000"/>
                    </a:solidFill>
                  </a:rPr>
                  <a:t>)</a:t>
                </a:r>
                <a:endParaRPr lang="en-US" altLang="zh-TW" sz="2800" b="1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b="1" dirty="0">
                    <a:solidFill>
                      <a:schemeClr val="tx1"/>
                    </a:solidFill>
                  </a:rPr>
                  <a:t>建圖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排序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TW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判斷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  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畫圖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b="1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|)</a:t>
                </a:r>
                <a:r>
                  <a:rPr lang="zh-TW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輸出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b="1" dirty="0">
                    <a:solidFill>
                      <a:srgbClr val="FF0000"/>
                    </a:solidFill>
                  </a:rPr>
                  <a:t>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sz="4000" b="1" dirty="0"/>
                  <a:t>所以總體的時間複雜度為</a:t>
                </a:r>
                <a:endParaRPr lang="en-US" altLang="zh-TW" sz="4000" b="1" dirty="0"/>
              </a:p>
              <a:p>
                <a:pPr marL="0" indent="0">
                  <a:buNone/>
                </a:pPr>
                <a:r>
                  <a:rPr lang="en-US" altLang="zh-TW" sz="4000" b="1" i="1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TW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 + |</m:t>
                    </m:r>
                    <m:r>
                      <a:rPr lang="en-US" altLang="zh-TW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TW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zh-TW" altLang="en-US" sz="4000" b="1" dirty="0">
                        <a:solidFill>
                          <a:srgbClr val="FF0000"/>
                        </a:solidFill>
                      </a:rPr>
                      <m:t>*</m:t>
                    </m:r>
                    <m:r>
                      <m:rPr>
                        <m:nor/>
                      </m:rPr>
                      <a:rPr lang="en-US" altLang="zh-TW" sz="4000" b="1" dirty="0">
                        <a:solidFill>
                          <a:srgbClr val="FF0000"/>
                        </a:solidFill>
                      </a:rPr>
                      <m:t>|</m:t>
                    </m:r>
                    <m:r>
                      <a:rPr lang="en-US" altLang="zh-TW" sz="4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m:rPr>
                        <m:nor/>
                      </m:rPr>
                      <a:rPr lang="en-US" altLang="zh-TW" sz="4000" b="1" dirty="0">
                        <a:solidFill>
                          <a:srgbClr val="FF0000"/>
                        </a:solidFill>
                      </a:rPr>
                      <m:t>|)</m:t>
                    </m:r>
                  </m:oMath>
                </a14:m>
                <a:endParaRPr lang="zh-TW" altLang="en-US" sz="4000" b="1" i="1" dirty="0"/>
              </a:p>
              <a:p>
                <a:pPr marL="0" indent="0">
                  <a:buNone/>
                </a:pPr>
                <a:endParaRPr lang="en-US" altLang="zh-TW" sz="4000" b="1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B9A0951-8AFE-498F-B43E-6FE7A2D01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2" t="-1256" b="-1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1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61A9A-4551-4E6D-9644-6EFBED44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8454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7B93829-36C6-44F4-A620-DCAA99EF1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sz="2000" b="1" dirty="0"/>
                  <a:t>Determine(G) //</a:t>
                </a:r>
                <a:r>
                  <a:rPr lang="zh-TW" altLang="en-US" sz="2000" b="1" dirty="0"/>
                  <a:t>判斷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	for </a:t>
                </a:r>
                <a:r>
                  <a:rPr lang="en-US" altLang="zh-TW" sz="2000" b="1" dirty="0" err="1"/>
                  <a:t>i</a:t>
                </a:r>
                <a:r>
                  <a:rPr lang="en-US" altLang="zh-TW" sz="2000" b="1" dirty="0"/>
                  <a:t> = 1 to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		if(</a:t>
                </a:r>
                <a:r>
                  <a:rPr lang="en-US" altLang="zh-TW" sz="2000" b="1" dirty="0" err="1"/>
                  <a:t>sizeof</a:t>
                </a:r>
                <a:r>
                  <a:rPr lang="en-US" altLang="zh-TW" sz="2000" b="1" dirty="0"/>
                  <a:t>(</a:t>
                </a:r>
                <a:r>
                  <a:rPr lang="en-US" altLang="zh-TW" sz="2000" b="1" dirty="0" err="1"/>
                  <a:t>G.adj</a:t>
                </a:r>
                <a:r>
                  <a:rPr lang="en-US" altLang="zh-TW" sz="2000" b="1" dirty="0"/>
                  <a:t>[</a:t>
                </a:r>
                <a:r>
                  <a:rPr lang="en-US" altLang="zh-TW" sz="2000" b="1" dirty="0" err="1"/>
                  <a:t>i</a:t>
                </a:r>
                <a:r>
                  <a:rPr lang="en-US" altLang="zh-TW" sz="2000" b="1" dirty="0"/>
                  <a:t>]) %2 ==1)</a:t>
                </a:r>
                <a:r>
                  <a:rPr lang="zh-TW" altLang="en-US" sz="2000" b="1" dirty="0"/>
                  <a:t>         </a:t>
                </a:r>
                <a:r>
                  <a:rPr lang="en-US" altLang="zh-TW" sz="2000" b="1" dirty="0">
                    <a:solidFill>
                      <a:schemeClr val="bg1">
                        <a:lumMod val="75000"/>
                      </a:schemeClr>
                    </a:solidFill>
                  </a:rPr>
                  <a:t>//</a:t>
                </a:r>
                <a:r>
                  <a:rPr lang="zh-TW" alt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如果有奇數</a:t>
                </a:r>
                <a:endParaRPr lang="en-US" altLang="zh-TW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000" b="1" dirty="0"/>
                  <a:t>			counter++;</a:t>
                </a:r>
              </a:p>
              <a:p>
                <a:pPr marL="0" indent="0">
                  <a:buNone/>
                </a:pPr>
                <a:r>
                  <a:rPr lang="en-US" altLang="zh-TW" sz="2000" b="1" dirty="0"/>
                  <a:t>	if(counter == 0 or counter == 2)</a:t>
                </a:r>
              </a:p>
              <a:p>
                <a:pPr marL="0" indent="0">
                  <a:buNone/>
                </a:pPr>
                <a:r>
                  <a:rPr lang="en-US" altLang="zh-TW" sz="2000" b="1" dirty="0"/>
                  <a:t>		DFS(G, 1)</a:t>
                </a:r>
              </a:p>
              <a:p>
                <a:pPr marL="0" indent="0">
                  <a:buNone/>
                </a:pPr>
                <a:r>
                  <a:rPr lang="en-US" altLang="zh-TW" sz="2000" b="1" dirty="0"/>
                  <a:t>	else</a:t>
                </a:r>
              </a:p>
              <a:p>
                <a:pPr marL="0" indent="0">
                  <a:buNone/>
                </a:pPr>
                <a:r>
                  <a:rPr lang="en-US" altLang="zh-TW" sz="2000" b="1" dirty="0"/>
                  <a:t>		print(“not exist”)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7B93829-36C6-44F4-A620-DCAA99EF1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58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2DBAB-03DA-420B-88C6-1AD569A8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D4EC5-2FAC-4A17-8D46-8A21CAAA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Stack Circuit </a:t>
            </a: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TW" altLang="en-US" sz="2800" b="1" dirty="0">
                <a:solidFill>
                  <a:schemeClr val="bg1">
                    <a:lumMod val="75000"/>
                  </a:schemeClr>
                </a:solidFill>
              </a:rPr>
              <a:t>畫過的圖 </a:t>
            </a:r>
            <a:endParaRPr lang="en-US" altLang="zh-TW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/>
              <a:t>DFS(adj, v)</a:t>
            </a:r>
          </a:p>
          <a:p>
            <a:pPr marL="0" indent="0">
              <a:buNone/>
            </a:pPr>
            <a:r>
              <a:rPr lang="en-US" altLang="zh-TW" sz="2800" b="1" dirty="0"/>
              <a:t>	for </a:t>
            </a:r>
            <a:r>
              <a:rPr lang="en-US" altLang="zh-TW" sz="2800" b="1" dirty="0" err="1"/>
              <a:t>i</a:t>
            </a:r>
            <a:r>
              <a:rPr lang="en-US" altLang="zh-TW" sz="2800" b="1" dirty="0"/>
              <a:t>=0 to adj[v].size()</a:t>
            </a:r>
          </a:p>
          <a:p>
            <a:pPr marL="0" indent="0">
              <a:buNone/>
            </a:pPr>
            <a:r>
              <a:rPr lang="en-US" altLang="zh-TW" sz="2800" b="1" dirty="0"/>
              <a:t>		if(adj[v].at(</a:t>
            </a:r>
            <a:r>
              <a:rPr lang="en-US" altLang="zh-TW" sz="2800" b="1" dirty="0" err="1"/>
              <a:t>i</a:t>
            </a:r>
            <a:r>
              <a:rPr lang="en-US" altLang="zh-TW" sz="2800" b="1" dirty="0"/>
              <a:t>).visited == false)</a:t>
            </a:r>
          </a:p>
          <a:p>
            <a:pPr marL="0" indent="0">
              <a:buNone/>
            </a:pPr>
            <a:r>
              <a:rPr lang="en-US" altLang="zh-TW" sz="2800" b="1" dirty="0"/>
              <a:t>			</a:t>
            </a:r>
            <a:r>
              <a:rPr lang="en-US" altLang="zh-TW" sz="2800" b="1" dirty="0" err="1"/>
              <a:t>setTrue</a:t>
            </a:r>
            <a:r>
              <a:rPr lang="en-US" altLang="zh-TW" sz="2800" b="1" dirty="0"/>
              <a:t>(v, adj[v].at(</a:t>
            </a:r>
            <a:r>
              <a:rPr lang="en-US" altLang="zh-TW" sz="2800" b="1" dirty="0" err="1"/>
              <a:t>i</a:t>
            </a:r>
            <a:r>
              <a:rPr lang="en-US" altLang="zh-TW" sz="2800" b="1" dirty="0"/>
              <a:t>).edge)</a:t>
            </a:r>
          </a:p>
          <a:p>
            <a:pPr marL="0" indent="0">
              <a:buNone/>
            </a:pPr>
            <a:r>
              <a:rPr lang="en-US" altLang="zh-TW" sz="2800" b="1" dirty="0"/>
              <a:t>			DFS(adj, adj[v].at(</a:t>
            </a:r>
            <a:r>
              <a:rPr lang="en-US" altLang="zh-TW" sz="2800" b="1" dirty="0" err="1"/>
              <a:t>i</a:t>
            </a:r>
            <a:r>
              <a:rPr lang="en-US" altLang="zh-TW" sz="2800" b="1" dirty="0"/>
              <a:t>).edge)</a:t>
            </a:r>
          </a:p>
          <a:p>
            <a:pPr marL="0" indent="0">
              <a:buNone/>
            </a:pPr>
            <a:r>
              <a:rPr lang="en-US" altLang="zh-TW" sz="2800" b="1" dirty="0"/>
              <a:t>	</a:t>
            </a:r>
            <a:r>
              <a:rPr lang="en-US" altLang="zh-TW" sz="2800" b="1" dirty="0" err="1"/>
              <a:t>circuit.push</a:t>
            </a:r>
            <a:r>
              <a:rPr lang="en-US" altLang="zh-TW" sz="2800" b="1" dirty="0"/>
              <a:t>(v)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3671547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555</Words>
  <Application>Microsoft Office PowerPoint</Application>
  <PresentationFormat>寬螢幕</PresentationFormat>
  <Paragraphs>69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多面向</vt:lpstr>
      <vt:lpstr>程式作業(五)</vt:lpstr>
      <vt:lpstr>題目</vt:lpstr>
      <vt:lpstr>建圖</vt:lpstr>
      <vt:lpstr>排序</vt:lpstr>
      <vt:lpstr>判斷</vt:lpstr>
      <vt:lpstr>畫圖</vt:lpstr>
      <vt:lpstr>輸出</vt:lpstr>
      <vt:lpstr>Pseudo code</vt:lpstr>
      <vt:lpstr>Pseudo code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程式作業(五)</dc:title>
  <dc:creator>wed</dc:creator>
  <cp:lastModifiedBy>wed</cp:lastModifiedBy>
  <cp:revision>10</cp:revision>
  <dcterms:created xsi:type="dcterms:W3CDTF">2020-05-16T15:37:14Z</dcterms:created>
  <dcterms:modified xsi:type="dcterms:W3CDTF">2020-05-27T12:31:53Z</dcterms:modified>
</cp:coreProperties>
</file>