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36" r:id="rId4"/>
    <p:sldId id="312" r:id="rId5"/>
    <p:sldId id="331" r:id="rId6"/>
    <p:sldId id="311" r:id="rId7"/>
    <p:sldId id="275" r:id="rId8"/>
    <p:sldId id="338" r:id="rId9"/>
    <p:sldId id="332" r:id="rId10"/>
    <p:sldId id="333" r:id="rId11"/>
    <p:sldId id="339" r:id="rId12"/>
    <p:sldId id="334" r:id="rId13"/>
    <p:sldId id="340" r:id="rId14"/>
    <p:sldId id="33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78" d="100"/>
          <a:sy n="78" d="100"/>
        </p:scale>
        <p:origin x="56" y="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2017/2/21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UWyka7kpI" TargetMode="External"/><Relationship Id="rId2" Type="http://schemas.openxmlformats.org/officeDocument/2006/relationships/hyperlink" Target="http://courses.cs.vt.edu/csonline/Algorithms/Lessons/SelectionCardSort/selectioncardsort.sw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election_sort" TargetMode="External"/><Relationship Id="rId4" Type="http://schemas.openxmlformats.org/officeDocument/2006/relationships/hyperlink" Target="http://cse.iitkgp.ac.in/pds/notes/swf/selec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next.com.tw/article/38679/BN-2016-02-06-151649-7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Basics of</a:t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180952" cy="1352381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Five Criteria of </a:t>
            </a:r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3048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Pseudo code for finding the index of the smallest number in an array: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Criteria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en-US" altLang="zh-TW" dirty="0" smtClean="0"/>
              <a:t>An array</a:t>
            </a:r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en-US" altLang="zh-TW" dirty="0" smtClean="0"/>
              <a:t>Index of the smallest element in an array</a:t>
            </a:r>
          </a:p>
          <a:p>
            <a:pPr lvl="1"/>
            <a:r>
              <a:rPr lang="en-US" altLang="zh-TW" dirty="0" smtClean="0"/>
              <a:t>Definiteness</a:t>
            </a:r>
          </a:p>
          <a:p>
            <a:pPr lvl="2"/>
            <a:r>
              <a:rPr lang="en-US" altLang="zh-TW" dirty="0" smtClean="0"/>
              <a:t>Clear steps</a:t>
            </a:r>
          </a:p>
          <a:p>
            <a:pPr lvl="1"/>
            <a:r>
              <a:rPr lang="en-US" altLang="zh-TW" dirty="0" smtClean="0"/>
              <a:t>Finiteness</a:t>
            </a:r>
          </a:p>
          <a:p>
            <a:pPr lvl="2"/>
            <a:r>
              <a:rPr lang="en-US" altLang="zh-TW" dirty="0" smtClean="0"/>
              <a:t>Will terminate</a:t>
            </a:r>
          </a:p>
          <a:p>
            <a:pPr lvl="1"/>
            <a:r>
              <a:rPr lang="en-US" altLang="zh-TW" dirty="0" smtClean="0"/>
              <a:t>Effectiveness</a:t>
            </a:r>
          </a:p>
          <a:p>
            <a:pPr lvl="2"/>
            <a:r>
              <a:rPr lang="en-US" altLang="zh-TW" dirty="0" smtClean="0"/>
              <a:t>Achievable by computers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339752" y="4581128"/>
            <a:ext cx="1314463" cy="408623"/>
          </a:xfrm>
          <a:prstGeom prst="wedgeRoundRectCallout">
            <a:avLst>
              <a:gd name="adj1" fmla="val -76416"/>
              <a:gd name="adj2" fmla="val -1525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vs. Real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50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How to prove the correctness of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Claim: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minPos</a:t>
            </a:r>
            <a:r>
              <a:rPr lang="en-US" altLang="zh-TW" dirty="0" smtClean="0"/>
              <a:t>]&lt;=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 for j=0, 1, …, len-1</a:t>
            </a:r>
          </a:p>
          <a:p>
            <a:pPr lvl="1"/>
            <a:r>
              <a:rPr lang="en-US" altLang="zh-TW" dirty="0" smtClean="0"/>
              <a:t>Claim 2: After iteration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minPos</a:t>
            </a:r>
            <a:r>
              <a:rPr lang="en-US" altLang="zh-TW" dirty="0" smtClean="0"/>
              <a:t>]&lt;=</a:t>
            </a:r>
            <a:r>
              <a:rPr lang="en-US" altLang="zh-TW" dirty="0" err="1" smtClean="0"/>
              <a:t>arr</a:t>
            </a:r>
            <a:r>
              <a:rPr lang="en-US" altLang="zh-TW" dirty="0" smtClean="0"/>
              <a:t>[j] for j=0, 1, …,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Proof by mathematical induction (</a:t>
            </a:r>
            <a:r>
              <a:rPr lang="zh-TW" altLang="en-US" dirty="0" smtClean="0"/>
              <a:t>數學歸納法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Claim 2 holds when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</a:t>
            </a:r>
          </a:p>
          <a:p>
            <a:pPr lvl="2"/>
            <a:r>
              <a:rPr lang="en-US" altLang="zh-TW" dirty="0" smtClean="0"/>
              <a:t>Assume claim 2 holds when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=k </a:t>
            </a:r>
            <a:r>
              <a:rPr lang="en-US" altLang="zh-TW" dirty="0" smtClean="0">
                <a:sym typeface="Wingdings" panose="05000000000000000000" pitchFamily="2" charset="2"/>
              </a:rPr>
              <a:t> Show that claim 2 holds when </a:t>
            </a:r>
            <a:r>
              <a:rPr lang="en-US" altLang="zh-TW" dirty="0" err="1" smtClean="0">
                <a:sym typeface="Wingdings" panose="05000000000000000000" pitchFamily="2" charset="2"/>
              </a:rPr>
              <a:t>i</a:t>
            </a:r>
            <a:r>
              <a:rPr lang="en-US" altLang="zh-TW" dirty="0" smtClean="0">
                <a:sym typeface="Wingdings" panose="05000000000000000000" pitchFamily="2" charset="2"/>
              </a:rPr>
              <a:t>=k+1.</a:t>
            </a:r>
            <a:endParaRPr lang="en-US" altLang="zh-TW" dirty="0" smtClean="0"/>
          </a:p>
        </p:txBody>
      </p:sp>
      <p:sp>
        <p:nvSpPr>
          <p:cNvPr id="7" name="圓角矩形圖說文字 6"/>
          <p:cNvSpPr/>
          <p:nvPr/>
        </p:nvSpPr>
        <p:spPr>
          <a:xfrm>
            <a:off x="6474418" y="3789040"/>
            <a:ext cx="2418062" cy="864096"/>
          </a:xfrm>
          <a:prstGeom prst="wedgeRoundRectCallout">
            <a:avLst>
              <a:gd name="adj1" fmla="val -58747"/>
              <a:gd name="adj2" fmla="val 702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Claim 2 is often called </a:t>
            </a:r>
            <a:r>
              <a:rPr lang="en-US" altLang="zh-TW" dirty="0" smtClean="0">
                <a:solidFill>
                  <a:srgbClr val="FF0000"/>
                </a:solidFill>
              </a:rPr>
              <a:t>Invariance</a:t>
            </a:r>
            <a:r>
              <a:rPr lang="en-US" altLang="zh-TW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 loops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544" y="1691516"/>
            <a:ext cx="1440715" cy="36933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Pseudo code: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3493" y="1700808"/>
            <a:ext cx="1366143" cy="36933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Code in C++: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4180952" cy="1352381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94039"/>
            <a:ext cx="3214316" cy="1522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5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Animation</a:t>
            </a:r>
          </a:p>
          <a:p>
            <a:pPr lvl="1"/>
            <a:r>
              <a:rPr lang="en-US" altLang="zh-TW" dirty="0">
                <a:hlinkClick r:id="rId2"/>
              </a:rPr>
              <a:t>Flash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YouTube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Wiki about selection sort</a:t>
            </a:r>
            <a:endParaRPr lang="en-US" altLang="zh-TW" dirty="0"/>
          </a:p>
          <a:p>
            <a:r>
              <a:rPr lang="en-US" altLang="zh-TW" dirty="0" smtClean="0"/>
              <a:t>Pseudo code</a:t>
            </a:r>
          </a:p>
          <a:p>
            <a:pPr lvl="1"/>
            <a:r>
              <a:rPr lang="en-US" altLang="zh-TW" dirty="0" smtClean="0"/>
              <a:t>Input: an integer array of length n</a:t>
            </a:r>
          </a:p>
          <a:p>
            <a:pPr lvl="1"/>
            <a:r>
              <a:rPr lang="en-US" altLang="zh-TW" dirty="0" smtClean="0"/>
              <a:t>Output: an in-place sorted array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from 0 to n-1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altLang="zh-TW" dirty="0"/>
              <a:t>Let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id</a:t>
            </a:r>
            <a:r>
              <a:rPr lang="en-US" altLang="zh-TW" dirty="0"/>
              <a:t> be the index of the smallest number from list[</a:t>
            </a:r>
            <a:r>
              <a:rPr lang="en-US" altLang="zh-TW" dirty="0" err="1"/>
              <a:t>i</a:t>
            </a:r>
            <a:r>
              <a:rPr lang="en-US" altLang="zh-TW" dirty="0"/>
              <a:t>] to list[n-1]</a:t>
            </a:r>
          </a:p>
          <a:p>
            <a:pPr marL="1188720" lvl="2" indent="-457200">
              <a:buFont typeface="+mj-lt"/>
              <a:buAutoNum type="arabicPeriod"/>
            </a:pPr>
            <a:r>
              <a:rPr lang="en-US" altLang="zh-TW" dirty="0"/>
              <a:t>Interchange list[</a:t>
            </a:r>
            <a:r>
              <a:rPr lang="en-US" altLang="zh-TW" dirty="0" err="1"/>
              <a:t>i</a:t>
            </a:r>
            <a:r>
              <a:rPr lang="en-US" altLang="zh-TW" dirty="0"/>
              <a:t>] and list[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id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Step 1 can be achieved by </a:t>
            </a:r>
            <a:r>
              <a:rPr lang="en-US" altLang="zh-TW" dirty="0" err="1" smtClean="0"/>
              <a:t>getMinPos</a:t>
            </a:r>
            <a:r>
              <a:rPr lang="en-US" altLang="zh-TW" dirty="0" smtClean="0"/>
              <a:t>().</a:t>
            </a:r>
          </a:p>
          <a:p>
            <a:r>
              <a:rPr lang="en-US" altLang="zh-TW" dirty="0" smtClean="0"/>
              <a:t>Step 2 can be done by the computer easily.</a:t>
            </a:r>
          </a:p>
          <a:p>
            <a:pPr marL="91440" indent="0">
              <a:buNone/>
            </a:pPr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5220072" y="5036601"/>
            <a:ext cx="1242281" cy="408623"/>
          </a:xfrm>
          <a:prstGeom prst="wedgeRoundRectCallout">
            <a:avLst>
              <a:gd name="adj1" fmla="val -87596"/>
              <a:gd name="adj2" fmla="val 312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Important!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Quiz for 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Please show each step of selection sort on the vector: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3  5  1  4  2  7  9  6  8</a:t>
            </a:r>
          </a:p>
        </p:txBody>
      </p:sp>
    </p:spTree>
    <p:extLst>
      <p:ext uri="{BB962C8B-B14F-4D97-AF65-F5344CB8AC3E}">
        <p14:creationId xmlns:p14="http://schemas.microsoft.com/office/powerpoint/2010/main" val="35928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Correctness of 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Theorem</a:t>
            </a:r>
          </a:p>
          <a:p>
            <a:pPr lvl="1"/>
            <a:r>
              <a:rPr lang="en-US" altLang="zh-TW" dirty="0" smtClean="0"/>
              <a:t>After the loop of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=q, for any j&gt;q, we have</a:t>
            </a:r>
          </a:p>
          <a:p>
            <a:pPr lvl="2"/>
            <a:r>
              <a:rPr lang="en-US" altLang="zh-TW" dirty="0" smtClean="0"/>
              <a:t>list[0]&lt;list[1]&lt;list[2] … &lt; list[q] &lt; list[j]</a:t>
            </a:r>
          </a:p>
          <a:p>
            <a:r>
              <a:rPr lang="en-US" altLang="zh-TW" dirty="0" smtClean="0"/>
              <a:t>Proof by mathematical induction</a:t>
            </a:r>
          </a:p>
          <a:p>
            <a:pPr lvl="1"/>
            <a:r>
              <a:rPr lang="en-US" altLang="zh-TW" dirty="0" smtClean="0"/>
              <a:t>When q=0, the statement is true</a:t>
            </a:r>
          </a:p>
          <a:p>
            <a:pPr lvl="1"/>
            <a:r>
              <a:rPr lang="en-US" altLang="zh-TW" dirty="0" smtClean="0"/>
              <a:t>Assume statement is true when q=t; then when q = t+1…</a:t>
            </a:r>
          </a:p>
          <a:p>
            <a:pPr marL="9144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01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!=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Building a house</a:t>
            </a:r>
          </a:p>
          <a:p>
            <a:pPr lvl="1"/>
            <a:r>
              <a:rPr lang="en-US" altLang="zh-TW" dirty="0" smtClean="0"/>
              <a:t>Requirements: purpose, input/output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/>
              <a:t>需求為何、投入多少資金、產出什麼品質的房子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Analysis</a:t>
            </a:r>
          </a:p>
          <a:p>
            <a:pPr lvl="2"/>
            <a:r>
              <a:rPr lang="en-US" altLang="zh-TW" dirty="0" smtClean="0"/>
              <a:t>Bottom-up: small pieces </a:t>
            </a:r>
            <a:r>
              <a:rPr lang="en-US" altLang="zh-TW" dirty="0" smtClean="0">
                <a:sym typeface="Wingdings" panose="05000000000000000000" pitchFamily="2" charset="2"/>
              </a:rPr>
              <a:t>to ultimate goal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把每一面牆、每一塊磚設計好，再想辦法拼起來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Top-down: ultimate goal to small pieces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先考慮整體的需求，在思考每一面牆、每一塊磚如何完成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Design: choices of data structures and algorithms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建材和工法的選定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Coding and refinement: actual implementation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施工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Verification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Proof (in math)  </a:t>
            </a:r>
            <a:r>
              <a:rPr lang="zh-TW" altLang="en-US" dirty="0" smtClean="0">
                <a:sym typeface="Wingdings" panose="05000000000000000000" pitchFamily="2" charset="2"/>
              </a:rPr>
              <a:t>確認是否符合設計圖，例如載重度或耐震度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Test and debug (on machines)  </a:t>
            </a:r>
            <a:r>
              <a:rPr lang="zh-TW" altLang="en-US" dirty="0" smtClean="0">
                <a:sym typeface="Wingdings" panose="05000000000000000000" pitchFamily="2" charset="2"/>
              </a:rPr>
              <a:t>工地現場的牢固度測試、監工等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Coding to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Comparison of DSA with “Intro to C”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2711"/>
              </p:ext>
            </p:extLst>
          </p:nvPr>
        </p:nvGraphicFramePr>
        <p:xfrm>
          <a:off x="1331640" y="24928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Intro to 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DSA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Requirements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Analysis &amp; Design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Proof in Math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 &amp; Debugging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1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Algorithms?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 can be viewed as “</a:t>
            </a:r>
            <a:r>
              <a:rPr lang="zh-TW" altLang="en-US" dirty="0" smtClean="0"/>
              <a:t>程式譜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How to solve computation problems </a:t>
            </a:r>
            <a:r>
              <a:rPr lang="en-US" altLang="zh-TW" dirty="0" smtClean="0">
                <a:solidFill>
                  <a:srgbClr val="FF0000"/>
                </a:solidFill>
              </a:rPr>
              <a:t>correctly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efficiently</a:t>
            </a:r>
          </a:p>
          <a:p>
            <a:r>
              <a:rPr lang="en-US" altLang="zh-TW" dirty="0" smtClean="0"/>
              <a:t>Similar terms</a:t>
            </a:r>
          </a:p>
          <a:p>
            <a:pPr lvl="1"/>
            <a:r>
              <a:rPr lang="zh-TW" altLang="en-US" dirty="0" smtClean="0"/>
              <a:t>食譜 </a:t>
            </a:r>
            <a:r>
              <a:rPr lang="en-US" altLang="zh-TW" dirty="0" smtClean="0"/>
              <a:t>(recipes)</a:t>
            </a:r>
            <a:r>
              <a:rPr lang="zh-TW" altLang="en-US" dirty="0" smtClean="0"/>
              <a:t>、樂譜 </a:t>
            </a:r>
            <a:r>
              <a:rPr lang="en-US" altLang="zh-TW" dirty="0" smtClean="0"/>
              <a:t>(sheet music)</a:t>
            </a:r>
            <a:r>
              <a:rPr lang="zh-TW" altLang="en-US" dirty="0" smtClean="0"/>
              <a:t>、</a:t>
            </a:r>
            <a:r>
              <a:rPr lang="zh-TW" altLang="en-US" dirty="0"/>
              <a:t>劍譜、</a:t>
            </a:r>
            <a:r>
              <a:rPr lang="zh-TW" altLang="en-US" dirty="0" smtClean="0"/>
              <a:t>棋譜、拳譜</a:t>
            </a:r>
            <a:endParaRPr lang="en-US" altLang="zh-TW" dirty="0" smtClean="0"/>
          </a:p>
          <a:p>
            <a:pPr lvl="1"/>
            <a:r>
              <a:rPr lang="zh-TW" altLang="en-US" dirty="0"/>
              <a:t>臉譜</a:t>
            </a:r>
            <a:r>
              <a:rPr lang="zh-TW" altLang="en-US" dirty="0" smtClean="0"/>
              <a:t>、族譜、光譜、頻譜</a:t>
            </a:r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7596336" y="3429000"/>
            <a:ext cx="1068008" cy="408623"/>
          </a:xfrm>
          <a:prstGeom prst="wedgeRoundRectCallout">
            <a:avLst>
              <a:gd name="adj1" fmla="val -58085"/>
              <a:gd name="adj2" fmla="val -1095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Methods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4427984" y="3812465"/>
            <a:ext cx="2413776" cy="408623"/>
          </a:xfrm>
          <a:prstGeom prst="wedgeRoundRectCallout">
            <a:avLst>
              <a:gd name="adj1" fmla="val -58085"/>
              <a:gd name="adj2" fmla="val -1095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Data, or example based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「拳譜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93678"/>
            <a:ext cx="29051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棋譜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90011"/>
            <a:ext cx="1680121" cy="16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臉譜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09120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你與臉書上的人，到底距離多遠？臉書說，這數字平均只有 3.57 而已。數位時代翻攝自 Facebook Research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4944"/>
            <a:ext cx="307689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Data Structures?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structures can be viewed as “everything about data”</a:t>
            </a:r>
          </a:p>
          <a:p>
            <a:pPr lvl="1"/>
            <a:r>
              <a:rPr lang="en-US" altLang="zh-TW" dirty="0" smtClean="0"/>
              <a:t>How to map the real world to the abstract representation?</a:t>
            </a:r>
          </a:p>
          <a:p>
            <a:pPr lvl="1"/>
            <a:r>
              <a:rPr lang="en-US" altLang="zh-TW" dirty="0" smtClean="0"/>
              <a:t>How to use memory </a:t>
            </a:r>
            <a:r>
              <a:rPr lang="en-US" altLang="zh-TW" dirty="0" smtClean="0"/>
              <a:t>effectively?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Six Degrees of </a:t>
            </a:r>
            <a:r>
              <a:rPr lang="en-US" altLang="zh-TW" dirty="0" smtClean="0"/>
              <a:t>Separation (Stanley Milgram, 1960)</a:t>
            </a:r>
          </a:p>
          <a:p>
            <a:pPr lvl="1"/>
            <a:r>
              <a:rPr lang="en-US" altLang="zh-TW" dirty="0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users = 1.59 B, DOS=3.57 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So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食譜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食材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菜 </a:t>
            </a:r>
            <a:r>
              <a:rPr lang="en-US" altLang="zh-TW" dirty="0" smtClean="0"/>
              <a:t>(Recipes + Ingredients = Dishes)</a:t>
            </a:r>
          </a:p>
          <a:p>
            <a:pPr lvl="1"/>
            <a:r>
              <a:rPr lang="zh-TW" altLang="en-US" dirty="0" smtClean="0"/>
              <a:t>樂譜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樂器 </a:t>
            </a:r>
            <a:r>
              <a:rPr lang="en-US" altLang="zh-TW" dirty="0" smtClean="0"/>
              <a:t>= </a:t>
            </a:r>
            <a:r>
              <a:rPr lang="zh-TW" altLang="en-US" dirty="0" smtClean="0"/>
              <a:t>音樂 </a:t>
            </a:r>
            <a:r>
              <a:rPr lang="en-US" altLang="zh-TW" dirty="0" smtClean="0"/>
              <a:t>(Sheet music + Instruments = Music)</a:t>
            </a:r>
          </a:p>
          <a:p>
            <a:pPr lvl="1"/>
            <a:r>
              <a:rPr lang="zh-TW" altLang="en-US" dirty="0" smtClean="0"/>
              <a:t>劍譜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寶劍 </a:t>
            </a:r>
            <a:r>
              <a:rPr lang="en-US" altLang="zh-TW" dirty="0" smtClean="0"/>
              <a:t>= </a:t>
            </a:r>
            <a:r>
              <a:rPr lang="zh-TW" altLang="en-US" dirty="0" smtClean="0"/>
              <a:t>天下無雙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Algorithms + Data Structures = Programs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26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Data Structures and Algorithms?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good program needs to leverage two types of resources on computers</a:t>
            </a:r>
          </a:p>
          <a:p>
            <a:pPr lvl="1"/>
            <a:r>
              <a:rPr lang="en-US" altLang="zh-TW" dirty="0" smtClean="0"/>
              <a:t>Computing units: CPU, FPU, GPU, </a:t>
            </a:r>
            <a:r>
              <a:rPr lang="en-US" altLang="zh-TW" dirty="0" smtClean="0"/>
              <a:t>etc. </a:t>
            </a:r>
            <a:r>
              <a:rPr lang="en-US" altLang="zh-TW" dirty="0" smtClean="0">
                <a:sym typeface="Wingdings" panose="05000000000000000000" pitchFamily="2" charset="2"/>
              </a:rPr>
              <a:t> Time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Storage units: memory, disks, networks, </a:t>
            </a:r>
            <a:r>
              <a:rPr lang="en-US" altLang="zh-TW" dirty="0" smtClean="0"/>
              <a:t>etc. </a:t>
            </a:r>
            <a:r>
              <a:rPr lang="en-US" altLang="zh-TW" dirty="0" smtClean="0">
                <a:sym typeface="Wingdings" panose="05000000000000000000" pitchFamily="2" charset="2"/>
              </a:rPr>
              <a:t> Space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Programs = Algorithms + Data Structures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Algorithms focus on computation issues, but needs to be accompanied by proper data structures</a:t>
            </a:r>
          </a:p>
          <a:p>
            <a:pPr lvl="1"/>
            <a:r>
              <a:rPr lang="en-US" altLang="zh-TW" dirty="0" smtClean="0"/>
              <a:t>Data structures focus on storage management, but needs to be accompanied by proper algorithms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115616" y="5373216"/>
            <a:ext cx="5400600" cy="576064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DSA helps you write better programs!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 &amp; 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Algorithms + Data Structures = </a:t>
            </a:r>
            <a:r>
              <a:rPr lang="en-US" altLang="zh-TW" dirty="0" smtClean="0">
                <a:hlinkClick r:id="rId2"/>
              </a:rPr>
              <a:t>Programs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famous book published in 1976</a:t>
            </a:r>
          </a:p>
          <a:p>
            <a:pPr lvl="1"/>
            <a:r>
              <a:rPr lang="en-US" altLang="zh-TW" dirty="0" smtClean="0"/>
              <a:t>The textbook for my DSA course</a:t>
            </a:r>
          </a:p>
          <a:p>
            <a:r>
              <a:rPr lang="en-US" altLang="zh-TW" dirty="0" smtClean="0"/>
              <a:t>Algorithms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演算法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do computation?  Efficient use of CPU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Data structures (</a:t>
            </a:r>
            <a:r>
              <a:rPr lang="zh-TW" altLang="en-US" dirty="0" smtClean="0">
                <a:sym typeface="Wingdings" panose="05000000000000000000" pitchFamily="2" charset="2"/>
              </a:rPr>
              <a:t>資料結構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How to arrange data?  Effective use of storage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Trade-offs between computation and storage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You’ll learn how to trade space with time, or vice versa.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30" name="Picture 6" descr="http://upload.wikimedia.org/wikipedia/en/9/90/Algorithms_%2B_Data_Struc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838325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Five basic criteria of algorithms (by Knuth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Input</a:t>
            </a:r>
            <a:r>
              <a:rPr lang="en-US" altLang="zh-TW" dirty="0" smtClean="0">
                <a:sym typeface="Wingdings" panose="05000000000000000000" pitchFamily="2" charset="2"/>
              </a:rPr>
              <a:t>: Zero or more quantities are externally supplied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Output</a:t>
            </a:r>
            <a:r>
              <a:rPr lang="en-US" altLang="zh-TW" dirty="0" smtClean="0">
                <a:sym typeface="Wingdings" panose="05000000000000000000" pitchFamily="2" charset="2"/>
              </a:rPr>
              <a:t>: At least one quantity is produced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Definiteness</a:t>
            </a:r>
            <a:r>
              <a:rPr lang="en-US" altLang="zh-TW" dirty="0" smtClean="0">
                <a:sym typeface="Wingdings" panose="05000000000000000000" pitchFamily="2" charset="2"/>
              </a:rPr>
              <a:t>: Each instruction is clear and unambiguous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Finiteness</a:t>
            </a:r>
            <a:r>
              <a:rPr lang="en-US" altLang="zh-TW" dirty="0" smtClean="0">
                <a:sym typeface="Wingdings" panose="05000000000000000000" pitchFamily="2" charset="2"/>
              </a:rPr>
              <a:t>: The procedure terminates after a finite number of steps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Effectiveness</a:t>
            </a:r>
            <a:r>
              <a:rPr lang="en-US" altLang="zh-TW" dirty="0" smtClean="0">
                <a:sym typeface="Wingdings" panose="05000000000000000000" pitchFamily="2" charset="2"/>
              </a:rPr>
              <a:t>: Each instruction is basic and feasible (do-able by computers)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How to describe an algorithm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English: Description in a natural language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Graphic representation: Flow chart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Pseudo code: Program-like description in English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Programs: C/C++ combined with comments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6156176" y="1196752"/>
            <a:ext cx="714557" cy="408623"/>
          </a:xfrm>
          <a:prstGeom prst="wedgeRoundRectCallout">
            <a:avLst>
              <a:gd name="adj1" fmla="val -58085"/>
              <a:gd name="adj2" fmla="val 124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Five Criteria of </a:t>
            </a:r>
            <a:r>
              <a:rPr lang="zh-TW" altLang="en-US" dirty="0"/>
              <a:t>食譜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食材</a:t>
            </a:r>
            <a:endParaRPr lang="en-US" altLang="zh-TW" dirty="0" smtClean="0"/>
          </a:p>
          <a:p>
            <a:pPr lvl="1"/>
            <a:r>
              <a:rPr lang="zh-TW" altLang="en-US" dirty="0"/>
              <a:t>番茄、蛋、蔥、薑、太白粉水、鹽、</a:t>
            </a:r>
            <a:r>
              <a:rPr lang="zh-TW" altLang="en-US" dirty="0" smtClean="0"/>
              <a:t>糖</a:t>
            </a:r>
            <a:endParaRPr lang="en-US" altLang="zh-TW" dirty="0" smtClean="0"/>
          </a:p>
          <a:p>
            <a:r>
              <a:rPr lang="zh-TW" altLang="en-US" dirty="0" smtClean="0"/>
              <a:t>食譜：</a:t>
            </a:r>
            <a:r>
              <a:rPr lang="zh-TW" altLang="en-US" dirty="0" smtClean="0"/>
              <a:t>番茄炒蛋</a:t>
            </a:r>
            <a:endParaRPr lang="en-US" altLang="zh-TW" dirty="0" smtClean="0"/>
          </a:p>
          <a:p>
            <a:pPr lvl="1"/>
            <a:r>
              <a:rPr lang="zh-TW" altLang="en-US" dirty="0"/>
              <a:t>蔥切花、薑切末備用。</a:t>
            </a:r>
          </a:p>
          <a:p>
            <a:pPr lvl="1"/>
            <a:r>
              <a:rPr lang="zh-TW" altLang="en-US" dirty="0"/>
              <a:t>番茄去除蒂頭，劃十字刀，下鍋汆燙後去皮。</a:t>
            </a:r>
          </a:p>
          <a:p>
            <a:pPr lvl="1"/>
            <a:r>
              <a:rPr lang="zh-TW" altLang="en-US" dirty="0"/>
              <a:t>蛋液打勻，加少許鹽。</a:t>
            </a:r>
          </a:p>
          <a:p>
            <a:pPr lvl="1"/>
            <a:r>
              <a:rPr lang="zh-TW" altLang="en-US" dirty="0"/>
              <a:t>番茄切成小塊備用。</a:t>
            </a:r>
          </a:p>
          <a:p>
            <a:pPr lvl="1"/>
            <a:r>
              <a:rPr lang="zh-TW" altLang="en-US" dirty="0"/>
              <a:t>太白粉加水備用</a:t>
            </a:r>
            <a:r>
              <a:rPr lang="en-US" altLang="zh-TW" dirty="0"/>
              <a:t>(1</a:t>
            </a:r>
            <a:r>
              <a:rPr lang="zh-TW" altLang="en-US" dirty="0"/>
              <a:t>：</a:t>
            </a:r>
            <a:r>
              <a:rPr lang="en-US" altLang="zh-TW" dirty="0"/>
              <a:t>3.5)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起油鍋爆香少許薑末，加入番茄、</a:t>
            </a:r>
            <a:r>
              <a:rPr lang="en-US" altLang="zh-TW" dirty="0"/>
              <a:t>3</a:t>
            </a:r>
            <a:r>
              <a:rPr lang="zh-TW" altLang="en-US" dirty="0"/>
              <a:t>大匙水、鹽、糖炒勻且湯汁稍微收乾。</a:t>
            </a:r>
          </a:p>
          <a:p>
            <a:pPr lvl="1"/>
            <a:r>
              <a:rPr lang="zh-TW" altLang="en-US" dirty="0"/>
              <a:t>加入少許太白粉水勾芡。</a:t>
            </a:r>
          </a:p>
          <a:p>
            <a:pPr lvl="1"/>
            <a:r>
              <a:rPr lang="zh-TW" altLang="en-US" dirty="0"/>
              <a:t>再加入蛋液輕輕翻炒。</a:t>
            </a:r>
          </a:p>
          <a:p>
            <a:pPr lvl="1"/>
            <a:r>
              <a:rPr lang="zh-TW" altLang="en-US" dirty="0"/>
              <a:t>起鍋前灑上蔥花。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Criteria</a:t>
            </a:r>
          </a:p>
          <a:p>
            <a:pPr lvl="1"/>
            <a:r>
              <a:rPr lang="en-US" altLang="zh-TW" dirty="0" smtClean="0"/>
              <a:t>Input</a:t>
            </a:r>
          </a:p>
          <a:p>
            <a:pPr lvl="2"/>
            <a:r>
              <a:rPr lang="zh-TW" altLang="en-US" dirty="0"/>
              <a:t>食材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</a:p>
          <a:p>
            <a:pPr lvl="2"/>
            <a:r>
              <a:rPr lang="zh-TW" altLang="en-US" dirty="0"/>
              <a:t>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Definiteness</a:t>
            </a:r>
          </a:p>
          <a:p>
            <a:pPr lvl="2"/>
            <a:r>
              <a:rPr lang="zh-TW" altLang="en-US" dirty="0"/>
              <a:t>清楚</a:t>
            </a:r>
            <a:r>
              <a:rPr lang="zh-TW" altLang="en-US" dirty="0" smtClean="0"/>
              <a:t>的指令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Finiteness</a:t>
            </a:r>
          </a:p>
          <a:p>
            <a:pPr lvl="2"/>
            <a:r>
              <a:rPr lang="zh-TW" altLang="en-US" dirty="0"/>
              <a:t>一定可以做完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Effectiveness</a:t>
            </a:r>
          </a:p>
          <a:p>
            <a:pPr lvl="2"/>
            <a:r>
              <a:rPr lang="zh-TW" altLang="en-US" dirty="0" smtClean="0"/>
              <a:t>可行的指令（電腦可完成）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4629</TotalTime>
  <Words>1010</Words>
  <Application>Microsoft Office PowerPoint</Application>
  <PresentationFormat>如螢幕大小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Basics of Data Structures and Algorithms</vt:lpstr>
      <vt:lpstr>Programming != Coding</vt:lpstr>
      <vt:lpstr>From Coding to Programming</vt:lpstr>
      <vt:lpstr>What Are Algorithms?</vt:lpstr>
      <vt:lpstr>What Are Data Structures?</vt:lpstr>
      <vt:lpstr>Why Data Structures and Algorithms?</vt:lpstr>
      <vt:lpstr>Algorithms &amp; Data Structures</vt:lpstr>
      <vt:lpstr>About Algorithms</vt:lpstr>
      <vt:lpstr>Five Criteria of 食譜</vt:lpstr>
      <vt:lpstr>Five Criteria of Algorithms</vt:lpstr>
      <vt:lpstr>Pseudo Code vs. Real Code</vt:lpstr>
      <vt:lpstr>Selection Sort</vt:lpstr>
      <vt:lpstr>Sample Quiz for Selection Sort</vt:lpstr>
      <vt:lpstr>Correctness of Selection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482</cp:revision>
  <dcterms:created xsi:type="dcterms:W3CDTF">2008-11-09T17:03:56Z</dcterms:created>
  <dcterms:modified xsi:type="dcterms:W3CDTF">2017-02-21T03:43:17Z</dcterms:modified>
</cp:coreProperties>
</file>