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311" r:id="rId4"/>
    <p:sldId id="328" r:id="rId5"/>
    <p:sldId id="333" r:id="rId6"/>
    <p:sldId id="324" r:id="rId7"/>
    <p:sldId id="315" r:id="rId8"/>
    <p:sldId id="312" r:id="rId9"/>
    <p:sldId id="334" r:id="rId10"/>
    <p:sldId id="329" r:id="rId11"/>
    <p:sldId id="318" r:id="rId12"/>
    <p:sldId id="320" r:id="rId13"/>
    <p:sldId id="321" r:id="rId14"/>
    <p:sldId id="336" r:id="rId15"/>
    <p:sldId id="322" r:id="rId16"/>
    <p:sldId id="325" r:id="rId17"/>
    <p:sldId id="326" r:id="rId18"/>
    <p:sldId id="335" r:id="rId19"/>
    <p:sldId id="32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101" d="100"/>
          <a:sy n="101" d="100"/>
        </p:scale>
        <p:origin x="1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8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2017/9/10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dsa" TargetMode="External"/><Relationship Id="rId2" Type="http://schemas.openxmlformats.org/officeDocument/2006/relationships/hyperlink" Target="http://mirlab.org/jang/courses/dsa/schedu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iba.ntu.edu.tw/1052dsa" TargetMode="External"/><Relationship Id="rId5" Type="http://schemas.openxmlformats.org/officeDocument/2006/relationships/hyperlink" Target="http://u.camdemy.com/course/775/intro" TargetMode="External"/><Relationship Id="rId4" Type="http://schemas.openxmlformats.org/officeDocument/2006/relationships/hyperlink" Target="https://www.facebook.com/groups/156375911061171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gIT697bjx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scientificComputing" TargetMode="External"/><Relationship Id="rId2" Type="http://schemas.openxmlformats.org/officeDocument/2006/relationships/hyperlink" Target="https://csx.aca.ntu.edu.tw/cour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y7G1uBw-Io" TargetMode="External"/><Relationship Id="rId2" Type="http://schemas.openxmlformats.org/officeDocument/2006/relationships/hyperlink" Target="https://www.facebook.com/photo.php?fbid=1305849992773810&amp;set=gm.1008460955895800&amp;type=3&amp;thea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lgorithms_+_Data_Structures_=_Progr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Fundamentals-Data-Structures-Ellis-Horowitz/dp/0929306376" TargetMode="External"/><Relationship Id="rId2" Type="http://schemas.openxmlformats.org/officeDocument/2006/relationships/hyperlink" Target="http://www.wiley.com/WileyCDA/WileyTitle/productCd-EHEP0016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ll_group_learning" TargetMode="External"/><Relationship Id="rId2" Type="http://schemas.openxmlformats.org/officeDocument/2006/relationships/hyperlink" Target="https://en.wikipedia.org/wiki/Flipped_classro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a4dsa@mirlab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Intro to CSIE1212:</a:t>
            </a:r>
            <a:br>
              <a:rPr lang="en-US" altLang="zh-TW" sz="3100" b="1" cap="none" dirty="0" smtClean="0">
                <a:latin typeface="+mj-ea"/>
              </a:rPr>
            </a:br>
            <a:r>
              <a:rPr lang="en-US" altLang="zh-TW" sz="3100" b="1" cap="none" dirty="0" smtClean="0">
                <a:latin typeface="+mj-ea"/>
              </a:rPr>
              <a:t>Data Structures and Algorithms</a:t>
            </a:r>
            <a:br>
              <a:rPr lang="en-US" altLang="zh-TW" sz="3100" b="1" cap="none" dirty="0" smtClean="0">
                <a:latin typeface="+mj-ea"/>
              </a:rPr>
            </a:br>
            <a:r>
              <a:rPr lang="zh-TW" altLang="en-US" sz="3100" b="1" cap="none" dirty="0">
                <a:latin typeface="+mj-ea"/>
              </a:rPr>
              <a:t>資料結構與演算法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Important links for DSA</a:t>
            </a:r>
          </a:p>
          <a:p>
            <a:pPr lvl="1"/>
            <a:r>
              <a:rPr lang="en-US" altLang="zh-TW" dirty="0"/>
              <a:t>Course </a:t>
            </a:r>
            <a:r>
              <a:rPr lang="en-US" altLang="zh-TW" dirty="0" smtClean="0"/>
              <a:t>websites: for schedule and homework, etc.</a:t>
            </a:r>
          </a:p>
          <a:p>
            <a:pPr lvl="2"/>
            <a:r>
              <a:rPr lang="en-US" altLang="zh-TW" dirty="0" smtClean="0"/>
              <a:t>Main: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mirlab.org/jang/courses/dsa/schedule.asp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Schedule: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://mirlab.org/jang/courses/dsa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DSA on Facebook: for announcements and discussions, etc.</a:t>
            </a:r>
          </a:p>
          <a:p>
            <a:pPr lvl="2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www.facebook.com/groups/1563759110611710</a:t>
            </a:r>
            <a:endParaRPr lang="en-US" altLang="zh-TW" dirty="0"/>
          </a:p>
          <a:p>
            <a:pPr lvl="1"/>
            <a:r>
              <a:rPr lang="en-US" altLang="zh-TW" dirty="0" smtClean="0"/>
              <a:t>Course recordings</a:t>
            </a:r>
          </a:p>
          <a:p>
            <a:pPr lvl="2"/>
            <a:r>
              <a:rPr lang="en-US" altLang="zh-TW" dirty="0" smtClean="0"/>
              <a:t>2016: </a:t>
            </a:r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u.camdemy.com/course/775/intro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CEIBA: for mailing list, records of scores, etc.</a:t>
            </a:r>
          </a:p>
          <a:p>
            <a:pPr lvl="2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ceiba.ntu.edu.tw/1052dsa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05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Enrollment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/>
              <a:t>Extra enrollment will be taken up to the classroom’s limit </a:t>
            </a:r>
            <a:endParaRPr lang="en-US" altLang="zh-TW" dirty="0" smtClean="0"/>
          </a:p>
          <a:p>
            <a:r>
              <a:rPr lang="en-US" altLang="zh-TW" dirty="0" smtClean="0"/>
              <a:t>Auditing is also welcome.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1490392" y="3789040"/>
            <a:ext cx="5961928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Think before you choose to enroll.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If you have chosen to do so, welcome aboard!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of </a:t>
            </a:r>
            <a:r>
              <a:rPr lang="en-US" altLang="zh-TW" dirty="0" smtClean="0"/>
              <a:t>Fairness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important is fairness?</a:t>
            </a:r>
          </a:p>
          <a:p>
            <a:pPr lvl="1"/>
            <a:r>
              <a:rPr lang="en-US" altLang="zh-TW" dirty="0" smtClean="0">
                <a:hlinkClick r:id="rId2"/>
              </a:rPr>
              <a:t>For monkeys</a:t>
            </a:r>
            <a:endParaRPr lang="en-US" altLang="zh-TW" dirty="0" smtClean="0"/>
          </a:p>
          <a:p>
            <a:r>
              <a:rPr lang="en-US" altLang="zh-TW" dirty="0" smtClean="0"/>
              <a:t>Our ultimate policy of fairness</a:t>
            </a:r>
          </a:p>
          <a:p>
            <a:pPr lvl="1"/>
            <a:r>
              <a:rPr lang="en-US" altLang="zh-TW" dirty="0" smtClean="0"/>
              <a:t>Taking any unfair advantages over other students is not allowed.</a:t>
            </a:r>
          </a:p>
          <a:p>
            <a:pPr lvl="1"/>
            <a:r>
              <a:rPr lang="en-US" altLang="zh-TW" dirty="0" smtClean="0"/>
              <a:t>It is everyone’s responsibility to maximize the level of fairness.</a:t>
            </a:r>
          </a:p>
          <a:p>
            <a:pPr lvl="1"/>
            <a:r>
              <a:rPr lang="en-US" altLang="zh-TW" dirty="0" smtClean="0"/>
              <a:t>This applies to instructors, TAs, and students.</a:t>
            </a:r>
          </a:p>
        </p:txBody>
      </p:sp>
      <p:sp>
        <p:nvSpPr>
          <p:cNvPr id="5" name="流程圖: 替代處理程序 4"/>
          <p:cNvSpPr/>
          <p:nvPr/>
        </p:nvSpPr>
        <p:spPr>
          <a:xfrm>
            <a:off x="3535147" y="4509120"/>
            <a:ext cx="2116973" cy="1328023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cheating!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lying!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plagiarism!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10% for course participation</a:t>
            </a:r>
          </a:p>
          <a:p>
            <a:pPr lvl="1"/>
            <a:r>
              <a:rPr lang="en-US" altLang="zh-TW" dirty="0" smtClean="0"/>
              <a:t>2% for each in-class question/answers</a:t>
            </a:r>
          </a:p>
          <a:p>
            <a:pPr lvl="1"/>
            <a:r>
              <a:rPr lang="en-US" altLang="zh-TW" dirty="0" smtClean="0"/>
              <a:t>2% for each </a:t>
            </a:r>
            <a:r>
              <a:rPr lang="en-US" altLang="zh-TW" dirty="0"/>
              <a:t>FB </a:t>
            </a:r>
            <a:r>
              <a:rPr lang="en-US" altLang="zh-TW" dirty="0" smtClean="0">
                <a:solidFill>
                  <a:srgbClr val="FF0000"/>
                </a:solidFill>
              </a:rPr>
              <a:t>answering</a:t>
            </a:r>
            <a:endParaRPr lang="en-US" altLang="zh-TW" dirty="0" smtClean="0"/>
          </a:p>
          <a:p>
            <a:r>
              <a:rPr lang="en-US" altLang="zh-TW" dirty="0" smtClean="0"/>
              <a:t>Quizzes: 15%</a:t>
            </a:r>
          </a:p>
          <a:p>
            <a:r>
              <a:rPr lang="en-US" altLang="zh-TW" dirty="0" smtClean="0"/>
              <a:t>Homework: 30%</a:t>
            </a:r>
          </a:p>
          <a:p>
            <a:r>
              <a:rPr lang="en-US" altLang="zh-TW" dirty="0" smtClean="0"/>
              <a:t>Midterm exam: 15%</a:t>
            </a:r>
          </a:p>
          <a:p>
            <a:r>
              <a:rPr lang="en-US" altLang="zh-TW" dirty="0" smtClean="0"/>
              <a:t>Final </a:t>
            </a:r>
            <a:r>
              <a:rPr lang="en-US" altLang="zh-TW" dirty="0"/>
              <a:t>exam: </a:t>
            </a:r>
            <a:r>
              <a:rPr lang="en-US" altLang="zh-TW" dirty="0" smtClean="0"/>
              <a:t>15%</a:t>
            </a:r>
          </a:p>
          <a:p>
            <a:r>
              <a:rPr lang="en-US" altLang="zh-TW" dirty="0" smtClean="0"/>
              <a:t>Final project: 15%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5056669" y="1724233"/>
            <a:ext cx="2107619" cy="408623"/>
          </a:xfrm>
          <a:prstGeom prst="wedgeRoundRectCallout">
            <a:avLst>
              <a:gd name="adj1" fmla="val -75874"/>
              <a:gd name="adj2" fmla="val 818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Don’t miss this part!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1054808" y="5157192"/>
            <a:ext cx="7045584" cy="1736646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Final grades are based on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scores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ranking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instructor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reserve the rights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Adjust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percentage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of each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categories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Determine the way to combine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scores and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ranking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85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Grade statistics</a:t>
            </a:r>
          </a:p>
          <a:p>
            <a:pPr lvl="1"/>
            <a:r>
              <a:rPr lang="en-US" altLang="zh-TW" dirty="0" smtClean="0"/>
              <a:t>Usually we have 30%~40% of A+ and A</a:t>
            </a:r>
          </a:p>
          <a:p>
            <a:r>
              <a:rPr lang="en-US" altLang="zh-TW" dirty="0" smtClean="0"/>
              <a:t>Grade computation</a:t>
            </a:r>
          </a:p>
          <a:p>
            <a:pPr lvl="1"/>
            <a:r>
              <a:rPr lang="en-US" altLang="zh-TW" dirty="0" smtClean="0"/>
              <a:t>Raw score computation in double </a:t>
            </a:r>
            <a:r>
              <a:rPr lang="en-US" altLang="zh-TW" dirty="0" smtClean="0">
                <a:sym typeface="Wingdings" panose="05000000000000000000" pitchFamily="2" charset="2"/>
              </a:rPr>
              <a:t> rounding to integers  final letter grades</a:t>
            </a:r>
          </a:p>
          <a:p>
            <a:r>
              <a:rPr lang="en-US" altLang="zh-TW" dirty="0"/>
              <a:t>The final grade won’t be modified unless it is due to mistakes on our part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/>
              <a:t>Only A+ students are qualified for recommendation letters </a:t>
            </a:r>
            <a:r>
              <a:rPr lang="en-US" altLang="zh-TW" dirty="0" smtClean="0"/>
              <a:t>from me (for </a:t>
            </a:r>
            <a:r>
              <a:rPr lang="en-US" altLang="zh-TW" dirty="0"/>
              <a:t>advanced </a:t>
            </a:r>
            <a:r>
              <a:rPr lang="en-US" altLang="zh-TW" dirty="0" smtClean="0"/>
              <a:t>study, etc.)</a:t>
            </a:r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668433" y="1835607"/>
            <a:ext cx="2791999" cy="715089"/>
          </a:xfrm>
          <a:prstGeom prst="wedgeRoundRectCallout">
            <a:avLst>
              <a:gd name="adj1" fmla="val 43938"/>
              <a:gd name="adj2" fmla="val -16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mtClean="0">
                <a:solidFill>
                  <a:srgbClr val="FF0000"/>
                </a:solidFill>
              </a:rPr>
              <a:t>More </a:t>
            </a:r>
            <a:r>
              <a:rPr lang="en-US" altLang="zh-TW" dirty="0" smtClean="0">
                <a:solidFill>
                  <a:srgbClr val="FF0000"/>
                </a:solidFill>
              </a:rPr>
              <a:t>breakdown statistics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o be shown next time!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Assignments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All programming assignments are to be carried out in C++.</a:t>
            </a:r>
          </a:p>
          <a:p>
            <a:r>
              <a:rPr lang="en-US" altLang="zh-TW" dirty="0" smtClean="0"/>
              <a:t>Draft of assignment will be given 2 weeks before the deadline. Final specs will be given 1 week before the deadline</a:t>
            </a:r>
          </a:p>
          <a:p>
            <a:r>
              <a:rPr lang="en-US" altLang="zh-TW" dirty="0" smtClean="0"/>
              <a:t>Discussions are encouraged. </a:t>
            </a:r>
            <a:r>
              <a:rPr lang="en-US" altLang="zh-TW" smtClean="0"/>
              <a:t>Plagiarism is </a:t>
            </a:r>
            <a:r>
              <a:rPr lang="en-US" altLang="zh-TW" dirty="0"/>
              <a:t>strictly prohibited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r>
              <a:rPr lang="en-US" altLang="zh-TW" dirty="0" smtClean="0"/>
              <a:t>About deadlines</a:t>
            </a:r>
          </a:p>
          <a:p>
            <a:pPr lvl="1"/>
            <a:r>
              <a:rPr lang="en-US" altLang="zh-TW" dirty="0" smtClean="0"/>
              <a:t>No extension </a:t>
            </a:r>
            <a:r>
              <a:rPr lang="en-US" altLang="zh-TW" dirty="0"/>
              <a:t>allowed unless </a:t>
            </a:r>
            <a:r>
              <a:rPr lang="en-US" altLang="zh-TW" dirty="0" smtClean="0"/>
              <a:t>you have </a:t>
            </a:r>
            <a:r>
              <a:rPr lang="en-US" altLang="zh-TW" dirty="0"/>
              <a:t>legitimate </a:t>
            </a:r>
            <a:r>
              <a:rPr lang="en-US" altLang="zh-TW" dirty="0" smtClean="0"/>
              <a:t>reasons</a:t>
            </a:r>
            <a:endParaRPr lang="en-US" altLang="zh-TW" dirty="0"/>
          </a:p>
          <a:p>
            <a:pPr lvl="1"/>
            <a:r>
              <a:rPr lang="en-US" altLang="zh-TW" dirty="0"/>
              <a:t>Overdue penalty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homework, up to a delay of </a:t>
            </a:r>
            <a:r>
              <a:rPr lang="en-US" altLang="zh-TW" dirty="0" smtClean="0">
                <a:solidFill>
                  <a:srgbClr val="FF0000"/>
                </a:solidFill>
              </a:rPr>
              <a:t>7 days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80</a:t>
            </a:r>
            <a:r>
              <a:rPr lang="en-US" altLang="zh-TW" dirty="0"/>
              <a:t>% </a:t>
            </a:r>
            <a:r>
              <a:rPr lang="en-US" altLang="zh-TW" dirty="0" smtClean="0"/>
              <a:t>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0-24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 smtClean="0"/>
              <a:t>(80%)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24-48 hours</a:t>
            </a:r>
          </a:p>
          <a:p>
            <a:pPr lvl="2"/>
            <a:r>
              <a:rPr lang="en-US" altLang="zh-TW" dirty="0"/>
              <a:t>(80</a:t>
            </a:r>
            <a:r>
              <a:rPr lang="en-US" altLang="zh-TW" dirty="0" smtClean="0"/>
              <a:t>%)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48-72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/>
              <a:t>…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90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Weekly reading assignments</a:t>
            </a:r>
          </a:p>
          <a:p>
            <a:pPr lvl="1"/>
            <a:r>
              <a:rPr lang="en-US" altLang="zh-TW" dirty="0" smtClean="0"/>
              <a:t>Sections related to what we teach</a:t>
            </a:r>
          </a:p>
          <a:p>
            <a:pPr lvl="1"/>
            <a:r>
              <a:rPr lang="en-US" altLang="zh-TW" dirty="0" smtClean="0"/>
              <a:t>Sections that are worth reading by yourself</a:t>
            </a:r>
          </a:p>
          <a:p>
            <a:r>
              <a:rPr lang="en-US" altLang="zh-TW" dirty="0" smtClean="0"/>
              <a:t>3/6: 3-hour teaching, 6-hour reading/writing after class</a:t>
            </a:r>
          </a:p>
          <a:p>
            <a:pPr lvl="1"/>
            <a:r>
              <a:rPr lang="en-US" altLang="zh-TW" dirty="0" smtClean="0"/>
              <a:t>Some of the reading material may show up in exams</a:t>
            </a:r>
          </a:p>
          <a:p>
            <a:r>
              <a:rPr lang="en-US" altLang="zh-TW" dirty="0" smtClean="0"/>
              <a:t>We cannot teach the whole book, but with reading you can learning it all.</a:t>
            </a:r>
          </a:p>
          <a:p>
            <a:pPr marL="36576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58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Golden Rule to Pass the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Catch up from day 1!</a:t>
            </a:r>
          </a:p>
          <a:p>
            <a:r>
              <a:rPr lang="en-US" altLang="zh-TW" dirty="0" smtClean="0"/>
              <a:t>Ask questions (in class or on FB)</a:t>
            </a:r>
          </a:p>
          <a:p>
            <a:r>
              <a:rPr lang="en-US" altLang="zh-TW" dirty="0" smtClean="0"/>
              <a:t>Discuss with classmates and TAs</a:t>
            </a:r>
          </a:p>
          <a:p>
            <a:r>
              <a:rPr lang="en-US" altLang="zh-TW" dirty="0" smtClean="0"/>
              <a:t>Have fun (and spend hours) writing programs</a:t>
            </a:r>
          </a:p>
          <a:p>
            <a:r>
              <a:rPr lang="en-US" altLang="zh-TW" dirty="0" smtClean="0"/>
              <a:t>Understand theorems and proofs</a:t>
            </a:r>
          </a:p>
        </p:txBody>
      </p:sp>
    </p:spTree>
    <p:extLst>
      <p:ext uri="{BB962C8B-B14F-4D97-AF65-F5344CB8AC3E}">
        <p14:creationId xmlns:p14="http://schemas.microsoft.com/office/powerpoint/2010/main" val="15399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I Need to Take the Course?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 want to major in CS </a:t>
            </a:r>
            <a:r>
              <a:rPr lang="en-US" altLang="zh-TW" dirty="0" smtClean="0">
                <a:sym typeface="Wingdings" panose="05000000000000000000" pitchFamily="2" charset="2"/>
              </a:rPr>
              <a:t> Yes!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find a job related to core CS  Yes!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know how to do programming  No!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 should consider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NTU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micro courses of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CS+X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know how to use programming to analyze my data for </a:t>
            </a:r>
            <a:r>
              <a:rPr lang="en-US" altLang="zh-TW" dirty="0">
                <a:sym typeface="Wingdings" panose="05000000000000000000" pitchFamily="2" charset="2"/>
              </a:rPr>
              <a:t>my research  No!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 should consider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  <a:hlinkClick r:id="rId3"/>
              </a:rPr>
              <a:t>Scientific Computing (MATLAB)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Courses of Machine Learning offered at NTU/CSIE </a:t>
            </a: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 More Thing…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 list for week 1</a:t>
            </a:r>
          </a:p>
          <a:p>
            <a:pPr lvl="1"/>
            <a:r>
              <a:rPr lang="en-US" altLang="zh-TW" dirty="0"/>
              <a:t>Understand the policy thoroughly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Update your secondary email address on CEIBA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Read Chapter 1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(about 60 pages) of the textbook to have a basic idea about C++ programming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View the recordings to be discussed in next class</a:t>
            </a:r>
          </a:p>
          <a:p>
            <a:r>
              <a:rPr lang="en-US" altLang="zh-TW" dirty="0" smtClean="0"/>
              <a:t>Other reminders</a:t>
            </a:r>
          </a:p>
          <a:p>
            <a:pPr lvl="1"/>
            <a:r>
              <a:rPr lang="en-US" altLang="zh-TW" dirty="0" smtClean="0"/>
              <a:t>HW1 </a:t>
            </a:r>
            <a:r>
              <a:rPr lang="en-US" altLang="zh-TW" dirty="0"/>
              <a:t>is to be announced </a:t>
            </a:r>
            <a:r>
              <a:rPr lang="en-US" altLang="zh-TW" dirty="0">
                <a:solidFill>
                  <a:srgbClr val="FF0000"/>
                </a:solidFill>
              </a:rPr>
              <a:t>next </a:t>
            </a:r>
            <a:r>
              <a:rPr lang="en-US" altLang="zh-TW" dirty="0" smtClean="0">
                <a:solidFill>
                  <a:srgbClr val="FF0000"/>
                </a:solidFill>
              </a:rPr>
              <a:t>week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feelings of coding: </a:t>
            </a:r>
            <a:r>
              <a:rPr lang="zh-TW" altLang="en-US" dirty="0" smtClean="0">
                <a:hlinkClick r:id="rId3"/>
              </a:rPr>
              <a:t>突然好想你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</p:txBody>
      </p:sp>
      <p:sp>
        <p:nvSpPr>
          <p:cNvPr id="4" name="流程圖: 替代處理程序 3"/>
          <p:cNvSpPr/>
          <p:nvPr/>
        </p:nvSpPr>
        <p:spPr>
          <a:xfrm>
            <a:off x="3384111" y="5245903"/>
            <a:ext cx="2484033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Welcome aboard!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Any questions?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6967805" y="3596441"/>
            <a:ext cx="1708651" cy="408623"/>
          </a:xfrm>
          <a:prstGeom prst="wedgeRoundRectCallout">
            <a:avLst>
              <a:gd name="adj1" fmla="val -81130"/>
              <a:gd name="adj2" fmla="val -5175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Very important!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Need to Do in DSA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5 questions to be raised in class</a:t>
            </a:r>
          </a:p>
          <a:p>
            <a:r>
              <a:rPr lang="en-US" altLang="zh-TW" dirty="0" smtClean="0"/>
              <a:t>Weekly quizzes (You can safely skip one of them)</a:t>
            </a:r>
          </a:p>
          <a:p>
            <a:r>
              <a:rPr lang="en-US" altLang="zh-TW" dirty="0" smtClean="0"/>
              <a:t>Reading assignments</a:t>
            </a:r>
          </a:p>
          <a:p>
            <a:r>
              <a:rPr lang="en-US" altLang="zh-TW" dirty="0" smtClean="0"/>
              <a:t>6 homework sets: Hand-written and </a:t>
            </a:r>
            <a:r>
              <a:rPr lang="en-US" altLang="zh-TW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en-US" altLang="zh-TW" dirty="0" smtClean="0"/>
              <a:t>Midterm exam: Hand-written and </a:t>
            </a:r>
            <a:r>
              <a:rPr lang="en-US" altLang="zh-TW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en-US" altLang="zh-TW" dirty="0" smtClean="0"/>
              <a:t>Final exam: </a:t>
            </a:r>
            <a:r>
              <a:rPr lang="en-US" altLang="zh-TW" dirty="0"/>
              <a:t>Hand-written and </a:t>
            </a:r>
            <a:r>
              <a:rPr lang="en-US" altLang="zh-TW" dirty="0">
                <a:solidFill>
                  <a:srgbClr val="FF0000"/>
                </a:solidFill>
              </a:rPr>
              <a:t>programming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Final project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7070265" y="2564904"/>
            <a:ext cx="1831724" cy="408623"/>
          </a:xfrm>
          <a:prstGeom prst="wedgeRoundRectCallout">
            <a:avLst>
              <a:gd name="adj1" fmla="val -50668"/>
              <a:gd name="adj2" fmla="val 10054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Time consuming!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1410671" y="6004585"/>
            <a:ext cx="6329681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If you finish all of the above, it’s hard not to pass!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1393819" y="4941168"/>
            <a:ext cx="6418541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DSA</a:t>
            </a:r>
            <a:r>
              <a:rPr lang="zh-TW" alt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at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NTU As good as the best ones in the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world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 Be prepared to work hard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the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Will you give me a second chance if I copy homework from other people?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No.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Could you let me pass because I will be kicked out by the ½ rule? </a:t>
            </a:r>
            <a:r>
              <a:rPr lang="en-US" altLang="zh-TW" dirty="0" smtClean="0">
                <a:solidFill>
                  <a:srgbClr val="FF0000"/>
                </a:solidFill>
              </a:rPr>
              <a:t>No.</a:t>
            </a:r>
          </a:p>
          <a:p>
            <a:r>
              <a:rPr lang="en-US" altLang="zh-TW" dirty="0" smtClean="0"/>
              <a:t>Will you change my 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upon my request? </a:t>
            </a:r>
            <a:r>
              <a:rPr lang="en-US" altLang="zh-TW" dirty="0" smtClean="0">
                <a:solidFill>
                  <a:srgbClr val="FF0000"/>
                </a:solidFill>
              </a:rPr>
              <a:t>No, unless it is a mistake on our part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736688" y="4365104"/>
            <a:ext cx="6908623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 prepared to follow the rules if you take the course!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Goals and Prerequisites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Goal</a:t>
            </a:r>
          </a:p>
          <a:p>
            <a:pPr lvl="1"/>
            <a:r>
              <a:rPr lang="en-US" altLang="zh-TW" dirty="0" smtClean="0"/>
              <a:t>Use software to synergize two resources effectively</a:t>
            </a:r>
          </a:p>
          <a:p>
            <a:pPr lvl="2"/>
            <a:r>
              <a:rPr lang="en-US" altLang="zh-TW" dirty="0" smtClean="0"/>
              <a:t>Computation: CPU, GPU</a:t>
            </a:r>
          </a:p>
          <a:p>
            <a:pPr lvl="2"/>
            <a:r>
              <a:rPr lang="en-US" altLang="zh-TW" dirty="0" smtClean="0"/>
              <a:t>Storage: memory, disk, network</a:t>
            </a:r>
          </a:p>
          <a:p>
            <a:r>
              <a:rPr lang="en-US" altLang="zh-TW" dirty="0" smtClean="0"/>
              <a:t>A program is…</a:t>
            </a:r>
          </a:p>
          <a:p>
            <a:pPr lvl="1"/>
            <a:r>
              <a:rPr lang="en-US" altLang="zh-TW" dirty="0" smtClean="0">
                <a:hlinkClick r:id="rId2"/>
              </a:rPr>
              <a:t>Algorithms + Data Structures = Programs</a:t>
            </a:r>
            <a:endParaRPr lang="en-US" altLang="zh-TW" dirty="0" smtClean="0"/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C: required</a:t>
            </a:r>
          </a:p>
          <a:p>
            <a:pPr lvl="1"/>
            <a:r>
              <a:rPr lang="en-US" altLang="zh-TW" dirty="0"/>
              <a:t>C++: preferred</a:t>
            </a:r>
          </a:p>
          <a:p>
            <a:pPr lvl="1"/>
            <a:r>
              <a:rPr lang="en-US" altLang="zh-TW" dirty="0"/>
              <a:t>High-school </a:t>
            </a:r>
            <a:r>
              <a:rPr lang="en-US" altLang="zh-TW" dirty="0" smtClean="0"/>
              <a:t>math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49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C++ basics</a:t>
            </a:r>
            <a:endParaRPr lang="en-US" altLang="zh-TW" dirty="0"/>
          </a:p>
          <a:p>
            <a:r>
              <a:rPr lang="en-US" altLang="zh-TW" dirty="0" smtClean="0"/>
              <a:t>Arrays, linked lists, recursion</a:t>
            </a:r>
            <a:endParaRPr lang="en-US" altLang="zh-TW" dirty="0"/>
          </a:p>
          <a:p>
            <a:r>
              <a:rPr lang="en-US" altLang="zh-TW" dirty="0" smtClean="0"/>
              <a:t>Analysis tools</a:t>
            </a:r>
          </a:p>
          <a:p>
            <a:r>
              <a:rPr lang="en-US" altLang="zh-TW" dirty="0" smtClean="0"/>
              <a:t>Stacks, queues, and </a:t>
            </a:r>
            <a:r>
              <a:rPr lang="en-US" altLang="zh-TW" dirty="0" err="1" smtClean="0"/>
              <a:t>deques</a:t>
            </a:r>
            <a:endParaRPr lang="en-US" altLang="zh-TW" dirty="0"/>
          </a:p>
          <a:p>
            <a:r>
              <a:rPr lang="en-US" altLang="zh-TW" dirty="0" smtClean="0"/>
              <a:t>Trees</a:t>
            </a:r>
          </a:p>
          <a:p>
            <a:r>
              <a:rPr lang="en-US" altLang="zh-TW" dirty="0" smtClean="0"/>
              <a:t>Heaps and priority queues</a:t>
            </a:r>
          </a:p>
          <a:p>
            <a:r>
              <a:rPr lang="en-US" altLang="zh-TW" dirty="0" smtClean="0"/>
              <a:t>Hash tables, maps, and skip lists</a:t>
            </a:r>
          </a:p>
          <a:p>
            <a:r>
              <a:rPr lang="en-US" altLang="zh-TW" dirty="0" smtClean="0"/>
              <a:t>Search trees</a:t>
            </a:r>
          </a:p>
          <a:p>
            <a:r>
              <a:rPr lang="en-US" altLang="zh-TW" dirty="0" smtClean="0"/>
              <a:t>Sorting</a:t>
            </a:r>
          </a:p>
          <a:p>
            <a:r>
              <a:rPr lang="en-US" altLang="zh-TW" dirty="0" smtClean="0"/>
              <a:t>Strings and dynamic programming</a:t>
            </a:r>
          </a:p>
          <a:p>
            <a:r>
              <a:rPr lang="en-US" altLang="zh-TW" dirty="0" smtClean="0"/>
              <a:t>Graphs</a:t>
            </a:r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220072" y="908720"/>
            <a:ext cx="1708258" cy="408623"/>
          </a:xfrm>
          <a:prstGeom prst="wedgeRoundRectCallout">
            <a:avLst>
              <a:gd name="adj1" fmla="val 43938"/>
              <a:gd name="adj2" fmla="val -16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For Evaluation…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 and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Textbook: </a:t>
            </a:r>
            <a:r>
              <a:rPr lang="en-US" altLang="zh-TW" dirty="0" smtClean="0">
                <a:hlinkClick r:id="rId2"/>
              </a:rPr>
              <a:t>Data </a:t>
            </a:r>
            <a:r>
              <a:rPr lang="en-US" altLang="zh-TW" dirty="0">
                <a:hlinkClick r:id="rId2"/>
              </a:rPr>
              <a:t>Structures and Algorithms in C++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</a:t>
            </a:r>
            <a:r>
              <a:rPr lang="en-US" altLang="zh-TW" dirty="0"/>
              <a:t>by Goodrich, </a:t>
            </a:r>
            <a:r>
              <a:rPr lang="en-US" altLang="zh-TW" dirty="0" err="1" smtClean="0"/>
              <a:t>Tamassia</a:t>
            </a:r>
            <a:r>
              <a:rPr lang="en-US" altLang="zh-TW" dirty="0" smtClean="0"/>
              <a:t>, </a:t>
            </a:r>
            <a:r>
              <a:rPr lang="en-US" altLang="zh-TW" dirty="0"/>
              <a:t>and Mount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Get it as early as possible since we have reading assignments</a:t>
            </a:r>
          </a:p>
          <a:p>
            <a:pPr lvl="1"/>
            <a:r>
              <a:rPr lang="en-US" altLang="zh-TW" dirty="0" smtClean="0"/>
              <a:t>Learning to read a textbook is part of the course</a:t>
            </a:r>
          </a:p>
          <a:p>
            <a:r>
              <a:rPr lang="en-US" altLang="zh-TW" dirty="0" smtClean="0"/>
              <a:t>Reference: </a:t>
            </a:r>
            <a:r>
              <a:rPr lang="en-US" altLang="zh-TW" dirty="0" smtClean="0">
                <a:hlinkClick r:id="rId3"/>
              </a:rPr>
              <a:t>Fundamentals of Data Structures in C++</a:t>
            </a:r>
            <a:r>
              <a:rPr lang="en-US" altLang="zh-TW" dirty="0" smtClean="0"/>
              <a:t>,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by Horowitz, </a:t>
            </a:r>
            <a:r>
              <a:rPr lang="en-US" altLang="zh-TW" dirty="0" err="1" smtClean="0"/>
              <a:t>Sahni</a:t>
            </a:r>
            <a:r>
              <a:rPr lang="en-US" altLang="zh-TW" dirty="0" smtClean="0"/>
              <a:t>, and Mehta</a:t>
            </a:r>
          </a:p>
          <a:p>
            <a:pPr lvl="1"/>
            <a:r>
              <a:rPr lang="en-US" altLang="zh-TW" dirty="0" smtClean="0"/>
              <a:t>Some supplementary material comes from this reference</a:t>
            </a:r>
          </a:p>
          <a:p>
            <a:pPr lvl="1"/>
            <a:r>
              <a:rPr lang="en-US" altLang="zh-TW" dirty="0" smtClean="0"/>
              <a:t>It is also a popular textbook for DSA</a:t>
            </a:r>
          </a:p>
        </p:txBody>
      </p:sp>
    </p:spTree>
    <p:extLst>
      <p:ext uri="{BB962C8B-B14F-4D97-AF65-F5344CB8AC3E}">
        <p14:creationId xmlns:p14="http://schemas.microsoft.com/office/powerpoint/2010/main" val="11757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Instructor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J.-S. Roger Jang</a:t>
            </a:r>
            <a:r>
              <a:rPr lang="en-US" altLang="zh-TW" dirty="0"/>
              <a:t> </a:t>
            </a:r>
            <a:r>
              <a:rPr lang="zh-TW" altLang="en-US" dirty="0" smtClean="0"/>
              <a:t>張智星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Email: </a:t>
            </a:r>
            <a:r>
              <a:rPr lang="en-US" altLang="zh-TW" dirty="0" smtClean="0">
                <a:hlinkClick r:id="rId2"/>
              </a:rPr>
              <a:t>jang@mirlab.org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Skype: </a:t>
            </a:r>
            <a:r>
              <a:rPr lang="en-US" altLang="zh-TW" dirty="0" err="1" smtClean="0"/>
              <a:t>roger_jang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Mobile: 0953-154-045</a:t>
            </a:r>
          </a:p>
          <a:p>
            <a:pPr lvl="1"/>
            <a:r>
              <a:rPr lang="en-US" altLang="zh-TW" dirty="0" smtClean="0"/>
              <a:t>Office: 509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Right before/after our class, or by appointments</a:t>
            </a:r>
          </a:p>
          <a:p>
            <a:r>
              <a:rPr lang="en-US" altLang="zh-TW" dirty="0" smtClean="0"/>
              <a:t>Research</a:t>
            </a:r>
          </a:p>
          <a:p>
            <a:pPr lvl="1"/>
            <a:r>
              <a:rPr lang="en-US" altLang="zh-TW" dirty="0" smtClean="0"/>
              <a:t>Music analysis and retrieval, speech scoring &amp; recognition, machine learning for multimedia retrieval</a:t>
            </a:r>
          </a:p>
          <a:p>
            <a:r>
              <a:rPr lang="en-US" altLang="zh-TW" dirty="0" smtClean="0"/>
              <a:t>Teaching</a:t>
            </a:r>
          </a:p>
          <a:p>
            <a:pPr lvl="1"/>
            <a:r>
              <a:rPr lang="en-US" altLang="zh-TW" dirty="0" smtClean="0"/>
              <a:t>Has taught DSA 6 times</a:t>
            </a:r>
          </a:p>
        </p:txBody>
      </p:sp>
    </p:spTree>
    <p:extLst>
      <p:ext uri="{BB962C8B-B14F-4D97-AF65-F5344CB8AC3E}">
        <p14:creationId xmlns:p14="http://schemas.microsoft.com/office/powerpoint/2010/main" val="41099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the Instructor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The instructor is </a:t>
            </a:r>
            <a:r>
              <a:rPr lang="en-US" altLang="zh-TW" dirty="0"/>
              <a:t>friendly and willing to help...</a:t>
            </a:r>
          </a:p>
          <a:p>
            <a:pPr lvl="1"/>
            <a:r>
              <a:rPr lang="en-US" altLang="zh-TW" dirty="0"/>
              <a:t>Will you repeat the previous code/slide?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discuss with me after class if </a:t>
            </a:r>
            <a:r>
              <a:rPr lang="en-US" altLang="zh-TW" dirty="0" smtClean="0"/>
              <a:t>necessary?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pardon my silly questions? </a:t>
            </a:r>
            <a:r>
              <a:rPr lang="en-US" altLang="zh-TW" dirty="0" smtClean="0">
                <a:solidFill>
                  <a:srgbClr val="FF0000"/>
                </a:solidFill>
              </a:rPr>
              <a:t>No question is silly </a:t>
            </a:r>
            <a:r>
              <a:rPr lang="en-US" altLang="zh-TW" dirty="0">
                <a:solidFill>
                  <a:srgbClr val="FF0000"/>
                </a:solidFill>
              </a:rPr>
              <a:t>at all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zh-TW" dirty="0" smtClean="0"/>
              <a:t>He is also ambitious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willing to </a:t>
            </a:r>
            <a:r>
              <a:rPr lang="en-US" altLang="zh-TW" dirty="0" smtClean="0">
                <a:solidFill>
                  <a:srgbClr val="FF0000"/>
                </a:solidFill>
              </a:rPr>
              <a:t>experiment with new ways of teaching!</a:t>
            </a:r>
          </a:p>
          <a:p>
            <a:pPr lvl="1"/>
            <a:r>
              <a:rPr lang="en-US" altLang="zh-TW" dirty="0" smtClean="0">
                <a:hlinkClick r:id="rId2"/>
              </a:rPr>
              <a:t>Flipped learning/classroom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G</a:t>
            </a:r>
            <a:r>
              <a:rPr lang="en-US" altLang="zh-TW" dirty="0" smtClean="0">
                <a:hlinkClick r:id="rId3"/>
              </a:rPr>
              <a:t>roup learning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流程圖: 替代處理程序 4"/>
          <p:cNvSpPr/>
          <p:nvPr/>
        </p:nvSpPr>
        <p:spPr>
          <a:xfrm>
            <a:off x="1471214" y="5085184"/>
            <a:ext cx="6197130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Any feedbacks and suggestions </a:t>
            </a:r>
            <a:r>
              <a:rPr lang="en-US" altLang="zh-TW" sz="2400" dirty="0" smtClean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effective </a:t>
            </a:r>
            <a:r>
              <a:rPr lang="en-US" altLang="zh-TW" sz="2400" dirty="0">
                <a:solidFill>
                  <a:schemeClr val="tx1"/>
                </a:solidFill>
              </a:rPr>
              <a:t>learning/teaching are highly </a:t>
            </a:r>
            <a:r>
              <a:rPr lang="en-US" altLang="zh-TW" sz="2400" dirty="0" smtClean="0">
                <a:solidFill>
                  <a:schemeClr val="tx1"/>
                </a:solidFill>
              </a:rPr>
              <a:t>welcome!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TAs</a:t>
            </a:r>
          </a:p>
          <a:p>
            <a:pPr lvl="1"/>
            <a:r>
              <a:rPr lang="zh-TW" altLang="en-US" dirty="0" smtClean="0"/>
              <a:t>學士班：陳俊瑋、張</a:t>
            </a:r>
            <a:r>
              <a:rPr lang="zh-TW" altLang="en-US" dirty="0"/>
              <a:t>凱</a:t>
            </a:r>
            <a:r>
              <a:rPr lang="zh-TW" altLang="en-US" dirty="0" smtClean="0"/>
              <a:t>捷、孫</a:t>
            </a:r>
            <a:r>
              <a:rPr lang="zh-TW" altLang="en-US" dirty="0"/>
              <a:t>凡</a:t>
            </a:r>
            <a:r>
              <a:rPr lang="zh-TW" altLang="en-US" dirty="0" smtClean="0"/>
              <a:t>耘、蔡</a:t>
            </a:r>
            <a:r>
              <a:rPr lang="zh-TW" altLang="en-US" dirty="0"/>
              <a:t>昀</a:t>
            </a:r>
            <a:r>
              <a:rPr lang="zh-TW" altLang="en-US" dirty="0" smtClean="0"/>
              <a:t>達、陳博彰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碩士班：莊</a:t>
            </a:r>
            <a:r>
              <a:rPr lang="zh-TW" altLang="en-US" dirty="0"/>
              <a:t>向</a:t>
            </a:r>
            <a:r>
              <a:rPr lang="zh-TW" altLang="en-US" dirty="0" smtClean="0"/>
              <a:t>峰、蕭</a:t>
            </a:r>
            <a:r>
              <a:rPr lang="zh-TW" altLang="en-US" dirty="0"/>
              <a:t>至</a:t>
            </a:r>
            <a:r>
              <a:rPr lang="zh-TW" altLang="en-US" dirty="0" smtClean="0"/>
              <a:t>恆、周宗鴻</a:t>
            </a:r>
            <a:endParaRPr lang="en-US" altLang="zh-TW" dirty="0" smtClean="0"/>
          </a:p>
          <a:p>
            <a:r>
              <a:rPr lang="en-US" altLang="zh-TW" dirty="0" smtClean="0"/>
              <a:t>Mailing alias: </a:t>
            </a:r>
            <a:r>
              <a:rPr lang="en-US" altLang="zh-TW" dirty="0" smtClean="0">
                <a:hlinkClick r:id="rId2"/>
              </a:rPr>
              <a:t>ta4dsa@mirlab.org</a:t>
            </a:r>
            <a:endParaRPr lang="en-US" altLang="zh-TW" dirty="0" smtClean="0"/>
          </a:p>
          <a:p>
            <a:pPr lvl="1"/>
            <a:r>
              <a:rPr lang="en-US" altLang="zh-TW" dirty="0"/>
              <a:t>All the TAs and instructors will receive emails sent to this account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One hour per week for each TA (To be announced on FB)</a:t>
            </a:r>
          </a:p>
          <a:p>
            <a:r>
              <a:rPr lang="en-US" altLang="zh-TW" dirty="0" smtClean="0"/>
              <a:t>TAs will try their best to help your learning in DSA, and you should pay due respect to them too!</a:t>
            </a:r>
          </a:p>
        </p:txBody>
      </p:sp>
    </p:spTree>
    <p:extLst>
      <p:ext uri="{BB962C8B-B14F-4D97-AF65-F5344CB8AC3E}">
        <p14:creationId xmlns:p14="http://schemas.microsoft.com/office/powerpoint/2010/main" val="21134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5282</TotalTime>
  <Words>1202</Words>
  <Application>Microsoft Office PowerPoint</Application>
  <PresentationFormat>如螢幕大小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Intro to CSIE1212: Data Structures and Algorithms 資料結構與演算法</vt:lpstr>
      <vt:lpstr>What You Need to Do in DSA</vt:lpstr>
      <vt:lpstr>Rules of the Course</vt:lpstr>
      <vt:lpstr>Course Goals and Prerequisites</vt:lpstr>
      <vt:lpstr>Course Outline</vt:lpstr>
      <vt:lpstr>Textbook and Reference</vt:lpstr>
      <vt:lpstr>About the Instructor</vt:lpstr>
      <vt:lpstr>More about the Instructor</vt:lpstr>
      <vt:lpstr>About TAs</vt:lpstr>
      <vt:lpstr>Important Links</vt:lpstr>
      <vt:lpstr>About Enrollment</vt:lpstr>
      <vt:lpstr>Policy of Fairness</vt:lpstr>
      <vt:lpstr>Grading Policy</vt:lpstr>
      <vt:lpstr>More about Grading</vt:lpstr>
      <vt:lpstr>About Assignments</vt:lpstr>
      <vt:lpstr>Reading Assignments</vt:lpstr>
      <vt:lpstr>Golden Rule to Pass the Class</vt:lpstr>
      <vt:lpstr>Do I Need to Take the Course?</vt:lpstr>
      <vt:lpstr>One More Thing…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Windows User</cp:lastModifiedBy>
  <cp:revision>512</cp:revision>
  <dcterms:created xsi:type="dcterms:W3CDTF">2008-11-09T17:03:56Z</dcterms:created>
  <dcterms:modified xsi:type="dcterms:W3CDTF">2017-09-10T07:09:31Z</dcterms:modified>
</cp:coreProperties>
</file>