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9D"/>
    <a:srgbClr val="00D0AD"/>
    <a:srgbClr val="CCCCFF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0F923-E8D5-43F3-8D35-6E2A8D03F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B8A7E-2543-493A-8EC6-213688EFC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2C256-05F0-490C-9909-7B6AAA15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228E8-C04C-4385-963B-76BF9B3E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6225C-E6F7-4569-903C-29A1FC64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0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62103-C554-4D3B-BDBA-879D3407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AD563-658F-49E6-A084-1D6D9C91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6E7C2-3404-4023-8E13-7476BE4D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44776-A701-4529-8FC4-D1E3F1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E15B1-A88D-438E-B500-9E7E402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24C23-842D-4219-8DE3-4BE961F01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E1402-F683-4BCE-9444-922827EFF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3EC11-14A9-410E-BA05-EA0526A6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9C5C2-018D-4322-A825-A0647626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97ED6-63E4-47AA-9238-F249CF99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7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FB13-2D33-4EA9-9F5C-16E0113D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BAC53-C282-4D39-96BC-4C47BFAD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5F4BC-BC46-4F0E-A2DD-F8FA785E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788A7-625A-4108-B8A5-0524E13D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F1444-C3DD-4A76-B5A0-60515C5F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D9388-A3AE-490B-B55C-071E074A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67DF1-8E8E-475B-B412-19D2FA78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8A3DD-57A9-4A8F-AA5F-49E7D2A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E8A85-2183-4A13-81ED-287CDA03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E78E6-5BA1-46B3-AB83-29237938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B1014-DEAF-4703-8033-26D3EEFD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0710B-2AE0-4EE3-A04D-89813E34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2258C-FEAB-476A-960A-650F95DC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A4843-EDBD-4F19-86B2-475E3446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395FA-5AC3-423F-867E-E076F0BE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D248A-E3A7-4D54-B548-5827704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91BA3-BC4B-4920-8D17-49879F89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29A68-2884-45D9-9760-8B2B157F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B37F0-7339-4D76-A1A8-309354722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6A5F5-1B83-4E93-982D-1A60D34DC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A5DD06-6DFE-42E9-9430-B9A88783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D2501B-4C73-4C81-8CE2-C4B1908B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F60788-8751-430F-AC11-B71FD3EC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BA0FEE-E1CC-4B9F-ADDE-A85F7647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5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5A4A-4C8A-4CC0-AF77-9216F8AB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1FA59-42C7-466A-A1E1-601DFEAC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40AC5D-87DC-4C34-8496-3AC41CF6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586A4-D39E-4B4E-8E36-82CB69A9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6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4BB211-576C-426A-8BEA-9E7A2DD5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E84B9E-843E-4EFA-BC5E-BB678995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5BCF9-DAD3-4E33-9BD2-A8043FF2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6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BAC2-29CF-4D5B-93B1-03BDC9C4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61E42-3D28-4BA9-9B7A-DAB22631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DF4CDE-50A7-46FB-84C1-B2AEE1239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7AA23-3C51-4937-8B6E-F17F6C1A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1CC85-E3A7-4500-8A5C-D8EDBE44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A8CA3-CC6C-4868-98CA-358EC42A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1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F73D0-14C9-469D-BB5C-9DCBB24D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21C6C7-5036-4958-B055-8D25D086D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136538-D522-4E16-A90D-4B2494EBC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8DC2C-3AC1-4F24-8344-7451D732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4233E-5BC0-4F24-9174-5BA26D1F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C8200-792A-40EB-A87A-0CF0E5D4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16F870-651A-463C-9358-84E9F858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9858B-1E16-4A91-AD0A-12B2DC84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42829-A035-42AB-BBA3-951AF2201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DCB7-220C-4569-9FA7-B062420E57CA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95F9F-B2C8-4DB3-8774-85AE716D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0D048-1341-4A85-BD49-85F359F74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E63B-F2F5-4D42-A5FB-5B00B11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8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6CDC8709-C554-4451-B321-A9503C8A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Domain Consensus Clustering for Universal Domain Adaptation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22038-3170-41EE-9F36-CDE394A8C1EC}"/>
              </a:ext>
            </a:extLst>
          </p:cNvPr>
          <p:cNvSpPr txBox="1"/>
          <p:nvPr/>
        </p:nvSpPr>
        <p:spPr>
          <a:xfrm>
            <a:off x="180474" y="6383956"/>
            <a:ext cx="11682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G.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Li,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G. Kang, Y. Zhu, Y. Wei, and Y. Yang, “Domain Consensus Clustering for Universal Domain Adaptation,” </a:t>
            </a:r>
            <a:r>
              <a:rPr lang="en-US" altLang="ko-KR" sz="900" i="1" dirty="0">
                <a:latin typeface="Arial" panose="020B0604020202020204" pitchFamily="34" charset="0"/>
                <a:cs typeface="Arial" panose="020B0604020202020204" pitchFamily="34" charset="0"/>
              </a:rPr>
              <a:t>CVPR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2021, pp. 9757-9766.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DE13F2F-66DA-46DD-B35F-FE202830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0799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Propose </a:t>
            </a:r>
            <a:r>
              <a:rPr lang="en-US" altLang="ko-KR" sz="2400" dirty="0">
                <a:solidFill>
                  <a:srgbClr val="00BC9D"/>
                </a:solidFill>
              </a:rPr>
              <a:t>Domain Consensus Clustering (DCC)</a:t>
            </a:r>
            <a:br>
              <a:rPr lang="en-US" altLang="ko-KR" sz="2400" dirty="0">
                <a:solidFill>
                  <a:srgbClr val="00BC9D"/>
                </a:solidFill>
              </a:rPr>
            </a:br>
            <a:endParaRPr lang="en-US" altLang="ko-KR" sz="2400" dirty="0">
              <a:solidFill>
                <a:srgbClr val="00BC9D"/>
              </a:solidFill>
            </a:endParaRPr>
          </a:p>
          <a:p>
            <a:pPr lvl="1"/>
            <a:r>
              <a:rPr lang="en-US" altLang="ko-KR" sz="2000" dirty="0"/>
              <a:t>Exploits the </a:t>
            </a:r>
            <a:r>
              <a:rPr lang="en-US" altLang="ko-KR" sz="2000" dirty="0">
                <a:solidFill>
                  <a:srgbClr val="00BC9D"/>
                </a:solidFill>
              </a:rPr>
              <a:t>domain consensus knowledge</a:t>
            </a:r>
            <a:r>
              <a:rPr lang="en-US" altLang="ko-KR" sz="2000" dirty="0"/>
              <a:t> to </a:t>
            </a:r>
            <a:br>
              <a:rPr lang="en-US" altLang="ko-KR" sz="2000" dirty="0"/>
            </a:br>
            <a:r>
              <a:rPr lang="en-US" altLang="ko-KR" sz="2000" dirty="0"/>
              <a:t>discover discriminative clusters on both common </a:t>
            </a:r>
            <a:br>
              <a:rPr lang="en-US" altLang="ko-KR" sz="2000" dirty="0"/>
            </a:br>
            <a:r>
              <a:rPr lang="en-US" altLang="ko-KR" sz="2000" dirty="0"/>
              <a:t>samples and private ones</a:t>
            </a:r>
          </a:p>
          <a:p>
            <a:pPr lvl="2"/>
            <a:r>
              <a:rPr lang="en-US" altLang="ko-KR" sz="1600" dirty="0"/>
              <a:t>The semantic-level consensus among cluster centers is utilized to identify cycle-consistent clusters as common classes</a:t>
            </a:r>
          </a:p>
          <a:p>
            <a:pPr lvl="2"/>
            <a:r>
              <a:rPr lang="en-US" altLang="ko-KR" sz="1600" dirty="0"/>
              <a:t>Design a novel metric named “domain consensus score” to utilize the sample-level consensus to specify the number of target clusters</a:t>
            </a:r>
            <a:br>
              <a:rPr lang="en-US" altLang="ko-KR" sz="1600" dirty="0"/>
            </a:br>
            <a:endParaRPr lang="en-US" altLang="ko-KR" sz="1600" dirty="0"/>
          </a:p>
          <a:p>
            <a:pPr lvl="1"/>
            <a:r>
              <a:rPr lang="en-US" altLang="ko-KR" sz="2000" dirty="0"/>
              <a:t>Tackle </a:t>
            </a:r>
            <a:r>
              <a:rPr lang="en-US" altLang="ko-KR" sz="2000" dirty="0" err="1">
                <a:solidFill>
                  <a:srgbClr val="00BC9D"/>
                </a:solidFill>
              </a:rPr>
              <a:t>UniDA</a:t>
            </a:r>
            <a:r>
              <a:rPr lang="en-US" altLang="ko-KR" sz="2000" dirty="0">
                <a:solidFill>
                  <a:srgbClr val="00BC9D"/>
                </a:solidFill>
              </a:rPr>
              <a:t> problem</a:t>
            </a:r>
            <a:r>
              <a:rPr lang="en-US" altLang="ko-KR" sz="2000" dirty="0"/>
              <a:t> from a new perspective</a:t>
            </a:r>
          </a:p>
          <a:p>
            <a:pPr lvl="2"/>
            <a:r>
              <a:rPr lang="en-US" altLang="ko-KR" sz="1600" dirty="0"/>
              <a:t>Allows both domains to own private classes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D3C02-ABC6-402B-A19D-8CCB0BAFA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82" r="3864" b="1388"/>
          <a:stretch/>
        </p:blipFill>
        <p:spPr>
          <a:xfrm>
            <a:off x="7428999" y="1825625"/>
            <a:ext cx="4763001" cy="43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6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6CDC8709-C554-4451-B321-A9503C8A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Domain Consensus Clustering for Universal Domain Adaptation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B77DFC-2F41-48A0-9E5F-04DE99F64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" t="2422" r="438" b="1158"/>
          <a:stretch/>
        </p:blipFill>
        <p:spPr>
          <a:xfrm>
            <a:off x="0" y="1318670"/>
            <a:ext cx="12192000" cy="3912627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DCA570D3-0F04-4ED7-8453-998D7AF54431}"/>
              </a:ext>
            </a:extLst>
          </p:cNvPr>
          <p:cNvSpPr/>
          <p:nvPr/>
        </p:nvSpPr>
        <p:spPr>
          <a:xfrm>
            <a:off x="425450" y="5445125"/>
            <a:ext cx="1936750" cy="882650"/>
          </a:xfrm>
          <a:prstGeom prst="wedgeRoundRectCallout">
            <a:avLst>
              <a:gd name="adj1" fmla="val 35561"/>
              <a:gd name="adj2" fmla="val -84262"/>
              <a:gd name="adj3" fmla="val 16667"/>
            </a:avLst>
          </a:prstGeom>
          <a:noFill/>
          <a:ln w="38100">
            <a:solidFill>
              <a:srgbClr val="00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 select the optimal target clustering from multiple candidates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CC2A0F36-D86A-450F-A17E-49448EBB7263}"/>
              </a:ext>
            </a:extLst>
          </p:cNvPr>
          <p:cNvSpPr/>
          <p:nvPr/>
        </p:nvSpPr>
        <p:spPr>
          <a:xfrm>
            <a:off x="2825750" y="5445125"/>
            <a:ext cx="1936750" cy="882650"/>
          </a:xfrm>
          <a:prstGeom prst="wedgeRoundRectCallout">
            <a:avLst>
              <a:gd name="adj1" fmla="val 35561"/>
              <a:gd name="adj2" fmla="val -84262"/>
              <a:gd name="adj3" fmla="val 16667"/>
            </a:avLst>
          </a:prstGeom>
          <a:noFill/>
          <a:ln w="38100">
            <a:solidFill>
              <a:srgbClr val="00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 identify clusters representing common classes from both domains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B6A82BC9-87D3-49D0-8DA3-94F33264263E}"/>
              </a:ext>
            </a:extLst>
          </p:cNvPr>
          <p:cNvSpPr/>
          <p:nvPr/>
        </p:nvSpPr>
        <p:spPr>
          <a:xfrm>
            <a:off x="5422900" y="5445125"/>
            <a:ext cx="1936750" cy="882650"/>
          </a:xfrm>
          <a:prstGeom prst="wedgeRoundRectCallout">
            <a:avLst>
              <a:gd name="adj1" fmla="val 35561"/>
              <a:gd name="adj2" fmla="val -84262"/>
              <a:gd name="adj3" fmla="val 16667"/>
            </a:avLst>
          </a:prstGeom>
          <a:noFill/>
          <a:ln w="38100">
            <a:solidFill>
              <a:srgbClr val="00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Determine the optimal target clustering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B317754-B654-40D6-964B-F0CAB1AB39E9}"/>
              </a:ext>
            </a:extLst>
          </p:cNvPr>
          <p:cNvSpPr/>
          <p:nvPr/>
        </p:nvSpPr>
        <p:spPr>
          <a:xfrm>
            <a:off x="8483600" y="5445125"/>
            <a:ext cx="3530600" cy="882650"/>
          </a:xfrm>
          <a:prstGeom prst="wedgeRoundRectCallout">
            <a:avLst>
              <a:gd name="adj1" fmla="val -2568"/>
              <a:gd name="adj2" fmla="val -61232"/>
              <a:gd name="adj3" fmla="val 16667"/>
            </a:avLst>
          </a:prstGeom>
          <a:noFill/>
          <a:ln w="38100">
            <a:solidFill>
              <a:srgbClr val="00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 two clusters from different domains act as the other's nearest neighbor, samples from the two clusters are identified as common samples that share the same semantic labels.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2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6CDC8709-C554-4451-B321-A9503C8A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Domain Consensus Clustering for Universal Domain Adaptation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DE13F2F-66DA-46DD-B35F-FE202830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405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Cycle-Consistent Matching (</a:t>
            </a:r>
            <a:r>
              <a:rPr lang="en-US" altLang="ko-KR" sz="2400" dirty="0">
                <a:solidFill>
                  <a:srgbClr val="00BC9D"/>
                </a:solidFill>
              </a:rPr>
              <a:t>CCM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000" dirty="0"/>
              <a:t>Aim to mine both common classes and individual private classes simultaneously with discriminative clusters</a:t>
            </a:r>
          </a:p>
          <a:p>
            <a:pPr lvl="1"/>
            <a:r>
              <a:rPr lang="en-US" altLang="ko-KR" sz="2000" dirty="0">
                <a:solidFill>
                  <a:srgbClr val="00BC9D"/>
                </a:solidFill>
              </a:rPr>
              <a:t>To link clusters from the same common classes through mining semantic-level consensus</a:t>
            </a:r>
          </a:p>
          <a:p>
            <a:r>
              <a:rPr lang="en-US" altLang="ko-KR" sz="2400" dirty="0"/>
              <a:t>Domain consensus score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050A9D-148F-4B44-91DD-68F1E53F4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42" t="6760" r="5499"/>
          <a:stretch/>
        </p:blipFill>
        <p:spPr>
          <a:xfrm>
            <a:off x="7173054" y="1690688"/>
            <a:ext cx="4590822" cy="362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66A087-12F3-4345-88E1-2F775DEC2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9" t="3857"/>
          <a:stretch/>
        </p:blipFill>
        <p:spPr>
          <a:xfrm>
            <a:off x="7509489" y="5435755"/>
            <a:ext cx="3917951" cy="8289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9FAFFF-479F-468B-A814-EC71CE18E9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8" t="11366" b="7627"/>
          <a:stretch/>
        </p:blipFill>
        <p:spPr>
          <a:xfrm>
            <a:off x="327884" y="5382398"/>
            <a:ext cx="4456035" cy="714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8D3F98-EFD6-4A6B-88B6-378CFE113D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84" t="20111" b="17352"/>
          <a:stretch/>
        </p:blipFill>
        <p:spPr>
          <a:xfrm>
            <a:off x="327885" y="4616451"/>
            <a:ext cx="4363178" cy="4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6CDC8709-C554-4451-B321-A9503C8A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Domain Consensus Clustering for Universal Domain Adaptation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4E50090-B16B-4CF4-BB05-88A6608C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Clustering update strategy</a:t>
            </a:r>
          </a:p>
          <a:p>
            <a:pPr lvl="1"/>
            <a:r>
              <a:rPr lang="en-US" altLang="ko-KR" sz="2000" dirty="0"/>
              <a:t>Alternative update → two stop criteria</a:t>
            </a:r>
          </a:p>
          <a:p>
            <a:pPr lvl="2"/>
            <a:r>
              <a:rPr lang="en-US" altLang="ko-KR" sz="1600" dirty="0"/>
              <a:t>Score</a:t>
            </a:r>
            <a:r>
              <a:rPr lang="ko-KR" altLang="en-US" sz="1600" dirty="0"/>
              <a:t>가 일정횟수로 떨어지면 </a:t>
            </a:r>
            <a:r>
              <a:rPr lang="en-US" altLang="ko-KR" sz="1600" dirty="0"/>
              <a:t>stop searching</a:t>
            </a:r>
          </a:p>
          <a:p>
            <a:pPr lvl="2"/>
            <a:r>
              <a:rPr lang="ko-KR" altLang="en-US" sz="1600" dirty="0"/>
              <a:t>일정횟수 만큼 </a:t>
            </a:r>
            <a:r>
              <a:rPr lang="ko-KR" altLang="en-US" sz="1600" dirty="0" err="1"/>
              <a:t>특정값</a:t>
            </a:r>
            <a:r>
              <a:rPr lang="ko-KR" altLang="en-US" sz="1600" dirty="0"/>
              <a:t> 유지하면 </a:t>
            </a:r>
            <a:r>
              <a:rPr lang="en-US" altLang="ko-KR" sz="1600" dirty="0"/>
              <a:t>K </a:t>
            </a:r>
            <a:r>
              <a:rPr lang="ko-KR" altLang="en-US" sz="1600" dirty="0"/>
              <a:t>고정</a:t>
            </a:r>
            <a:endParaRPr lang="en-US" altLang="ko-KR" sz="1600" dirty="0"/>
          </a:p>
          <a:p>
            <a:pPr lvl="1"/>
            <a:r>
              <a:rPr lang="en-US" altLang="ko-KR" sz="2000" dirty="0"/>
              <a:t>Prototypical </a:t>
            </a:r>
            <a:r>
              <a:rPr lang="en-US" altLang="ko-KR" sz="2000" dirty="0" err="1"/>
              <a:t>regularizer</a:t>
            </a:r>
            <a:endParaRPr lang="en-US" altLang="ko-KR" sz="2000" dirty="0"/>
          </a:p>
          <a:p>
            <a:pPr lvl="2"/>
            <a:r>
              <a:rPr lang="en-US" altLang="ko-KR" sz="1600" dirty="0"/>
              <a:t>To enhance the discriminability of target clusters</a:t>
            </a:r>
          </a:p>
          <a:p>
            <a:pPr lvl="1"/>
            <a:r>
              <a:rPr lang="en-US" altLang="ko-KR" sz="2000" dirty="0"/>
              <a:t>Contrastive Domain Discrepancy (CDD)</a:t>
            </a:r>
          </a:p>
          <a:p>
            <a:pPr lvl="2"/>
            <a:r>
              <a:rPr lang="en-US" altLang="ko-KR" sz="1600" dirty="0"/>
              <a:t>To minimize the intra-class discrepancies and enlarge the inter-class gap</a:t>
            </a:r>
          </a:p>
          <a:p>
            <a:pPr lvl="1"/>
            <a:r>
              <a:rPr lang="en-US" altLang="ko-KR" sz="2000" dirty="0"/>
              <a:t>Overall objective</a:t>
            </a: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3F745F-9016-425E-BB17-BA6DBFA98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9" t="9843" r="8048" b="9086"/>
          <a:stretch/>
        </p:blipFill>
        <p:spPr>
          <a:xfrm>
            <a:off x="7337425" y="2733843"/>
            <a:ext cx="2974975" cy="7549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8729B0-3CD2-4A81-8A71-93A5F6D82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7" t="10429" r="5289" b="11784"/>
          <a:stretch/>
        </p:blipFill>
        <p:spPr>
          <a:xfrm>
            <a:off x="7337425" y="1825625"/>
            <a:ext cx="3032125" cy="70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E06A29-8444-40FB-B5AA-087A033BD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8" t="15639" b="16027"/>
          <a:stretch/>
        </p:blipFill>
        <p:spPr>
          <a:xfrm>
            <a:off x="1847850" y="4776820"/>
            <a:ext cx="3835400" cy="4136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2EEDAB-C304-4345-8A56-6FCAA244C3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6" t="3142"/>
          <a:stretch/>
        </p:blipFill>
        <p:spPr>
          <a:xfrm>
            <a:off x="7337425" y="4618875"/>
            <a:ext cx="3559175" cy="7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6CDC8709-C554-4451-B321-A9503C8A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Domain Consensus Clustering for Universal Domain Adaptation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4E50090-B16B-4CF4-BB05-88A6608C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Datasets</a:t>
            </a:r>
          </a:p>
          <a:p>
            <a:pPr lvl="1"/>
            <a:r>
              <a:rPr lang="en-US" altLang="ko-KR" sz="1600" dirty="0"/>
              <a:t>Office-31</a:t>
            </a:r>
          </a:p>
          <a:p>
            <a:pPr lvl="1"/>
            <a:r>
              <a:rPr lang="en-US" altLang="ko-KR" sz="1600" dirty="0"/>
              <a:t>Office-Home</a:t>
            </a:r>
          </a:p>
          <a:p>
            <a:pPr lvl="1"/>
            <a:r>
              <a:rPr lang="en-US" altLang="ko-KR" sz="1600" dirty="0" err="1"/>
              <a:t>VisDA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DomainNet</a:t>
            </a:r>
            <a:endParaRPr lang="en-US" altLang="ko-KR" sz="1600" dirty="0"/>
          </a:p>
          <a:p>
            <a:r>
              <a:rPr lang="en-US" altLang="ko-KR" sz="2000" dirty="0"/>
              <a:t>Evaluation</a:t>
            </a:r>
          </a:p>
          <a:p>
            <a:pPr lvl="1"/>
            <a:r>
              <a:rPr lang="en-US" altLang="ko-KR" sz="1600" dirty="0"/>
              <a:t>ACC : the mean of per-class accuracy over common classes and unknown class</a:t>
            </a:r>
          </a:p>
          <a:p>
            <a:pPr lvl="1"/>
            <a:r>
              <a:rPr lang="en-US" altLang="ko-KR" sz="1600" dirty="0"/>
              <a:t>HM : the harmonic mean on accuracy of common samples and private ones.</a:t>
            </a:r>
          </a:p>
          <a:p>
            <a:r>
              <a:rPr lang="en-US" altLang="ko-KR" sz="2000" dirty="0"/>
              <a:t>Backbone</a:t>
            </a:r>
          </a:p>
          <a:p>
            <a:pPr lvl="1"/>
            <a:r>
              <a:rPr lang="en-US" altLang="ko-KR" sz="1600" dirty="0"/>
              <a:t>ResNet-50 with the backbone pretrained on ImageNet</a:t>
            </a:r>
          </a:p>
          <a:p>
            <a:pPr lvl="1"/>
            <a:r>
              <a:rPr lang="en-US" altLang="ko-KR" sz="1600" dirty="0" err="1"/>
              <a:t>VGGNet</a:t>
            </a:r>
            <a:r>
              <a:rPr lang="en-US" altLang="ko-KR" sz="1600" dirty="0"/>
              <a:t> as backbone for OSDA task on </a:t>
            </a:r>
            <a:r>
              <a:rPr lang="en-US" altLang="ko-KR" sz="1600" dirty="0" err="1"/>
              <a:t>VisDA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9386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FC99EE-5FAD-4F08-888D-23CE82AB7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1" t="19815" r="17604" b="14444"/>
          <a:stretch/>
        </p:blipFill>
        <p:spPr>
          <a:xfrm>
            <a:off x="1253932" y="977900"/>
            <a:ext cx="968413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C01D4B-940F-4D96-A77E-C141DAD6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60" y="183555"/>
            <a:ext cx="5729480" cy="32454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0021F8-38C0-472E-83FD-609F5100A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4" t="24973" r="37739" b="20212"/>
          <a:stretch/>
        </p:blipFill>
        <p:spPr>
          <a:xfrm>
            <a:off x="3065787" y="3558877"/>
            <a:ext cx="6060425" cy="32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1F333A-F65C-4105-B9B6-F6B0A15DF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27222" r="5729" b="12686"/>
          <a:stretch/>
        </p:blipFill>
        <p:spPr>
          <a:xfrm>
            <a:off x="441325" y="647700"/>
            <a:ext cx="11309350" cy="41211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E11B42-5447-49D1-BA73-FFE82C263E45}"/>
              </a:ext>
            </a:extLst>
          </p:cNvPr>
          <p:cNvSpPr/>
          <p:nvPr/>
        </p:nvSpPr>
        <p:spPr>
          <a:xfrm>
            <a:off x="441325" y="4914900"/>
            <a:ext cx="11249025" cy="1301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arenBoth"/>
            </a:pPr>
            <a:r>
              <a:rPr lang="en-US" altLang="ko-KR" dirty="0">
                <a:solidFill>
                  <a:schemeClr val="tx1"/>
                </a:solidFill>
              </a:rPr>
              <a:t>Number of identified common classes w.r.t K under varying |C|.</a:t>
            </a:r>
          </a:p>
          <a:p>
            <a:pPr marL="342900" indent="-342900">
              <a:buAutoNum type="alphaLcParenBoth"/>
            </a:pPr>
            <a:r>
              <a:rPr lang="en-US" altLang="ko-KR" dirty="0">
                <a:solidFill>
                  <a:schemeClr val="tx1"/>
                </a:solidFill>
              </a:rPr>
              <a:t>(Decomposed consensus score </a:t>
            </a:r>
            <a:r>
              <a:rPr lang="en-US" altLang="ko-KR" dirty="0" err="1">
                <a:solidFill>
                  <a:schemeClr val="tx1"/>
                </a:solidFill>
              </a:rPr>
              <a:t>w.r.t.</a:t>
            </a:r>
            <a:r>
              <a:rPr lang="en-US" altLang="ko-KR" dirty="0">
                <a:solidFill>
                  <a:schemeClr val="tx1"/>
                </a:solidFill>
              </a:rPr>
              <a:t> K.</a:t>
            </a:r>
          </a:p>
          <a:p>
            <a:pPr marL="342900" indent="-342900">
              <a:buAutoNum type="alphaLcParenBoth"/>
            </a:pPr>
            <a:r>
              <a:rPr lang="en-US" altLang="ko-KR" dirty="0">
                <a:solidFill>
                  <a:schemeClr val="tx1"/>
                </a:solidFill>
              </a:rPr>
              <a:t>The evolution of consensus score as training progresses.</a:t>
            </a:r>
          </a:p>
          <a:p>
            <a:pPr marL="342900" indent="-342900">
              <a:buAutoNum type="alphaLcParenBoth"/>
            </a:pPr>
            <a:r>
              <a:rPr lang="en-US" altLang="ko-KR" dirty="0">
                <a:solidFill>
                  <a:schemeClr val="tx1"/>
                </a:solidFill>
              </a:rPr>
              <a:t>The first row is extracted from AR-&gt;</a:t>
            </a:r>
            <a:r>
              <a:rPr lang="en-US" altLang="ko-KR" dirty="0" err="1">
                <a:solidFill>
                  <a:schemeClr val="tx1"/>
                </a:solidFill>
              </a:rPr>
              <a:t>Rw</a:t>
            </a:r>
            <a:r>
              <a:rPr lang="en-US" altLang="ko-KR" dirty="0">
                <a:solidFill>
                  <a:schemeClr val="tx1"/>
                </a:solidFill>
              </a:rPr>
              <a:t> of Office-Home and the second row is from A-&gt;D of Office-31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4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불꽃놀이 단색으로 채워진">
            <a:extLst>
              <a:ext uri="{FF2B5EF4-FFF2-40B4-BE49-F238E27FC236}">
                <a16:creationId xmlns:a16="http://schemas.microsoft.com/office/drawing/2014/main" id="{4D535748-E2F2-4E2E-9BB5-F2DF4C68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9818" y="2112818"/>
            <a:ext cx="2632364" cy="26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3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394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Domain Consensus Clustering for Universal Domain Adaptation</vt:lpstr>
      <vt:lpstr>Domain Consensus Clustering for Universal Domain Adaptation</vt:lpstr>
      <vt:lpstr>Domain Consensus Clustering for Universal Domain Adaptation</vt:lpstr>
      <vt:lpstr>Domain Consensus Clustering for Universal Domain Adaptation</vt:lpstr>
      <vt:lpstr>Domain Consensus Clustering for Universal Domain Adaptation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한소현[ 대학원석사과정재학 / 인공지능학과 ]</dc:creator>
  <cp:lastModifiedBy>Han sohyun</cp:lastModifiedBy>
  <cp:revision>570</cp:revision>
  <dcterms:created xsi:type="dcterms:W3CDTF">2021-07-06T01:00:11Z</dcterms:created>
  <dcterms:modified xsi:type="dcterms:W3CDTF">2021-10-10T13:46:20Z</dcterms:modified>
</cp:coreProperties>
</file>