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BDF1C-94EC-4F7A-8EFF-FC45E4E975A6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00801-EFC9-4A38-BF3F-0D9FD3D96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8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00801-EFC9-4A38-BF3F-0D9FD3D967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7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E6CC-1869-47CD-86B3-EA2B9C3F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2DB04-CD92-4AC4-B42B-F091817E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771E3-4912-4D5C-AEAA-DF2B1173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D96F9-8B10-4889-8B60-4290AB1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CF234-43F0-45BD-8FFF-4211EEB9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D667C-802D-490A-855E-C66C2CDC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1DB70E-47EF-4563-BF4A-36BD4A99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3DC65-01A4-4142-8744-7896427D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C6311-D5C3-47F0-9EAC-9D52C74F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B00EA-8ACD-4F01-882A-C8F8C5D4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5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C02F5C-27FF-46A2-8257-A85EAB448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2CF7B-7085-4713-AF6B-5A1FE0B9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B1C47-31BA-4E3E-AE9E-0DFEAC4B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E12D0-0519-4007-9BEF-3F7D01D2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66AF1-B571-40D0-9BDB-DBA29C72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5C26C-0F29-4DFE-A716-55559A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78C1D-53B4-4F89-AB5E-10A29A62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BDEBC-44AB-4A46-B2CD-AF0A6D15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502BD-0D18-4C03-99D7-5653E110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E3C6B-FF5D-4A2E-A0AA-913810CE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1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48678-A655-4B2A-BC3E-04E083A7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778FD-8E09-41E0-B2B4-92E89B56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998D2-F8EF-41C7-93EE-BC7A506F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E2269-A6DB-4D0B-98DB-80F9A70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BF67-6B4E-4160-8AB1-A9998BF0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4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C83A3-8AFD-413E-8C5A-2AA78BEB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73BED-3453-436E-9C59-BEE638363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5721A3-686C-4BC5-815C-7CD21683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191BB-AF1D-41CE-854E-62DAFF7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3639C-0A27-4306-A056-AA3084E7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5E8E7-C8BF-4F20-B218-7DB1A71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6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2711A-0C72-4D2D-9045-957C3C69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F3676-AE4D-4CA5-960B-A462BAED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BDBECC-5FA5-47E2-8533-0284CB74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DCDF3B-44CE-44D6-ABC5-0B37B202D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554077-2C00-401A-80A4-995AE85A7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AD1A63-BB43-42ED-914C-F8729CC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8003A6-A2F8-45E0-AB1A-A465A344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F78230-C893-45B0-B6F3-AE9ADDCB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2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439C-3BAC-4676-A765-45D0531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C012B-E769-4910-AD54-9F8A0790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24A824-BED1-42D1-9E3E-58510762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09076-6D65-4400-9E21-4667AC3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8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D0653D-872B-4BC9-8D4B-B2D46EA0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89CB66-510B-4AFF-8042-5A0DDCD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4CCBB-F442-4650-9D72-D55BF843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2E25A-C891-45BB-AAD8-7D8ED6C9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25652-06D1-443F-B709-E8A264A7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257446-64A0-49FF-9FC1-6A68FF48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550BD3-6837-4C12-801A-A44AAD97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F5B4E-5B83-4AA8-B47C-9C4C4BB0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8A839-B1BB-4ABE-9BCD-D4733A39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B510A-5535-497E-AF42-A30BDD64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8F287-11A3-4766-925E-5F762F55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0DC4F-C679-4CFC-A377-E24605057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283018-174B-40E5-AB23-4F83DDE2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B12A8-CBA9-40C4-AD69-0DBFF1DE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A65738-FE6B-489F-8F7F-ECDA7C34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E88913-1312-4979-B915-5AF2CC5C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A5832-8F18-410D-A067-0F17BB30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EF068-975C-4060-BA7B-16261F4D1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C5B4-A364-427B-8C17-C910A238CDB4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2152-B03D-4D85-A0EF-CC67756B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5679C-42F8-4C3D-9360-EDBD76B25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654E-A2DE-4E40-AAC0-6567FE2051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99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diy.wiki/" TargetMode="External"/><Relationship Id="rId2" Type="http://schemas.openxmlformats.org/officeDocument/2006/relationships/hyperlink" Target="https://github.com/ZhenbangYou/Computer-Systems-Learning-Resources-A-Recommended-Li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xziw.github.io/ICS-23-Fal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xjm22719@stu.pk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juWtNUnIuFJfXoP_6eKIKg" TargetMode="External"/><Relationship Id="rId2" Type="http://schemas.openxmlformats.org/officeDocument/2006/relationships/hyperlink" Target="http://autolab.pku.edu.c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0CE58-B604-41D0-B693-B90E18985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Introduction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ED3BCC-B234-4339-A808-1BA579553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ICS Seminar 6 @PKU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许珈铭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2023-09-13</a:t>
            </a:r>
          </a:p>
        </p:txBody>
      </p:sp>
    </p:spTree>
    <p:extLst>
      <p:ext uri="{BB962C8B-B14F-4D97-AF65-F5344CB8AC3E}">
        <p14:creationId xmlns:p14="http://schemas.microsoft.com/office/powerpoint/2010/main" val="20774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 (10min)</a:t>
            </a:r>
          </a:p>
          <a:p>
            <a:pPr lvl="1"/>
            <a:r>
              <a:rPr lang="zh-CN" altLang="en-US" dirty="0"/>
              <a:t>写</a:t>
            </a:r>
            <a:r>
              <a:rPr lang="en-US" altLang="zh-CN" dirty="0"/>
              <a:t>lab</a:t>
            </a:r>
            <a:r>
              <a:rPr lang="zh-CN" altLang="en-US" dirty="0"/>
              <a:t>过程中</a:t>
            </a:r>
            <a:r>
              <a:rPr lang="zh-CN" altLang="en-US" b="1" dirty="0"/>
              <a:t>探索的过程和思路</a:t>
            </a:r>
            <a:endParaRPr lang="en-US" altLang="zh-CN" b="1" dirty="0"/>
          </a:p>
          <a:p>
            <a:pPr lvl="1"/>
            <a:r>
              <a:rPr lang="zh-CN" altLang="en-US" b="1" dirty="0"/>
              <a:t>遇到的问题</a:t>
            </a:r>
            <a:r>
              <a:rPr lang="zh-CN" altLang="en-US" dirty="0"/>
              <a:t>，可以小班群里征集讨论</a:t>
            </a:r>
            <a:endParaRPr lang="en-US" altLang="zh-CN" dirty="0"/>
          </a:p>
          <a:p>
            <a:pPr lvl="1"/>
            <a:r>
              <a:rPr lang="zh-CN" altLang="en-US" dirty="0"/>
              <a:t>高效的工具</a:t>
            </a:r>
            <a:endParaRPr lang="en-US" altLang="zh-CN" dirty="0"/>
          </a:p>
          <a:p>
            <a:pPr lvl="1"/>
            <a:r>
              <a:rPr lang="en-US" altLang="zh-CN" dirty="0" err="1"/>
              <a:t>e.t.c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2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课程</a:t>
            </a:r>
            <a:r>
              <a:rPr lang="en-US" altLang="zh-CN" dirty="0"/>
              <a:t> (40min) </a:t>
            </a:r>
          </a:p>
          <a:p>
            <a:pPr lvl="1"/>
            <a:r>
              <a:rPr lang="zh-CN" altLang="en-US" b="1" dirty="0"/>
              <a:t>知识点梳理总结 </a:t>
            </a:r>
            <a:r>
              <a:rPr lang="en-US" altLang="zh-CN" dirty="0"/>
              <a:t>(</a:t>
            </a:r>
            <a:r>
              <a:rPr lang="zh-CN" altLang="en-US" dirty="0"/>
              <a:t>鼓励有自己的想法，重组知识结构便于掌握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鼓励和同学</a:t>
            </a:r>
            <a:r>
              <a:rPr lang="zh-CN" altLang="en-US" b="1" dirty="0"/>
              <a:t>互动</a:t>
            </a:r>
            <a:r>
              <a:rPr lang="zh-CN" altLang="en-US" dirty="0"/>
              <a:t>，效果好自然风评高</a:t>
            </a:r>
            <a:endParaRPr lang="en-US" altLang="zh-CN" dirty="0"/>
          </a:p>
          <a:p>
            <a:pPr lvl="1"/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</a:t>
            </a:r>
            <a:r>
              <a:rPr lang="en-US" altLang="zh-CN" dirty="0"/>
              <a:t>(CSAPP</a:t>
            </a:r>
            <a:r>
              <a:rPr lang="zh-CN" altLang="en-US" dirty="0"/>
              <a:t>课后习题</a:t>
            </a:r>
            <a:r>
              <a:rPr lang="en-US" altLang="zh-CN" dirty="0"/>
              <a:t>/</a:t>
            </a:r>
            <a:r>
              <a:rPr lang="zh-CN" altLang="en-US" dirty="0"/>
              <a:t>往年期中期末题</a:t>
            </a:r>
            <a:r>
              <a:rPr lang="en-US" altLang="zh-CN" dirty="0"/>
              <a:t>/CMU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ppt/pdf</a:t>
            </a:r>
          </a:p>
          <a:p>
            <a:endParaRPr lang="en-US" altLang="zh-CN" dirty="0"/>
          </a:p>
          <a:p>
            <a:r>
              <a:rPr lang="zh-CN" altLang="en-US" dirty="0"/>
              <a:t>提前放出去年助教学长的</a:t>
            </a:r>
            <a:r>
              <a:rPr lang="en-US" altLang="zh-CN" dirty="0"/>
              <a:t>ppt</a:t>
            </a:r>
            <a:r>
              <a:rPr lang="zh-CN" altLang="en-US" dirty="0"/>
              <a:t>的</a:t>
            </a:r>
            <a:r>
              <a:rPr lang="en-US" altLang="zh-CN" b="1" dirty="0"/>
              <a:t>brief</a:t>
            </a:r>
            <a:r>
              <a:rPr lang="zh-CN" altLang="en-US" b="1" dirty="0"/>
              <a:t>版本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严禁照搬抄袭</a:t>
            </a:r>
            <a:r>
              <a:rPr lang="zh-CN" altLang="en-US" dirty="0"/>
              <a:t>往年</a:t>
            </a:r>
            <a:r>
              <a:rPr lang="en-US" altLang="zh-CN" dirty="0"/>
              <a:t>ppt</a:t>
            </a:r>
            <a:r>
              <a:rPr lang="zh-CN" altLang="en-US" dirty="0"/>
              <a:t>、教材、课程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回课同学需和我约时间在</a:t>
            </a:r>
            <a:r>
              <a:rPr lang="zh-CN" altLang="en-US" b="1" dirty="0"/>
              <a:t>上周六晚</a:t>
            </a:r>
            <a:r>
              <a:rPr lang="en-US" altLang="zh-CN" b="1" dirty="0"/>
              <a:t>8</a:t>
            </a:r>
            <a:r>
              <a:rPr lang="zh-CN" altLang="en-US" b="1" dirty="0"/>
              <a:t>点</a:t>
            </a:r>
            <a:r>
              <a:rPr lang="zh-CN" altLang="en-US" dirty="0"/>
              <a:t>前讨论</a:t>
            </a:r>
            <a:endParaRPr lang="en-US" altLang="zh-CN" dirty="0"/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随堂练习在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当周周一晚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22:00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 前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交给我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请合理安排知识点和练习题占比</a:t>
            </a:r>
          </a:p>
        </p:txBody>
      </p:sp>
    </p:spTree>
    <p:extLst>
      <p:ext uri="{BB962C8B-B14F-4D97-AF65-F5344CB8AC3E}">
        <p14:creationId xmlns:p14="http://schemas.microsoft.com/office/powerpoint/2010/main" val="121907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完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全由回课效果决定</a:t>
            </a:r>
            <a:endParaRPr lang="en-US" altLang="zh-CN" b="1" dirty="0"/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由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同学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们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我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共同打分，加权求平均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(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暂定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25%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和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75%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)</a:t>
            </a:r>
            <a:endParaRPr lang="en-US" altLang="zh-CN" dirty="0"/>
          </a:p>
          <a:p>
            <a:pPr lvl="1"/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实名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打分，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分数过低需说明原因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dirty="0"/>
              <a:t>鼓励</a:t>
            </a:r>
            <a:r>
              <a:rPr lang="zh-CN" altLang="en-US" b="1" dirty="0"/>
              <a:t>拓展补充与章节相关联</a:t>
            </a:r>
            <a:r>
              <a:rPr lang="zh-CN" altLang="en-US" dirty="0"/>
              <a:t>内容 </a:t>
            </a:r>
            <a:r>
              <a:rPr lang="en-US" altLang="zh-CN" dirty="0"/>
              <a:t>(</a:t>
            </a:r>
            <a:r>
              <a:rPr lang="zh-CN" altLang="en-US" dirty="0"/>
              <a:t>课间</a:t>
            </a:r>
            <a:r>
              <a:rPr lang="en-US" altLang="zh-CN" dirty="0"/>
              <a:t>10min)</a:t>
            </a:r>
            <a:r>
              <a:rPr lang="zh-CN" altLang="en-US" dirty="0"/>
              <a:t>，我打分会酌情给</a:t>
            </a:r>
            <a:r>
              <a:rPr lang="en-US" altLang="zh-CN" b="1" dirty="0"/>
              <a:t>bonus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小班总评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由排名决定，方差较小</a:t>
            </a:r>
            <a:endParaRPr lang="en-US" altLang="zh-CN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但对</a:t>
            </a:r>
            <a:r>
              <a:rPr lang="zh-CN" altLang="en-US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态度很不端正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的同学没有下界</a:t>
            </a:r>
            <a:endParaRPr lang="en-US" altLang="zh-CN" b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鼓励与我保持交流</a:t>
            </a:r>
            <a:endParaRPr lang="en-US" altLang="zh-CN" b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endParaRPr lang="en-US" altLang="zh-CN" dirty="0"/>
          </a:p>
          <a:p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尽可能杜绝内卷</a:t>
            </a:r>
          </a:p>
        </p:txBody>
      </p:sp>
    </p:spTree>
    <p:extLst>
      <p:ext uri="{BB962C8B-B14F-4D97-AF65-F5344CB8AC3E}">
        <p14:creationId xmlns:p14="http://schemas.microsoft.com/office/powerpoint/2010/main" val="123740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EF671-82BE-41B5-803E-57EE686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</a:t>
            </a:r>
            <a:r>
              <a:rPr lang="en-US" altLang="zh-CN" dirty="0"/>
              <a:t>Lab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05765-14A0-444B-83AB-7DDE44A5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</a:rPr>
              <a:t>提早开始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，前四个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lab 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尽量不用 </a:t>
            </a:r>
            <a:r>
              <a:rPr lang="en-US" altLang="zh-CN" b="0" dirty="0">
                <a:latin typeface="DengXian" panose="02010600030101010101" pitchFamily="2" charset="-122"/>
                <a:ea typeface="DengXian" panose="02010600030101010101" pitchFamily="2" charset="-122"/>
              </a:rPr>
              <a:t>grace day</a:t>
            </a:r>
          </a:p>
          <a:p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后四个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</a:rPr>
              <a:t>lab</a:t>
            </a:r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</a:rPr>
              <a:t>工程量较大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0452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</a:t>
            </a:r>
            <a:r>
              <a:rPr lang="en-US" altLang="zh-CN" dirty="0"/>
              <a:t>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ICS</a:t>
            </a:r>
            <a:r>
              <a:rPr lang="zh-CN" altLang="en-US" dirty="0"/>
              <a:t>是什么？是对计算机系统导引性的介绍</a:t>
            </a:r>
            <a:endParaRPr lang="en-US" altLang="zh-CN" dirty="0"/>
          </a:p>
          <a:p>
            <a:r>
              <a:rPr lang="zh-CN" altLang="en-US" dirty="0"/>
              <a:t>特点是什么？知识庞杂、涉及面广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两点要求：</a:t>
            </a:r>
            <a:endParaRPr lang="en-US" altLang="zh-CN" dirty="0"/>
          </a:p>
          <a:p>
            <a:pPr lvl="1"/>
            <a:r>
              <a:rPr lang="zh-CN" altLang="en-US" b="1" dirty="0"/>
              <a:t>掌握知识</a:t>
            </a:r>
            <a:endParaRPr lang="en-US" altLang="zh-CN" b="1" dirty="0"/>
          </a:p>
          <a:p>
            <a:pPr lvl="1"/>
            <a:r>
              <a:rPr lang="zh-CN" altLang="en-US" b="1" dirty="0"/>
              <a:t>融会贯通</a:t>
            </a:r>
            <a:endParaRPr lang="en-US" altLang="zh-CN" b="1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如何掌握知识？</a:t>
            </a:r>
            <a:r>
              <a:rPr lang="zh-CN" altLang="en-US" b="1" dirty="0">
                <a:highlight>
                  <a:srgbClr val="FFFF00"/>
                </a:highlight>
              </a:rPr>
              <a:t>至少完整读完一遍书，书本内容才是出题范围</a:t>
            </a:r>
            <a:endParaRPr lang="en-US" altLang="zh-CN" b="1" dirty="0">
              <a:highlight>
                <a:srgbClr val="FFFF00"/>
              </a:highlight>
            </a:endParaRPr>
          </a:p>
          <a:p>
            <a:r>
              <a:rPr lang="zh-CN" altLang="en-US" dirty="0"/>
              <a:t>如何融会贯通？</a:t>
            </a:r>
            <a:r>
              <a:rPr lang="zh-CN" altLang="en-US" b="1" dirty="0">
                <a:highlight>
                  <a:srgbClr val="FFFF00"/>
                </a:highlight>
              </a:rPr>
              <a:t>多刷题会刷题，掌握关键概念和自身薄弱概念</a:t>
            </a:r>
            <a:endParaRPr lang="en-US" altLang="zh-CN" b="1" dirty="0">
              <a:highlight>
                <a:srgbClr val="FFFF00"/>
              </a:highlight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853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怎么学好</a:t>
            </a:r>
            <a:r>
              <a:rPr lang="en-US" altLang="zh-CN" dirty="0"/>
              <a:t>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ICS</a:t>
            </a:r>
            <a:r>
              <a:rPr lang="zh-CN" altLang="en-US" dirty="0"/>
              <a:t>究竟在讲什么？</a:t>
            </a:r>
            <a:endParaRPr lang="en-US" altLang="zh-CN" dirty="0"/>
          </a:p>
          <a:p>
            <a:r>
              <a:rPr lang="en-US" altLang="zh-CN" dirty="0"/>
              <a:t>CSAPP </a:t>
            </a:r>
            <a:r>
              <a:rPr lang="zh-CN" altLang="en-US" dirty="0"/>
              <a:t>的结构</a:t>
            </a:r>
          </a:p>
          <a:p>
            <a:pPr lvl="1"/>
            <a:r>
              <a:rPr lang="en-US" altLang="zh-CN" dirty="0"/>
              <a:t>Chap 1 </a:t>
            </a:r>
            <a:r>
              <a:rPr lang="zh-CN" altLang="en-US" dirty="0"/>
              <a:t>引言</a:t>
            </a:r>
            <a:endParaRPr lang="en-US" altLang="zh-CN" dirty="0"/>
          </a:p>
          <a:p>
            <a:pPr lvl="1"/>
            <a:r>
              <a:rPr lang="en-US" altLang="zh-CN" dirty="0"/>
              <a:t>Chap 2 3 4 5 6 </a:t>
            </a:r>
            <a:r>
              <a:rPr lang="zh-CN" altLang="en-US" dirty="0"/>
              <a:t>体系结构</a:t>
            </a:r>
            <a:endParaRPr lang="en-US" altLang="zh-CN" dirty="0"/>
          </a:p>
          <a:p>
            <a:pPr lvl="1"/>
            <a:r>
              <a:rPr lang="en-US" altLang="zh-CN" dirty="0"/>
              <a:t>Chap 7 </a:t>
            </a:r>
            <a:r>
              <a:rPr lang="zh-CN" altLang="en-US" dirty="0"/>
              <a:t>编译器</a:t>
            </a:r>
            <a:endParaRPr lang="en-US" altLang="zh-CN" dirty="0"/>
          </a:p>
          <a:p>
            <a:pPr lvl="1"/>
            <a:r>
              <a:rPr lang="en-US" altLang="zh-CN" dirty="0"/>
              <a:t>Chap 8 9 10 12 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/>
            <a:r>
              <a:rPr lang="en-US" altLang="zh-CN" dirty="0"/>
              <a:t>Chap 11 </a:t>
            </a:r>
            <a:r>
              <a:rPr lang="zh-CN" altLang="en-US" dirty="0"/>
              <a:t>计算机网络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学了</a:t>
            </a:r>
            <a:r>
              <a:rPr lang="en-US" altLang="zh-CN" b="1" dirty="0"/>
              <a:t>CSAPP</a:t>
            </a:r>
            <a:r>
              <a:rPr lang="zh-CN" altLang="en-US" b="1" dirty="0"/>
              <a:t>之后四大礼包就不用学了吗？</a:t>
            </a:r>
            <a:endParaRPr lang="en-US" altLang="zh-CN" b="1" dirty="0"/>
          </a:p>
          <a:p>
            <a:pPr lvl="1"/>
            <a:r>
              <a:rPr lang="en-US" altLang="zh-CN" dirty="0"/>
              <a:t>Computer Systems: A </a:t>
            </a:r>
            <a:r>
              <a:rPr lang="en-US" altLang="zh-CN" b="1" dirty="0">
                <a:solidFill>
                  <a:srgbClr val="FF0000"/>
                </a:solidFill>
              </a:rPr>
              <a:t>Programmer’s</a:t>
            </a:r>
            <a:r>
              <a:rPr lang="en-US" altLang="zh-CN" dirty="0"/>
              <a:t> Perspective</a:t>
            </a:r>
          </a:p>
          <a:p>
            <a:pPr lvl="1"/>
            <a:r>
              <a:rPr lang="zh-CN" altLang="en-US" dirty="0"/>
              <a:t>全局思维 </a:t>
            </a:r>
            <a:r>
              <a:rPr lang="en-US" altLang="zh-CN" dirty="0"/>
              <a:t>+ </a:t>
            </a:r>
            <a:r>
              <a:rPr lang="zh-CN" altLang="en-US" dirty="0"/>
              <a:t>天然的求知过程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>
                <a:highlight>
                  <a:srgbClr val="FFFF00"/>
                </a:highlight>
              </a:rPr>
              <a:t>有好奇心、敢质疑、多讨论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</a:rPr>
              <a:t>教材可能犯错，老师可能犯错、助教可能犯错</a:t>
            </a:r>
            <a:endParaRPr lang="en-US" altLang="zh-CN" b="1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5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A4451-46AA-4E46-BAAE-B9C210EA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怎么学好计算机系统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0CA37-CE1B-4271-91EB-46F9F10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额外的更深入的教材</a:t>
            </a:r>
            <a:r>
              <a:rPr lang="en-US" altLang="zh-CN" dirty="0"/>
              <a:t>——</a:t>
            </a:r>
            <a:r>
              <a:rPr lang="zh-CN" altLang="en-US" dirty="0"/>
              <a:t>怎么造计算机系统</a:t>
            </a:r>
            <a:endParaRPr lang="en-US" altLang="zh-CN" dirty="0"/>
          </a:p>
          <a:p>
            <a:pPr lvl="1"/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操作系统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体系结构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编译原理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计算机网络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，</a:t>
            </a:r>
            <a:r>
              <a:rPr lang="zh-CN" altLang="en-US" b="0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编程语言，分布式系统 </a:t>
            </a:r>
            <a:r>
              <a:rPr lang="en-US" altLang="zh-CN" b="0" dirty="0" err="1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e.t.c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/>
                <a:sym typeface="Calibri"/>
              </a:rPr>
              <a:t>.</a:t>
            </a:r>
            <a:endParaRPr lang="en-US" altLang="zh-CN" dirty="0"/>
          </a:p>
          <a:p>
            <a:r>
              <a:rPr lang="en-US" altLang="zh-CN" dirty="0" err="1">
                <a:hlinkClick r:id="rId2"/>
              </a:rPr>
              <a:t>ZhenbangYou</a:t>
            </a:r>
            <a:r>
              <a:rPr lang="en-US" altLang="zh-CN" dirty="0">
                <a:hlinkClick r:id="rId2"/>
              </a:rPr>
              <a:t>/Computer-Systems-Learning-Resources-A-Recommended-List (github.com)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CS</a:t>
            </a:r>
            <a:r>
              <a:rPr lang="zh-CN" altLang="en-US" dirty="0">
                <a:hlinkClick r:id="rId3"/>
              </a:rPr>
              <a:t>自学指南 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csdiy.wiki</a:t>
            </a:r>
            <a:r>
              <a:rPr lang="en-US" altLang="zh-CN" dirty="0">
                <a:hlinkClick r:id="rId3"/>
              </a:rPr>
              <a:t>)</a:t>
            </a:r>
            <a:endParaRPr lang="en-US" altLang="zh-CN" dirty="0"/>
          </a:p>
          <a:p>
            <a:r>
              <a:rPr lang="en-US" altLang="zh-CN" b="1" dirty="0">
                <a:highlight>
                  <a:srgbClr val="FFFF00"/>
                </a:highlight>
              </a:rPr>
              <a:t>ICS</a:t>
            </a:r>
            <a:r>
              <a:rPr lang="zh-CN" altLang="en-US" b="1" dirty="0">
                <a:highlight>
                  <a:srgbClr val="FFFF00"/>
                </a:highlight>
              </a:rPr>
              <a:t>只是那个引子，好奇心才是你们永远的老师</a:t>
            </a:r>
          </a:p>
        </p:txBody>
      </p:sp>
    </p:spTree>
    <p:extLst>
      <p:ext uri="{BB962C8B-B14F-4D97-AF65-F5344CB8AC3E}">
        <p14:creationId xmlns:p14="http://schemas.microsoft.com/office/powerpoint/2010/main" val="140078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E65C7-557A-4550-8198-6C102F62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附录：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FEEF5-2F84-4079-B68B-B7F4DA92D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如何做</a:t>
            </a:r>
            <a:r>
              <a:rPr lang="en-US" altLang="zh-CN" b="1" dirty="0"/>
              <a:t>ppt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lvl="1"/>
            <a:r>
              <a:rPr lang="zh-CN" altLang="en-US" dirty="0"/>
              <a:t>简洁清晰、重点分明、不要大段文字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如何质疑</a:t>
            </a:r>
            <a:r>
              <a:rPr lang="en-US" altLang="zh-CN" b="1" dirty="0"/>
              <a:t>/</a:t>
            </a:r>
            <a:r>
              <a:rPr lang="zh-CN" altLang="en-US" b="1" dirty="0"/>
              <a:t>讨论？</a:t>
            </a:r>
            <a:endParaRPr lang="en-US" altLang="zh-CN" b="1" dirty="0"/>
          </a:p>
          <a:p>
            <a:pPr lvl="1"/>
            <a:r>
              <a:rPr lang="zh-CN" altLang="en-US" dirty="0"/>
              <a:t>论点、论据、出处清晰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如何提问？</a:t>
            </a:r>
            <a:endParaRPr lang="en-US" altLang="zh-CN" b="1" dirty="0"/>
          </a:p>
          <a:p>
            <a:pPr lvl="1"/>
            <a:r>
              <a:rPr lang="zh-CN" altLang="en-US" dirty="0"/>
              <a:t>截图</a:t>
            </a:r>
            <a:r>
              <a:rPr lang="en-US" altLang="zh-CN" dirty="0"/>
              <a:t>/</a:t>
            </a:r>
            <a:r>
              <a:rPr lang="zh-CN" altLang="en-US" dirty="0"/>
              <a:t>照片</a:t>
            </a:r>
            <a:endParaRPr lang="en-US" altLang="zh-CN" dirty="0"/>
          </a:p>
          <a:p>
            <a:pPr lvl="1"/>
            <a:r>
              <a:rPr lang="zh-CN" altLang="en-US" dirty="0"/>
              <a:t>框出</a:t>
            </a:r>
            <a:r>
              <a:rPr lang="en-US" altLang="zh-CN" dirty="0"/>
              <a:t>/</a:t>
            </a:r>
            <a:r>
              <a:rPr lang="zh-CN" altLang="en-US" dirty="0"/>
              <a:t>划出问题</a:t>
            </a:r>
            <a:endParaRPr lang="en-US" altLang="zh-CN" dirty="0"/>
          </a:p>
          <a:p>
            <a:pPr lvl="1"/>
            <a:r>
              <a:rPr lang="zh-CN" altLang="en-US" dirty="0"/>
              <a:t>前后文信息充足</a:t>
            </a:r>
            <a:endParaRPr lang="en-US" altLang="zh-CN" dirty="0"/>
          </a:p>
          <a:p>
            <a:pPr lvl="1"/>
            <a:r>
              <a:rPr lang="zh-CN" altLang="en-US" dirty="0"/>
              <a:t>问题具体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12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C0A29-4CA5-41C9-842A-77E2DAF8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希望能和大家一起深入学习计算机系统！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8C4F-00A9-4F7A-8C5A-7A762C2E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小班网址：</a:t>
            </a:r>
            <a:r>
              <a:rPr lang="en-US" altLang="zh-CN" b="1" dirty="0">
                <a:hlinkClick r:id="rId2"/>
              </a:rPr>
              <a:t>Schedule | Seminar on ICS (soxziw.github.io)</a:t>
            </a:r>
            <a:endParaRPr lang="en-US" altLang="zh-CN" b="1" dirty="0"/>
          </a:p>
          <a:p>
            <a:r>
              <a:rPr lang="zh-CN" altLang="en-US" dirty="0"/>
              <a:t>在这里你可以找到：</a:t>
            </a:r>
            <a:endParaRPr lang="en-US" altLang="zh-CN" dirty="0"/>
          </a:p>
          <a:p>
            <a:pPr lvl="1"/>
            <a:r>
              <a:rPr lang="zh-CN" altLang="en-US" dirty="0"/>
              <a:t>助教</a:t>
            </a:r>
            <a:r>
              <a:rPr lang="en-US" altLang="zh-CN" dirty="0"/>
              <a:t>ppt/pdf</a:t>
            </a:r>
          </a:p>
          <a:p>
            <a:pPr lvl="1"/>
            <a:r>
              <a:rPr lang="zh-CN" altLang="en-US" dirty="0"/>
              <a:t>同学回课</a:t>
            </a:r>
            <a:r>
              <a:rPr lang="en-US" altLang="zh-CN" dirty="0"/>
              <a:t>ppt/pdf</a:t>
            </a:r>
          </a:p>
          <a:p>
            <a:pPr lvl="1"/>
            <a:r>
              <a:rPr lang="zh-CN" altLang="en-US" dirty="0"/>
              <a:t>去年助教学长</a:t>
            </a:r>
            <a:r>
              <a:rPr lang="en-US" altLang="zh-CN" dirty="0"/>
              <a:t>ppt</a:t>
            </a:r>
            <a:r>
              <a:rPr lang="zh-CN" altLang="en-US" dirty="0"/>
              <a:t>的</a:t>
            </a:r>
            <a:r>
              <a:rPr lang="en-US" altLang="zh-CN" dirty="0"/>
              <a:t>brief</a:t>
            </a:r>
            <a:r>
              <a:rPr lang="zh-CN" altLang="en-US" dirty="0"/>
              <a:t>版</a:t>
            </a:r>
            <a:endParaRPr lang="en-US" altLang="zh-CN" dirty="0"/>
          </a:p>
          <a:p>
            <a:pPr lvl="1"/>
            <a:r>
              <a:rPr lang="zh-CN" altLang="en-US" dirty="0"/>
              <a:t>往年期中期末题</a:t>
            </a:r>
            <a:endParaRPr lang="en-US" altLang="zh-CN" dirty="0"/>
          </a:p>
          <a:p>
            <a:pPr lvl="1"/>
            <a:r>
              <a:rPr lang="zh-CN" altLang="en-US" dirty="0"/>
              <a:t>随机掉落惊喜的教程</a:t>
            </a:r>
            <a:r>
              <a:rPr lang="en-US" altLang="zh-CN" dirty="0"/>
              <a:t>&amp;</a:t>
            </a:r>
            <a:r>
              <a:rPr lang="zh-CN" altLang="en-US" dirty="0"/>
              <a:t>学习增效工具</a:t>
            </a:r>
            <a:endParaRPr lang="en-US" altLang="zh-CN" dirty="0"/>
          </a:p>
          <a:p>
            <a:pPr lvl="1"/>
            <a:r>
              <a:rPr lang="zh-CN" altLang="en-US" dirty="0"/>
              <a:t>进阶补充材料</a:t>
            </a:r>
          </a:p>
        </p:txBody>
      </p:sp>
    </p:spTree>
    <p:extLst>
      <p:ext uri="{BB962C8B-B14F-4D97-AF65-F5344CB8AC3E}">
        <p14:creationId xmlns:p14="http://schemas.microsoft.com/office/powerpoint/2010/main" val="2129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6802-9429-4285-9662-84765D4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4C9AB5-81A4-41C8-B81D-58E331B9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  <a:endParaRPr lang="en-US" altLang="zh-CN" dirty="0"/>
          </a:p>
          <a:p>
            <a:r>
              <a:rPr lang="en-US" altLang="zh-CN" dirty="0"/>
              <a:t>Lab</a:t>
            </a:r>
          </a:p>
          <a:p>
            <a:r>
              <a:rPr lang="zh-CN" altLang="en-US" dirty="0"/>
              <a:t>回课</a:t>
            </a:r>
            <a:endParaRPr lang="en-US" altLang="zh-CN" dirty="0"/>
          </a:p>
          <a:p>
            <a:r>
              <a:rPr lang="zh-CN" altLang="en-US" dirty="0"/>
              <a:t>学习方法</a:t>
            </a:r>
          </a:p>
        </p:txBody>
      </p:sp>
    </p:spTree>
    <p:extLst>
      <p:ext uri="{BB962C8B-B14F-4D97-AF65-F5344CB8AC3E}">
        <p14:creationId xmlns:p14="http://schemas.microsoft.com/office/powerpoint/2010/main" val="5440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5FF06-322E-4B34-B5D3-17F60983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DBBB6-A6DB-4F54-8861-AA98E118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专业：信息与计算科学</a:t>
            </a:r>
            <a:endParaRPr lang="en-US" altLang="zh-CN" dirty="0"/>
          </a:p>
          <a:p>
            <a:r>
              <a:rPr lang="zh-CN" altLang="en-US" dirty="0"/>
              <a:t>年纪：大四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dirty="0">
                <a:hlinkClick r:id="rId2"/>
              </a:rPr>
              <a:t>xjm22719@stu.pku.edu.cn</a:t>
            </a:r>
            <a:endParaRPr lang="en-US" altLang="zh-CN" dirty="0"/>
          </a:p>
          <a:p>
            <a:r>
              <a:rPr lang="zh-CN" altLang="en-US" dirty="0"/>
              <a:t>微信号：</a:t>
            </a:r>
            <a:r>
              <a:rPr lang="en-US" altLang="zh-CN" dirty="0"/>
              <a:t>xjm22719</a:t>
            </a:r>
          </a:p>
          <a:p>
            <a:endParaRPr lang="en-US" altLang="zh-CN" dirty="0"/>
          </a:p>
          <a:p>
            <a:r>
              <a:rPr lang="zh-CN" altLang="en-US" dirty="0"/>
              <a:t>微信群：面对面建群</a:t>
            </a:r>
            <a:endParaRPr lang="en-US" altLang="zh-CN" dirty="0"/>
          </a:p>
          <a:p>
            <a:r>
              <a:rPr lang="zh-CN" altLang="en-US" dirty="0"/>
              <a:t>课堂建设意见征集（匿名）：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课上欢迎</a:t>
            </a:r>
            <a:r>
              <a:rPr lang="zh-CN" altLang="en-US" b="1" dirty="0"/>
              <a:t>随时</a:t>
            </a:r>
            <a:r>
              <a:rPr lang="zh-CN" altLang="en-US" dirty="0"/>
              <a:t>打断提问！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645CFC-A01F-4D42-AFC6-EE3D4C5B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19" y="4584818"/>
            <a:ext cx="2365753" cy="19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8F33-5F8D-464F-8F4F-188455ED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介绍下自己吧！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0BAB-BCBC-403B-A360-C0BB35AA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r>
              <a:rPr lang="en-US" altLang="zh-CN" dirty="0"/>
              <a:t> and </a:t>
            </a:r>
            <a:r>
              <a:rPr lang="zh-CN" altLang="en-US" dirty="0"/>
              <a:t>年级</a:t>
            </a:r>
            <a:r>
              <a:rPr lang="en-US" altLang="zh-CN" dirty="0"/>
              <a:t> and </a:t>
            </a:r>
            <a:r>
              <a:rPr lang="zh-CN" altLang="en-US" dirty="0"/>
              <a:t>专业</a:t>
            </a:r>
            <a:endParaRPr lang="en-US" altLang="zh-CN" dirty="0"/>
          </a:p>
          <a:p>
            <a:r>
              <a:rPr lang="zh-CN" altLang="en-US" dirty="0"/>
              <a:t>兴趣爱好</a:t>
            </a:r>
            <a:r>
              <a:rPr lang="en-US" altLang="zh-CN" dirty="0"/>
              <a:t> and/or </a:t>
            </a:r>
            <a:r>
              <a:rPr lang="zh-CN" altLang="en-US" dirty="0"/>
              <a:t>家乡城市 </a:t>
            </a:r>
            <a:r>
              <a:rPr lang="en-US" altLang="zh-CN" dirty="0"/>
              <a:t>and/or </a:t>
            </a:r>
            <a:r>
              <a:rPr lang="zh-CN" altLang="en-US" dirty="0"/>
              <a:t>一道家乡特色小吃🤤</a:t>
            </a:r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ICS</a:t>
            </a:r>
            <a:r>
              <a:rPr lang="zh-CN" altLang="en-US" dirty="0"/>
              <a:t>的认识 </a:t>
            </a:r>
            <a:r>
              <a:rPr lang="en-US" altLang="zh-CN" dirty="0"/>
              <a:t>and/or </a:t>
            </a:r>
            <a:r>
              <a:rPr lang="zh-CN" altLang="en-US" dirty="0"/>
              <a:t>认为有效的学习方法</a:t>
            </a:r>
            <a:endParaRPr lang="en-US" altLang="zh-CN" dirty="0"/>
          </a:p>
          <a:p>
            <a:r>
              <a:rPr lang="zh-CN" altLang="en-US" dirty="0"/>
              <a:t>对讨论班的期望 </a:t>
            </a:r>
            <a:r>
              <a:rPr lang="en-US" altLang="zh-CN" dirty="0"/>
              <a:t>(</a:t>
            </a:r>
            <a:r>
              <a:rPr lang="zh-CN" altLang="en-US" dirty="0"/>
              <a:t>我能为你做什么？我们一起做什么？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时间建议在</a:t>
            </a:r>
            <a:r>
              <a:rPr lang="en-US" altLang="zh-CN" dirty="0"/>
              <a:t>1-2min</a:t>
            </a:r>
            <a:r>
              <a:rPr lang="zh-CN" altLang="en-US" dirty="0"/>
              <a:t>左右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228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9A2A-DC21-4FB6-AD5D-E8AC7E7C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  <a:r>
              <a:rPr lang="en-US" altLang="zh-CN" dirty="0"/>
              <a:t>+</a:t>
            </a:r>
            <a:r>
              <a:rPr lang="zh-CN" altLang="en-US" dirty="0"/>
              <a:t>关键时间点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FCD8C-585E-4FB2-AEC5-2B5B9072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时间：</a:t>
            </a:r>
            <a:r>
              <a:rPr lang="zh-CN" altLang="en-US" b="1" dirty="0"/>
              <a:t>每周三</a:t>
            </a:r>
            <a:r>
              <a:rPr lang="en-US" altLang="zh-CN" b="1" dirty="0"/>
              <a:t>10-11</a:t>
            </a:r>
            <a:r>
              <a:rPr lang="zh-CN" altLang="en-US" b="1" dirty="0"/>
              <a:t>节 </a:t>
            </a:r>
            <a:r>
              <a:rPr lang="en-US" altLang="zh-CN" dirty="0"/>
              <a:t>(18:40-20:30)</a:t>
            </a:r>
          </a:p>
          <a:p>
            <a:r>
              <a:rPr lang="en-US" altLang="zh-CN" dirty="0"/>
              <a:t>Lab (</a:t>
            </a:r>
            <a:r>
              <a:rPr lang="zh-CN" altLang="en-US" dirty="0"/>
              <a:t>暂定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[L1]</a:t>
            </a:r>
            <a:r>
              <a:rPr lang="zh-CN" altLang="en-US" dirty="0"/>
              <a:t> </a:t>
            </a:r>
            <a:r>
              <a:rPr lang="en-US" altLang="zh-CN" dirty="0" err="1"/>
              <a:t>datalab</a:t>
            </a:r>
            <a:r>
              <a:rPr lang="en-US" altLang="zh-CN" dirty="0"/>
              <a:t> 9.18</a:t>
            </a:r>
          </a:p>
          <a:p>
            <a:pPr marL="457200" lvl="1" indent="0">
              <a:buNone/>
            </a:pPr>
            <a:r>
              <a:rPr lang="en-US" altLang="zh-CN" dirty="0"/>
              <a:t>[L2] </a:t>
            </a:r>
            <a:r>
              <a:rPr lang="en-US" altLang="zh-CN" dirty="0" err="1"/>
              <a:t>bomblab</a:t>
            </a:r>
            <a:r>
              <a:rPr lang="en-US" altLang="zh-CN" dirty="0"/>
              <a:t> 9.27</a:t>
            </a:r>
          </a:p>
          <a:p>
            <a:pPr marL="457200" lvl="1" indent="0">
              <a:buNone/>
            </a:pPr>
            <a:r>
              <a:rPr lang="en-US" altLang="zh-CN" dirty="0"/>
              <a:t>[L3] </a:t>
            </a:r>
            <a:r>
              <a:rPr lang="en-US" altLang="zh-CN" dirty="0" err="1"/>
              <a:t>attacklab</a:t>
            </a:r>
            <a:r>
              <a:rPr lang="en-US" altLang="zh-CN" dirty="0"/>
              <a:t> 10.11</a:t>
            </a:r>
          </a:p>
          <a:p>
            <a:pPr marL="457200" lvl="1" indent="0">
              <a:buNone/>
            </a:pPr>
            <a:r>
              <a:rPr lang="en-US" altLang="zh-CN" dirty="0"/>
              <a:t>[L4] </a:t>
            </a:r>
            <a:r>
              <a:rPr lang="en-US" altLang="zh-CN" dirty="0" err="1"/>
              <a:t>archlab</a:t>
            </a:r>
            <a:r>
              <a:rPr lang="en-US" altLang="zh-CN" dirty="0"/>
              <a:t> 10.18</a:t>
            </a:r>
          </a:p>
          <a:p>
            <a:pPr marL="457200" lvl="1" indent="0">
              <a:buNone/>
            </a:pPr>
            <a:r>
              <a:rPr lang="en-US" altLang="zh-CN" dirty="0"/>
              <a:t>[L5] </a:t>
            </a:r>
            <a:r>
              <a:rPr lang="en-US" altLang="zh-CN" dirty="0" err="1"/>
              <a:t>cachelab</a:t>
            </a:r>
            <a:r>
              <a:rPr lang="en-US" altLang="zh-CN" dirty="0"/>
              <a:t> 10.30</a:t>
            </a:r>
          </a:p>
          <a:p>
            <a:pPr marL="457200" lvl="1" indent="0">
              <a:buNone/>
            </a:pPr>
            <a:r>
              <a:rPr lang="en-US" altLang="zh-CN" dirty="0"/>
              <a:t>[L6] </a:t>
            </a:r>
            <a:r>
              <a:rPr lang="en-US" altLang="zh-CN" dirty="0" err="1"/>
              <a:t>tshlab</a:t>
            </a:r>
            <a:r>
              <a:rPr lang="en-US" altLang="zh-CN" dirty="0"/>
              <a:t> 11.22</a:t>
            </a:r>
          </a:p>
          <a:p>
            <a:pPr marL="457200" lvl="1" indent="0">
              <a:buNone/>
            </a:pPr>
            <a:r>
              <a:rPr lang="en-US" altLang="zh-CN" dirty="0"/>
              <a:t>[L7] </a:t>
            </a:r>
            <a:r>
              <a:rPr lang="en-US" altLang="zh-CN" dirty="0" err="1"/>
              <a:t>malloclab</a:t>
            </a:r>
            <a:r>
              <a:rPr lang="en-US" altLang="zh-CN" dirty="0"/>
              <a:t> 12.4</a:t>
            </a:r>
          </a:p>
          <a:p>
            <a:pPr marL="457200" lvl="1" indent="0">
              <a:buNone/>
            </a:pPr>
            <a:r>
              <a:rPr lang="en-US" altLang="zh-CN" dirty="0"/>
              <a:t>[L8] </a:t>
            </a:r>
            <a:r>
              <a:rPr lang="en-US" altLang="zh-CN" dirty="0" err="1"/>
              <a:t>proxylab</a:t>
            </a:r>
            <a:r>
              <a:rPr lang="en-US" altLang="zh-CN" dirty="0"/>
              <a:t> 12.13</a:t>
            </a:r>
          </a:p>
          <a:p>
            <a:r>
              <a:rPr lang="zh-CN" altLang="en-US" dirty="0"/>
              <a:t>考试：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1" dirty="0"/>
              <a:t>期中 </a:t>
            </a:r>
            <a:r>
              <a:rPr lang="en-US" altLang="zh-CN" b="1" dirty="0"/>
              <a:t>11.6</a:t>
            </a:r>
          </a:p>
          <a:p>
            <a:pPr marL="457200" lvl="1" indent="0">
              <a:buNone/>
            </a:pPr>
            <a:r>
              <a:rPr lang="zh-CN" altLang="en-US" b="1" dirty="0"/>
              <a:t>期末 </a:t>
            </a:r>
            <a:r>
              <a:rPr lang="en-US" altLang="zh-CN" b="1" dirty="0"/>
              <a:t>12.27</a:t>
            </a:r>
          </a:p>
        </p:txBody>
      </p:sp>
    </p:spTree>
    <p:extLst>
      <p:ext uri="{BB962C8B-B14F-4D97-AF65-F5344CB8AC3E}">
        <p14:creationId xmlns:p14="http://schemas.microsoft.com/office/powerpoint/2010/main" val="38865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lab</a:t>
            </a:r>
            <a:r>
              <a:rPr lang="zh-CN" altLang="en-US" dirty="0"/>
              <a:t>约有两周时间完成</a:t>
            </a:r>
            <a:endParaRPr lang="en-US" altLang="zh-CN" dirty="0"/>
          </a:p>
          <a:p>
            <a:r>
              <a:rPr lang="en-US" altLang="zh-CN" b="1" dirty="0"/>
              <a:t>Grace day </a:t>
            </a:r>
            <a:r>
              <a:rPr lang="zh-CN" altLang="en-US" b="1" dirty="0"/>
              <a:t>共</a:t>
            </a:r>
            <a:r>
              <a:rPr lang="en-US" altLang="zh-CN" b="1" dirty="0"/>
              <a:t>5</a:t>
            </a:r>
            <a:r>
              <a:rPr lang="zh-CN" altLang="en-US" b="1" dirty="0"/>
              <a:t>天，每次</a:t>
            </a:r>
            <a:r>
              <a:rPr lang="en-US" altLang="zh-CN" b="1" dirty="0"/>
              <a:t>lab</a:t>
            </a:r>
            <a:r>
              <a:rPr lang="zh-CN" altLang="en-US" b="1" dirty="0"/>
              <a:t>限用</a:t>
            </a:r>
            <a:r>
              <a:rPr lang="en-US" altLang="zh-CN" b="1" dirty="0"/>
              <a:t>2</a:t>
            </a:r>
            <a:r>
              <a:rPr lang="zh-CN" altLang="en-US" b="1" dirty="0"/>
              <a:t>天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13E639-28C0-4C81-A9F0-8F764CB20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08" y="3618641"/>
            <a:ext cx="8902552" cy="17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网址：</a:t>
            </a:r>
            <a:r>
              <a:rPr lang="en-US" altLang="zh-C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autolab.pku.edu.cn</a:t>
            </a:r>
          </a:p>
          <a:p>
            <a:r>
              <a:rPr lang="zh-CN" altLang="en-US" dirty="0"/>
              <a:t>线上 </a:t>
            </a:r>
            <a:r>
              <a:rPr lang="en-US" altLang="zh-CN" b="1" dirty="0"/>
              <a:t>class machine</a:t>
            </a:r>
          </a:p>
          <a:p>
            <a:r>
              <a:rPr lang="zh-CN" altLang="en-US" dirty="0"/>
              <a:t>本地 </a:t>
            </a:r>
            <a:r>
              <a:rPr lang="en-US" altLang="zh-CN" dirty="0"/>
              <a:t>docker or </a:t>
            </a:r>
            <a:r>
              <a:rPr lang="zh-CN" altLang="en-US" dirty="0"/>
              <a:t>虚拟机（如</a:t>
            </a:r>
            <a:r>
              <a:rPr lang="en-US" altLang="zh-CN" dirty="0"/>
              <a:t>VMware</a:t>
            </a:r>
            <a:r>
              <a:rPr lang="zh-CN" altLang="en-US" dirty="0"/>
              <a:t>） </a:t>
            </a:r>
            <a:r>
              <a:rPr lang="en-US" altLang="zh-CN" b="1" dirty="0"/>
              <a:t>(Windows </a:t>
            </a:r>
            <a:r>
              <a:rPr lang="zh-CN" altLang="en-US" b="1" dirty="0"/>
              <a:t>推荐</a:t>
            </a:r>
            <a:r>
              <a:rPr lang="en-US" altLang="zh-CN" b="1" dirty="0"/>
              <a:t>WSL2)</a:t>
            </a:r>
          </a:p>
          <a:p>
            <a:r>
              <a:rPr lang="en-US" altLang="zh-CN" dirty="0">
                <a:hlinkClick r:id="rId3"/>
              </a:rPr>
              <a:t>https://mp.weixin.qq.com/s/juWtNUnIuFJfXoP_6eKIKg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55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B361-1565-4E3E-9646-1C102279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Lab</a:t>
            </a:r>
            <a:r>
              <a:rPr lang="zh-CN" altLang="en-US" b="1" dirty="0">
                <a:solidFill>
                  <a:srgbClr val="FF0000"/>
                </a:solidFill>
              </a:rPr>
              <a:t>红线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B21C7-DA3D-4FFF-A019-48D896B0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严禁抄袭</a:t>
            </a:r>
            <a:r>
              <a:rPr lang="zh-CN" altLang="en-US" dirty="0"/>
              <a:t>，</a:t>
            </a:r>
            <a:r>
              <a:rPr lang="en-US" altLang="zh-CN" dirty="0" err="1"/>
              <a:t>autolab</a:t>
            </a:r>
            <a:r>
              <a:rPr lang="zh-CN" altLang="en-US" dirty="0"/>
              <a:t>有查重系统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</a:t>
            </a:r>
            <a:r>
              <a:rPr lang="en-US" altLang="zh-CN" dirty="0" err="1"/>
              <a:t>Github</a:t>
            </a:r>
            <a:r>
              <a:rPr lang="en-US" altLang="zh-CN" dirty="0"/>
              <a:t>/CSDN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</a:t>
            </a:r>
            <a:r>
              <a:rPr lang="zh-CN" altLang="en-US" dirty="0"/>
              <a:t>同学</a:t>
            </a:r>
            <a:r>
              <a:rPr lang="en-US" altLang="zh-CN" dirty="0"/>
              <a:t>/</a:t>
            </a:r>
            <a:r>
              <a:rPr lang="zh-CN" altLang="en-US" dirty="0"/>
              <a:t>学长学姐代码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OK</a:t>
            </a:r>
            <a:r>
              <a:rPr lang="zh-CN" altLang="en-US" dirty="0"/>
              <a:t>的？</a:t>
            </a:r>
            <a:endParaRPr lang="en-US" altLang="zh-CN" dirty="0"/>
          </a:p>
          <a:p>
            <a:pPr lvl="1"/>
            <a:r>
              <a:rPr lang="zh-CN" altLang="en-US" dirty="0"/>
              <a:t>抄课本代码</a:t>
            </a:r>
            <a:endParaRPr lang="en-US" altLang="zh-CN" dirty="0"/>
          </a:p>
          <a:p>
            <a:pPr lvl="1"/>
            <a:r>
              <a:rPr lang="zh-CN" altLang="en-US" dirty="0"/>
              <a:t>讨论思路</a:t>
            </a:r>
            <a:endParaRPr lang="en-US" altLang="zh-CN" dirty="0"/>
          </a:p>
          <a:p>
            <a:pPr lvl="1"/>
            <a:r>
              <a:rPr lang="zh-CN" altLang="en-US" dirty="0"/>
              <a:t>搜索具体问题？</a:t>
            </a:r>
            <a:endParaRPr lang="en-US" altLang="zh-CN" dirty="0"/>
          </a:p>
          <a:p>
            <a:pPr lvl="2"/>
            <a:r>
              <a:rPr lang="zh-CN" altLang="en-US" dirty="0"/>
              <a:t>比如怎么用</a:t>
            </a:r>
            <a:r>
              <a:rPr lang="en-US" altLang="zh-CN" dirty="0" err="1"/>
              <a:t>gdb</a:t>
            </a:r>
            <a:r>
              <a:rPr lang="zh-CN" altLang="en-US" dirty="0"/>
              <a:t>？怎么用装环境？</a:t>
            </a:r>
            <a:endParaRPr lang="en-US" altLang="zh-CN" dirty="0"/>
          </a:p>
          <a:p>
            <a:pPr lvl="2"/>
            <a:r>
              <a:rPr lang="zh-CN" altLang="en-US" dirty="0"/>
              <a:t>不是</a:t>
            </a:r>
            <a:r>
              <a:rPr lang="en-US" altLang="zh-CN" dirty="0"/>
              <a:t>Ctrl + c</a:t>
            </a:r>
            <a:r>
              <a:rPr lang="zh-CN" altLang="en-US" dirty="0"/>
              <a:t>，</a:t>
            </a:r>
            <a:r>
              <a:rPr lang="en-US" altLang="zh-CN" dirty="0"/>
              <a:t>Ctrl + v </a:t>
            </a:r>
            <a:r>
              <a:rPr lang="zh-CN" altLang="en-US" dirty="0"/>
              <a:t>就能解决问题的那种</a:t>
            </a:r>
            <a:endParaRPr lang="en-US" altLang="zh-CN" dirty="0"/>
          </a:p>
          <a:p>
            <a:r>
              <a:rPr lang="en-US" altLang="zh-CN" b="1" dirty="0"/>
              <a:t>DDL Reminder</a:t>
            </a:r>
            <a:r>
              <a:rPr lang="zh-CN" altLang="en-US" b="1" dirty="0"/>
              <a:t>？</a:t>
            </a:r>
            <a:r>
              <a:rPr lang="en-US" altLang="zh-CN" b="1" dirty="0"/>
              <a:t>Sorry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8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B387-C6B3-4F43-A543-852FF067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E8F774-C948-4E9F-B8B8-647CD6C4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大班：期中</a:t>
            </a:r>
            <a:r>
              <a:rPr lang="en-US" altLang="zh-CN" dirty="0"/>
              <a:t>(15) + </a:t>
            </a:r>
            <a:r>
              <a:rPr lang="zh-CN" altLang="en-US" dirty="0"/>
              <a:t>期末</a:t>
            </a:r>
            <a:r>
              <a:rPr lang="en-US" altLang="zh-CN" dirty="0"/>
              <a:t>(40) + Lab(30) + </a:t>
            </a:r>
            <a:r>
              <a:rPr lang="zh-CN" altLang="en-US" dirty="0"/>
              <a:t>讨论班</a:t>
            </a:r>
            <a:r>
              <a:rPr lang="en-US" altLang="zh-CN" dirty="0"/>
              <a:t>(15)</a:t>
            </a:r>
          </a:p>
          <a:p>
            <a:r>
              <a:rPr lang="zh-CN" altLang="en-US" dirty="0"/>
              <a:t>讨论班</a:t>
            </a:r>
            <a:r>
              <a:rPr lang="en-US" altLang="zh-CN" dirty="0"/>
              <a:t>(15)</a:t>
            </a:r>
            <a:r>
              <a:rPr lang="zh-CN" altLang="en-US" dirty="0"/>
              <a:t>：回课</a:t>
            </a:r>
            <a:r>
              <a:rPr lang="en-US" altLang="zh-CN" dirty="0"/>
              <a:t>(10)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考勤</a:t>
            </a:r>
            <a:r>
              <a:rPr lang="en-US" altLang="zh-CN" dirty="0"/>
              <a:t>(2) + </a:t>
            </a:r>
            <a:r>
              <a:rPr lang="zh-CN" altLang="en-US" dirty="0"/>
              <a:t>课堂表现</a:t>
            </a:r>
            <a:r>
              <a:rPr lang="en-US" altLang="zh-CN" dirty="0"/>
              <a:t>(3) + bonus(Max2or3?)</a:t>
            </a:r>
          </a:p>
          <a:p>
            <a:endParaRPr lang="en-US" altLang="zh-CN" dirty="0"/>
          </a:p>
          <a:p>
            <a:r>
              <a:rPr lang="en-US" altLang="zh-CN" dirty="0"/>
              <a:t>Bonus? </a:t>
            </a:r>
          </a:p>
          <a:p>
            <a:pPr lvl="1"/>
            <a:r>
              <a:rPr lang="en-US" altLang="zh-CN" dirty="0"/>
              <a:t>1-2</a:t>
            </a:r>
            <a:r>
              <a:rPr lang="zh-CN" altLang="en-US" dirty="0"/>
              <a:t>个小错误，每个</a:t>
            </a:r>
            <a:r>
              <a:rPr lang="en-US" altLang="zh-CN" dirty="0"/>
              <a:t>+0.5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可能在同学</a:t>
            </a:r>
            <a:r>
              <a:rPr lang="en-US" altLang="zh-CN" dirty="0"/>
              <a:t>/</a:t>
            </a:r>
            <a:r>
              <a:rPr lang="zh-CN" altLang="en-US" dirty="0"/>
              <a:t>我的回课里</a:t>
            </a:r>
            <a:endParaRPr lang="en-US" altLang="zh-CN" dirty="0"/>
          </a:p>
          <a:p>
            <a:pPr lvl="1"/>
            <a:r>
              <a:rPr lang="zh-CN" altLang="en-US" b="1" dirty="0"/>
              <a:t>勘误也加分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53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953</Words>
  <Application>Microsoft Office PowerPoint</Application>
  <PresentationFormat>宽屏</PresentationFormat>
  <Paragraphs>153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</vt:lpstr>
      <vt:lpstr>DengXian Light</vt:lpstr>
      <vt:lpstr>DengXian Light</vt:lpstr>
      <vt:lpstr>Arial</vt:lpstr>
      <vt:lpstr>Office 主题​​</vt:lpstr>
      <vt:lpstr>Introduction</vt:lpstr>
      <vt:lpstr>大纲</vt:lpstr>
      <vt:lpstr>自我介绍</vt:lpstr>
      <vt:lpstr>介绍下自己吧！</vt:lpstr>
      <vt:lpstr>课程安排+关键时间点</vt:lpstr>
      <vt:lpstr>Lab注意事项</vt:lpstr>
      <vt:lpstr>Lab注意事项</vt:lpstr>
      <vt:lpstr>Lab红线</vt:lpstr>
      <vt:lpstr>评分标准</vt:lpstr>
      <vt:lpstr>回课</vt:lpstr>
      <vt:lpstr>回课</vt:lpstr>
      <vt:lpstr>评分</vt:lpstr>
      <vt:lpstr>怎么做Lab</vt:lpstr>
      <vt:lpstr>怎么学ICS</vt:lpstr>
      <vt:lpstr>怎么学好ICS</vt:lpstr>
      <vt:lpstr>怎么学好计算机系统</vt:lpstr>
      <vt:lpstr>附录：</vt:lpstr>
      <vt:lpstr>希望能和大家一起深入学习计算机系统！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x jm</dc:creator>
  <cp:lastModifiedBy>x jm</cp:lastModifiedBy>
  <cp:revision>41</cp:revision>
  <dcterms:created xsi:type="dcterms:W3CDTF">2023-09-11T01:25:55Z</dcterms:created>
  <dcterms:modified xsi:type="dcterms:W3CDTF">2023-09-12T04:59:44Z</dcterms:modified>
</cp:coreProperties>
</file>