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71" r:id="rId3"/>
    <p:sldId id="267" r:id="rId4"/>
    <p:sldId id="268" r:id="rId5"/>
    <p:sldId id="381" r:id="rId6"/>
    <p:sldId id="384" r:id="rId7"/>
    <p:sldId id="412" r:id="rId8"/>
    <p:sldId id="413" r:id="rId9"/>
    <p:sldId id="416" r:id="rId10"/>
    <p:sldId id="414" r:id="rId11"/>
    <p:sldId id="415" r:id="rId12"/>
    <p:sldId id="374" r:id="rId13"/>
    <p:sldId id="375" r:id="rId14"/>
    <p:sldId id="377" r:id="rId15"/>
    <p:sldId id="378" r:id="rId16"/>
    <p:sldId id="379" r:id="rId17"/>
    <p:sldId id="270" r:id="rId18"/>
    <p:sldId id="272" r:id="rId19"/>
    <p:sldId id="382" r:id="rId20"/>
    <p:sldId id="383" r:id="rId21"/>
    <p:sldId id="386" r:id="rId22"/>
    <p:sldId id="389" r:id="rId23"/>
    <p:sldId id="388" r:id="rId24"/>
    <p:sldId id="390" r:id="rId25"/>
    <p:sldId id="391" r:id="rId26"/>
    <p:sldId id="392" r:id="rId27"/>
    <p:sldId id="393" r:id="rId28"/>
    <p:sldId id="394" r:id="rId29"/>
    <p:sldId id="396" r:id="rId30"/>
    <p:sldId id="395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8" r:id="rId39"/>
    <p:sldId id="405" r:id="rId40"/>
    <p:sldId id="404" r:id="rId41"/>
    <p:sldId id="406" r:id="rId42"/>
    <p:sldId id="407" r:id="rId43"/>
    <p:sldId id="409" r:id="rId44"/>
    <p:sldId id="417" r:id="rId45"/>
    <p:sldId id="410" r:id="rId46"/>
    <p:sldId id="411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0" r:id="rId60"/>
    <p:sldId id="431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44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30BC8-7D1B-0B40-9287-9783555C124C}" type="datetimeFigureOut"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E8CC5-7FA6-814B-862B-2C3B64525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4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4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配合复习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 err="1"/>
              <a:t>movq</a:t>
            </a:r>
            <a:r>
              <a:rPr lang="en-US" altLang="zh-CN" dirty="0"/>
              <a:t>/</a:t>
            </a:r>
            <a:r>
              <a:rPr lang="en-US" altLang="zh-CN" dirty="0" err="1"/>
              <a:t>movabsq</a:t>
            </a:r>
            <a:r>
              <a:rPr lang="zh-CN" altLang="en-US" dirty="0"/>
              <a:t>操作数是立即数</a:t>
            </a:r>
            <a:endParaRPr lang="en-US" altLang="zh-CN" dirty="0"/>
          </a:p>
          <a:p>
            <a:r>
              <a:rPr lang="zh-CN" altLang="en-US" dirty="0"/>
              <a:t>没有</a:t>
            </a:r>
            <a:r>
              <a:rPr lang="en-US" altLang="zh-CN" dirty="0" err="1"/>
              <a:t>movzlq</a:t>
            </a:r>
            <a:endParaRPr lang="en-US" altLang="zh-CN" dirty="0"/>
          </a:p>
          <a:p>
            <a:r>
              <a:rPr lang="en-US" altLang="zh-CN" dirty="0"/>
              <a:t>ja, </a:t>
            </a:r>
            <a:r>
              <a:rPr lang="en-US" altLang="zh-CN" dirty="0" err="1"/>
              <a:t>jb</a:t>
            </a:r>
            <a:r>
              <a:rPr lang="zh-CN" altLang="en-US" dirty="0"/>
              <a:t>是 </a:t>
            </a:r>
            <a:r>
              <a:rPr lang="en-US" altLang="zh-CN" dirty="0"/>
              <a:t>unsigned int </a:t>
            </a:r>
            <a:r>
              <a:rPr lang="zh-CN" altLang="en-US" dirty="0"/>
              <a:t>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9F19-5630-4467-B446-CDFCBF9702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76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配合复习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 err="1"/>
              <a:t>movq</a:t>
            </a:r>
            <a:r>
              <a:rPr lang="en-US" altLang="zh-CN" dirty="0"/>
              <a:t>/</a:t>
            </a:r>
            <a:r>
              <a:rPr lang="en-US" altLang="zh-CN" dirty="0" err="1"/>
              <a:t>movabsq</a:t>
            </a:r>
            <a:r>
              <a:rPr lang="zh-CN" altLang="en-US" dirty="0"/>
              <a:t>操作数是立即数</a:t>
            </a:r>
            <a:endParaRPr lang="en-US" altLang="zh-CN" dirty="0"/>
          </a:p>
          <a:p>
            <a:r>
              <a:rPr lang="zh-CN" altLang="en-US" dirty="0"/>
              <a:t>没有</a:t>
            </a:r>
            <a:r>
              <a:rPr lang="en-US" altLang="zh-CN" dirty="0" err="1"/>
              <a:t>movzlq</a:t>
            </a:r>
            <a:endParaRPr lang="en-US" altLang="zh-CN" dirty="0"/>
          </a:p>
          <a:p>
            <a:r>
              <a:rPr lang="en-US" altLang="zh-CN" dirty="0"/>
              <a:t>ja, </a:t>
            </a:r>
            <a:r>
              <a:rPr lang="en-US" altLang="zh-CN" dirty="0" err="1"/>
              <a:t>jb</a:t>
            </a:r>
            <a:r>
              <a:rPr lang="zh-CN" altLang="en-US" dirty="0"/>
              <a:t>是 </a:t>
            </a:r>
            <a:r>
              <a:rPr lang="en-US" altLang="zh-CN" dirty="0"/>
              <a:t>unsigned int </a:t>
            </a:r>
            <a:r>
              <a:rPr lang="zh-CN" altLang="en-US" dirty="0"/>
              <a:t>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9F19-5630-4467-B446-CDFCBF9702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配合复习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</a:t>
            </a:r>
            <a:r>
              <a:rPr lang="en-US" altLang="zh-CN" dirty="0" err="1"/>
              <a:t>movq</a:t>
            </a:r>
            <a:r>
              <a:rPr lang="en-US" altLang="zh-CN" dirty="0"/>
              <a:t>/</a:t>
            </a:r>
            <a:r>
              <a:rPr lang="en-US" altLang="zh-CN" dirty="0" err="1"/>
              <a:t>movabsq</a:t>
            </a:r>
            <a:r>
              <a:rPr lang="zh-CN" altLang="en-US" dirty="0"/>
              <a:t>操作数是立即数</a:t>
            </a:r>
            <a:endParaRPr lang="en-US" altLang="zh-CN" dirty="0"/>
          </a:p>
          <a:p>
            <a:r>
              <a:rPr lang="zh-CN" altLang="en-US" dirty="0"/>
              <a:t>没有</a:t>
            </a:r>
            <a:r>
              <a:rPr lang="en-US" altLang="zh-CN" dirty="0" err="1"/>
              <a:t>movzlq</a:t>
            </a:r>
            <a:endParaRPr lang="en-US" altLang="zh-CN" dirty="0"/>
          </a:p>
          <a:p>
            <a:r>
              <a:rPr lang="en-US" altLang="zh-CN" dirty="0"/>
              <a:t>ja, </a:t>
            </a:r>
            <a:r>
              <a:rPr lang="en-US" altLang="zh-CN" dirty="0" err="1"/>
              <a:t>jb</a:t>
            </a:r>
            <a:r>
              <a:rPr lang="zh-CN" altLang="en-US" dirty="0"/>
              <a:t>是 </a:t>
            </a:r>
            <a:r>
              <a:rPr lang="en-US" altLang="zh-CN" dirty="0"/>
              <a:t>unsigned int </a:t>
            </a:r>
            <a:r>
              <a:rPr lang="zh-CN" altLang="en-US" dirty="0"/>
              <a:t>比较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E9F19-5630-4467-B446-CDFCBF9702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59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6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74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65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8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69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9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28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0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97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91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7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99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1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5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2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85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0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67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5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E8CC5-7FA6-814B-862B-2C3B6452588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3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9EFC-CABF-5A49-B32C-1177CE7B7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7498B-ED35-B14B-B86A-AC639CAD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3E49-AC6A-DA45-A425-57AB0A25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AABF-4D89-3344-AA07-0C43C14C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E559-AF31-DF48-A464-EF9C75E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099-729D-DF4A-B638-B983CA3E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D9F35-CCC5-B848-9C93-B8A23CAD2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12FA-38B0-3445-8711-EC1FB8FF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058C5-064C-F649-AA34-AFBDD1DC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556-7EE7-484A-AA15-ED86787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F161-28AD-EF43-B85F-57B1C1EFD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40A1C-303D-6E4B-B48D-83BD99CED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A18-206F-4145-817B-00F84B1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0E5C-AAEA-7246-B552-13D26D9A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866D-BAFB-284C-B25E-CF89B72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E8B0-49AE-C44E-8A64-6970FEA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4C12-535B-0043-87AB-3F3E28B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BB8B-91FE-7140-964D-F59C3ADF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BF31-A2D5-D447-81FC-AECE7C8A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81F5-F06D-FE46-AAEE-794AB084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365D-B133-924A-AEF3-5BF3FDF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E5505-0AEB-4248-B933-E3349D0D1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3D84-3612-484D-8D83-37280E9C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7646-5475-0244-86EE-F079ED4B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35EF-C70C-024F-9A7B-8159043E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976-BE3A-FB43-BCF0-3D76B63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3728-FA5D-0742-875E-1B8561AD4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C04FF-8A00-5F42-8650-13E138F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24297-E5BC-B043-9996-972C5FDD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18E2B-7D4E-7247-831C-8A073912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09BC8-C785-1440-9710-42BCE1FE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61B-DA1A-914E-AB47-032CDAC9E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C23-DF64-7645-9E6D-D740E3274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E38F-E493-DF44-A374-92435967A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D304-307D-D74A-9C36-14706A90C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D06A3-5311-8D4C-B5DC-7F6A229EC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0668C-04BE-7544-8B01-49464D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E9A81-9B5C-174C-9FA0-C094F53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020C3-87CE-844F-988F-360ED7BF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455A-D1D8-9C48-BCF2-83A3B1AD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AC45C-05D1-C244-A5AA-B5A8721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72555-BA33-9D4E-AF26-A0C361B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1FD2-4D92-6348-BDC2-FAB2685A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9D02-7675-3F41-AB2E-1C831A8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25518-1EB1-2B4A-8663-7459DC5B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58A5-B4EB-D948-A2EF-940B12B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7C0D-E853-1B4E-8DD4-23A15686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0FC2-9990-7549-AD7B-A78EA802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82036-A891-4244-8FEB-544463A6D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715F-ADEB-E042-AA7C-01C4D939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2A65-5F1B-5047-9489-10E8A0B2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1AD5-2676-314D-842F-9A31EB5B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3488-2698-F640-ACAD-D6D9D427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B24FB-5DE6-FB40-A183-D5F72D11E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9C42-ABB2-8240-89BF-F19116F47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C1385-9505-3C45-9BD4-F90DA9C8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35D9-163E-424A-9DB5-5780ADD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FE296-1099-0244-875D-9DB10CF7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31B89-616C-3F44-98C3-8B0957F2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383D-C9A0-F34D-9463-3CE874B1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3F44-F01C-C849-A7E8-F4D70455E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2122-33B2-6347-9941-CD64F9907E24}" type="datetimeFigureOut">
              <a:t>10/26/22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250B-96F1-8C40-8FF9-95D9B9FD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95BD-4456-1F46-8060-B0711E357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1C364-B72D-2B4C-8DD8-14E4AE646B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4302-1FC8-7046-9C18-F760556CA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处理器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A5EC8-EDF0-C14A-919D-E700F1833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计算机系统导论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讨论班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@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北京大学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向星雨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10/12/22, 10/19/22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761EE-A0AC-604D-B620-E4B9652E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43" y="249238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5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288-5332-2F40-A07D-B983F8A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9EFC-9B77-2C4E-AF02-CE7D9E2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指令功能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、类型</a:t>
            </a:r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例：一个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x86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指令</a:t>
            </a:r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addq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rcx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——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←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rcx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adcq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rcx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——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←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rax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+ %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rcx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+ CF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7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288-5332-2F40-A07D-B983F8A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9EFC-9B77-2C4E-AF02-CE7D9E2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指令功能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、类型</a:t>
            </a:r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例：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MIPS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没有传送指令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rrmovq</a:t>
            </a:r>
          </a:p>
          <a:p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add $t1, $t0, $zero</a:t>
            </a:r>
          </a:p>
          <a:p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$t0 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是一个特殊寄存器，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hard-wired to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0</a:t>
            </a:r>
          </a:p>
          <a:p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96223-B6D0-8D4F-BF65-1E4BE1EDF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4525"/>
            <a:ext cx="4958316" cy="176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487B1-EF75-384C-BB8E-D0A3C2806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486" y="4588711"/>
            <a:ext cx="4481621" cy="1904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17DA4E-6D70-8240-9D09-2E2F92A405F6}"/>
              </a:ext>
            </a:extLst>
          </p:cNvPr>
          <p:cNvSpPr txBox="1"/>
          <p:nvPr/>
        </p:nvSpPr>
        <p:spPr>
          <a:xfrm>
            <a:off x="5069072" y="4223947"/>
            <a:ext cx="690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https://www.reddit.com/r/RISCV/comments/hkoih6/comment/fww0i2n</a:t>
            </a:r>
          </a:p>
        </p:txBody>
      </p:sp>
    </p:spTree>
    <p:extLst>
      <p:ext uri="{BB962C8B-B14F-4D97-AF65-F5344CB8AC3E}">
        <p14:creationId xmlns:p14="http://schemas.microsoft.com/office/powerpoint/2010/main" val="358130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5F261463-D321-EC4C-80DC-C76FAB4CD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0"/>
          <a:stretch/>
        </p:blipFill>
        <p:spPr>
          <a:xfrm>
            <a:off x="838200" y="1691004"/>
            <a:ext cx="9699415" cy="377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</a:t>
            </a:r>
          </a:p>
          <a:p>
            <a:r>
              <a:rPr lang="zh-CN" altLang="en-US" dirty="0"/>
              <a:t>①的访存模式单一，更加符合 </a:t>
            </a:r>
            <a:r>
              <a:rPr lang="en-US" altLang="zh-CN" dirty="0"/>
              <a:t>RISC </a:t>
            </a:r>
            <a:r>
              <a:rPr lang="zh-CN" altLang="en-US" dirty="0"/>
              <a:t>的特点；</a:t>
            </a:r>
            <a:endParaRPr lang="en-US" altLang="zh-CN" dirty="0"/>
          </a:p>
          <a:p>
            <a:r>
              <a:rPr lang="zh-CN" altLang="en-US" dirty="0"/>
              <a:t>②的指令长度固定，更加 符合 </a:t>
            </a:r>
            <a:r>
              <a:rPr lang="en-US" altLang="zh-CN" dirty="0"/>
              <a:t>RISC </a:t>
            </a:r>
            <a:r>
              <a:rPr lang="zh-CN" altLang="en-US" dirty="0"/>
              <a:t>的特点；</a:t>
            </a:r>
            <a:endParaRPr lang="en-US" altLang="zh-CN" dirty="0"/>
          </a:p>
          <a:p>
            <a:r>
              <a:rPr lang="zh-CN" altLang="en-US" dirty="0"/>
              <a:t>③的指令功能丰富而复杂，更加符合 </a:t>
            </a:r>
            <a:r>
              <a:rPr lang="en-US" altLang="zh-CN" dirty="0"/>
              <a:t>CISC </a:t>
            </a:r>
            <a:r>
              <a:rPr lang="zh-CN" altLang="en-US" dirty="0"/>
              <a:t>的特点。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3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6BEFB-DCDF-6744-8964-4E23C7D9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004"/>
            <a:ext cx="9551447" cy="29144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FA92D7-BE3A-2141-B869-142EDE7D581A}"/>
              </a:ext>
            </a:extLst>
          </p:cNvPr>
          <p:cNvSpPr txBox="1"/>
          <p:nvPr/>
        </p:nvSpPr>
        <p:spPr>
          <a:xfrm flipH="1">
            <a:off x="6736804" y="1611085"/>
            <a:ext cx="33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799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56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56B31-78D1-BB4D-B6B4-AF1E7B38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/>
              <a:t>下列描述更符合（早期）</a:t>
            </a:r>
            <a:r>
              <a:rPr lang="en-US"/>
              <a:t>RISC </a:t>
            </a:r>
            <a:r>
              <a:rPr lang="zh-CN" altLang="en-US"/>
              <a:t>还是 </a:t>
            </a:r>
            <a:r>
              <a:rPr lang="en-US"/>
              <a:t>CISC? </a:t>
            </a:r>
          </a:p>
        </p:txBody>
      </p:sp>
      <p:pic>
        <p:nvPicPr>
          <p:cNvPr id="8" name="图片 10">
            <a:extLst>
              <a:ext uri="{FF2B5EF4-FFF2-40B4-BE49-F238E27FC236}">
                <a16:creationId xmlns:a16="http://schemas.microsoft.com/office/drawing/2014/main" id="{92336AD3-3FA5-9048-AC6E-E2DE54BF7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4675"/>
            <a:ext cx="63531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4">
            <a:extLst>
              <a:ext uri="{FF2B5EF4-FFF2-40B4-BE49-F238E27FC236}">
                <a16:creationId xmlns:a16="http://schemas.microsoft.com/office/drawing/2014/main" id="{8F29FCDE-C020-7E4C-8ECF-9B700722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676275"/>
            <a:ext cx="711517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6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DBE6E-FF0A-42A0-84F5-0AEE0B0E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D18CE-41B9-44AD-8B47-B268D141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Programmer-visible state</a:t>
            </a:r>
          </a:p>
          <a:p>
            <a:pPr lvl="1"/>
            <a:r>
              <a:rPr lang="en-US" altLang="zh-CN" dirty="0"/>
              <a:t>15 registers (16 in</a:t>
            </a:r>
            <a:r>
              <a:rPr lang="zh-CN" altLang="en-US" dirty="0"/>
              <a:t> </a:t>
            </a:r>
            <a:r>
              <a:rPr lang="en-US" altLang="zh-CN" dirty="0"/>
              <a:t>x86-64)</a:t>
            </a:r>
          </a:p>
          <a:p>
            <a:pPr lvl="1"/>
            <a:r>
              <a:rPr lang="en-US" altLang="zh-CN" dirty="0"/>
              <a:t>1 program counter</a:t>
            </a:r>
          </a:p>
          <a:p>
            <a:pPr lvl="1"/>
            <a:r>
              <a:rPr lang="en-US" altLang="zh-CN" dirty="0"/>
              <a:t>3 condition codes</a:t>
            </a:r>
          </a:p>
          <a:p>
            <a:pPr lvl="1"/>
            <a:r>
              <a:rPr lang="en-US" altLang="zh-CN" dirty="0"/>
              <a:t>1 Stat: program status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B6B071-FC51-429B-B4F5-C94DBDA4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137" y="1673226"/>
            <a:ext cx="5805310" cy="450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8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41BE-DFB1-4E16-94F5-3DCD120F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Y86-64 </a:t>
            </a:r>
            <a:r>
              <a:rPr lang="zh-CN" altLang="en-US" dirty="0"/>
              <a:t>指令集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8716C-0016-4713-98A9-A0A634817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Y86-64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A183E-FA75-48DB-BD3D-E8EAF803F3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irmovq</a:t>
            </a:r>
            <a:r>
              <a:rPr lang="en-US" altLang="zh-CN" dirty="0"/>
              <a:t>, </a:t>
            </a:r>
            <a:r>
              <a:rPr lang="en-US" altLang="zh-CN" dirty="0" err="1"/>
              <a:t>rrmovq</a:t>
            </a:r>
            <a:r>
              <a:rPr lang="en-US" altLang="zh-CN" dirty="0"/>
              <a:t>, </a:t>
            </a:r>
            <a:r>
              <a:rPr lang="en-US" altLang="zh-CN" dirty="0" err="1"/>
              <a:t>mrmovq</a:t>
            </a:r>
            <a:r>
              <a:rPr lang="en-US" altLang="zh-CN" dirty="0"/>
              <a:t>, </a:t>
            </a:r>
            <a:r>
              <a:rPr lang="en-US" altLang="zh-CN" dirty="0" err="1"/>
              <a:t>rmmovq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/>
              <a:t>base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displacement addressing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addq</a:t>
            </a:r>
            <a:r>
              <a:rPr lang="en-US" altLang="zh-CN" dirty="0"/>
              <a:t>, </a:t>
            </a:r>
            <a:r>
              <a:rPr lang="en-US" altLang="zh-CN" dirty="0" err="1"/>
              <a:t>subq</a:t>
            </a:r>
            <a:r>
              <a:rPr lang="en-US" altLang="zh-CN" dirty="0"/>
              <a:t>, </a:t>
            </a:r>
            <a:r>
              <a:rPr lang="en-US" altLang="zh-CN" dirty="0" err="1"/>
              <a:t>andq</a:t>
            </a:r>
            <a:r>
              <a:rPr lang="en-US" altLang="zh-CN" dirty="0"/>
              <a:t>, </a:t>
            </a:r>
            <a:r>
              <a:rPr lang="en-US" altLang="zh-CN" dirty="0" err="1"/>
              <a:t>xorq</a:t>
            </a:r>
            <a:r>
              <a:rPr lang="en-US" altLang="zh-CN" dirty="0"/>
              <a:t> (</a:t>
            </a:r>
            <a:r>
              <a:rPr lang="en-US" altLang="zh-CN" b="1" dirty="0"/>
              <a:t>registers only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jxx</a:t>
            </a:r>
            <a:r>
              <a:rPr lang="en-US" altLang="zh-CN" dirty="0"/>
              <a:t> (</a:t>
            </a:r>
            <a:r>
              <a:rPr lang="en-US" altLang="zh-CN" dirty="0" err="1"/>
              <a:t>mp</a:t>
            </a:r>
            <a:r>
              <a:rPr lang="en-US" altLang="zh-CN" dirty="0"/>
              <a:t>/le/l/e/ne/</a:t>
            </a:r>
            <a:r>
              <a:rPr lang="en-US" altLang="zh-CN" dirty="0" err="1"/>
              <a:t>ge</a:t>
            </a:r>
            <a:r>
              <a:rPr lang="en-US" altLang="zh-CN" dirty="0"/>
              <a:t>/g)</a:t>
            </a:r>
          </a:p>
          <a:p>
            <a:r>
              <a:rPr lang="en-US" altLang="zh-CN" b="1" dirty="0" err="1"/>
              <a:t>cmovxx</a:t>
            </a:r>
            <a:r>
              <a:rPr lang="en-US" altLang="zh-CN" dirty="0"/>
              <a:t> (/le/l/e/ne/</a:t>
            </a:r>
            <a:r>
              <a:rPr lang="en-US" altLang="zh-CN" dirty="0" err="1"/>
              <a:t>ge</a:t>
            </a:r>
            <a:r>
              <a:rPr lang="en-US" altLang="zh-CN" dirty="0"/>
              <a:t>/g)</a:t>
            </a:r>
          </a:p>
          <a:p>
            <a:r>
              <a:rPr lang="en-US" altLang="zh-CN" dirty="0"/>
              <a:t>call </a:t>
            </a:r>
          </a:p>
          <a:p>
            <a:r>
              <a:rPr lang="en-US" altLang="zh-CN" dirty="0" err="1"/>
              <a:t>pushq</a:t>
            </a:r>
            <a:r>
              <a:rPr lang="en-US" altLang="zh-CN" dirty="0"/>
              <a:t>, </a:t>
            </a:r>
            <a:r>
              <a:rPr lang="en-US" altLang="zh-CN" dirty="0" err="1"/>
              <a:t>popq</a:t>
            </a:r>
            <a:endParaRPr lang="en-US" altLang="zh-CN" dirty="0"/>
          </a:p>
          <a:p>
            <a:r>
              <a:rPr lang="en-US" altLang="zh-CN" dirty="0"/>
              <a:t>ret</a:t>
            </a:r>
          </a:p>
          <a:p>
            <a:r>
              <a:rPr lang="en-US" altLang="zh-CN" dirty="0"/>
              <a:t>halt, </a:t>
            </a:r>
            <a:r>
              <a:rPr lang="en-US" altLang="zh-CN" dirty="0" err="1"/>
              <a:t>nop</a:t>
            </a:r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EF978-5F05-408E-95E6-E0457A64E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X86-64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14C1C2-2AA7-4F3A-84E5-7FEB9F0F99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mov(b/w/l/q/</a:t>
            </a:r>
            <a:r>
              <a:rPr lang="en-US" altLang="zh-CN" dirty="0" err="1"/>
              <a:t>absq</a:t>
            </a:r>
            <a:r>
              <a:rPr lang="en-US" altLang="zh-CN" dirty="0"/>
              <a:t>); </a:t>
            </a:r>
            <a:r>
              <a:rPr lang="en-US" altLang="zh-CN" dirty="0" err="1"/>
              <a:t>movz</a:t>
            </a:r>
            <a:r>
              <a:rPr lang="en-US" altLang="zh-CN" dirty="0"/>
              <a:t>(</a:t>
            </a:r>
            <a:r>
              <a:rPr lang="en-US" altLang="zh-CN" dirty="0" err="1"/>
              <a:t>bw</a:t>
            </a:r>
            <a:r>
              <a:rPr lang="en-US" altLang="zh-CN" dirty="0"/>
              <a:t>/bl/</a:t>
            </a:r>
            <a:r>
              <a:rPr lang="en-US" altLang="zh-CN" dirty="0" err="1"/>
              <a:t>wl</a:t>
            </a:r>
            <a:r>
              <a:rPr lang="en-US" altLang="zh-CN" dirty="0"/>
              <a:t>/</a:t>
            </a:r>
            <a:r>
              <a:rPr lang="en-US" altLang="zh-CN" dirty="0" err="1"/>
              <a:t>bq</a:t>
            </a:r>
            <a:r>
              <a:rPr lang="en-US" altLang="zh-CN" dirty="0"/>
              <a:t>/</a:t>
            </a:r>
            <a:r>
              <a:rPr lang="en-US" altLang="zh-CN" dirty="0" err="1"/>
              <a:t>wq</a:t>
            </a:r>
            <a:r>
              <a:rPr lang="en-US" altLang="zh-CN" dirty="0"/>
              <a:t>); </a:t>
            </a:r>
            <a:r>
              <a:rPr lang="en-US" altLang="zh-CN" dirty="0" err="1"/>
              <a:t>movs</a:t>
            </a:r>
            <a:r>
              <a:rPr lang="en-US" altLang="zh-CN" dirty="0"/>
              <a:t>(</a:t>
            </a:r>
            <a:r>
              <a:rPr lang="en-US" altLang="zh-CN" dirty="0" err="1"/>
              <a:t>bw</a:t>
            </a:r>
            <a:r>
              <a:rPr lang="en-US" altLang="zh-CN" dirty="0"/>
              <a:t>/bl/</a:t>
            </a:r>
            <a:r>
              <a:rPr lang="en-US" altLang="zh-CN" dirty="0" err="1"/>
              <a:t>wl</a:t>
            </a:r>
            <a:r>
              <a:rPr lang="en-US" altLang="zh-CN" dirty="0"/>
              <a:t>/</a:t>
            </a:r>
            <a:r>
              <a:rPr lang="en-US" altLang="zh-CN" dirty="0" err="1"/>
              <a:t>bq</a:t>
            </a:r>
            <a:r>
              <a:rPr lang="en-US" altLang="zh-CN" dirty="0"/>
              <a:t>/</a:t>
            </a:r>
            <a:r>
              <a:rPr lang="en-US" altLang="zh-CN" dirty="0" err="1"/>
              <a:t>wq</a:t>
            </a:r>
            <a:r>
              <a:rPr lang="en-US" altLang="zh-CN" dirty="0"/>
              <a:t>/</a:t>
            </a:r>
            <a:r>
              <a:rPr lang="en-US" altLang="zh-CN" b="1" dirty="0" err="1"/>
              <a:t>lq</a:t>
            </a:r>
            <a:r>
              <a:rPr lang="en-US" altLang="zh-CN" dirty="0"/>
              <a:t>); </a:t>
            </a:r>
            <a:r>
              <a:rPr lang="en-US" altLang="zh-CN" b="1" dirty="0" err="1"/>
              <a:t>cltq</a:t>
            </a:r>
            <a:endParaRPr lang="en-US" altLang="zh-CN" b="1" dirty="0"/>
          </a:p>
          <a:p>
            <a:r>
              <a:rPr lang="en-US" altLang="zh-CN" dirty="0"/>
              <a:t>lea (l/q); </a:t>
            </a:r>
            <a:r>
              <a:rPr lang="en-US" altLang="zh-CN" dirty="0" err="1"/>
              <a:t>inc</a:t>
            </a:r>
            <a:r>
              <a:rPr lang="en-US" altLang="zh-CN" dirty="0"/>
              <a:t>, dec, neg, not; add, sub, </a:t>
            </a:r>
            <a:r>
              <a:rPr lang="en-US" altLang="zh-CN" dirty="0" err="1"/>
              <a:t>imul</a:t>
            </a:r>
            <a:r>
              <a:rPr lang="en-US" altLang="zh-CN" dirty="0"/>
              <a:t>, </a:t>
            </a:r>
            <a:r>
              <a:rPr lang="en-US" altLang="zh-CN" dirty="0" err="1"/>
              <a:t>xor</a:t>
            </a:r>
            <a:r>
              <a:rPr lang="en-US" altLang="zh-CN" dirty="0"/>
              <a:t>, or, and; </a:t>
            </a:r>
            <a:r>
              <a:rPr lang="en-US" altLang="zh-CN" dirty="0" err="1"/>
              <a:t>sal</a:t>
            </a:r>
            <a:r>
              <a:rPr lang="en-US" altLang="zh-CN" dirty="0"/>
              <a:t>, </a:t>
            </a:r>
            <a:r>
              <a:rPr lang="en-US" altLang="zh-CN" dirty="0" err="1"/>
              <a:t>shl</a:t>
            </a:r>
            <a:r>
              <a:rPr lang="en-US" altLang="zh-CN" dirty="0"/>
              <a:t>, </a:t>
            </a:r>
            <a:r>
              <a:rPr lang="en-US" altLang="zh-CN" dirty="0" err="1"/>
              <a:t>sar</a:t>
            </a:r>
            <a:r>
              <a:rPr lang="en-US" altLang="zh-CN" dirty="0"/>
              <a:t>, </a:t>
            </a:r>
            <a:r>
              <a:rPr lang="en-US" altLang="zh-CN" dirty="0" err="1"/>
              <a:t>shr</a:t>
            </a:r>
            <a:endParaRPr lang="en-US" altLang="zh-CN" dirty="0"/>
          </a:p>
          <a:p>
            <a:r>
              <a:rPr lang="en-US" altLang="zh-CN" dirty="0" err="1"/>
              <a:t>jxx</a:t>
            </a:r>
            <a:endParaRPr lang="en-US" altLang="zh-CN" dirty="0"/>
          </a:p>
          <a:p>
            <a:r>
              <a:rPr lang="en-US" altLang="zh-CN" dirty="0" err="1"/>
              <a:t>cmovxx</a:t>
            </a:r>
            <a:endParaRPr lang="en-US" altLang="zh-CN" dirty="0"/>
          </a:p>
          <a:p>
            <a:r>
              <a:rPr lang="en-US" altLang="zh-CN" dirty="0"/>
              <a:t>call</a:t>
            </a:r>
          </a:p>
          <a:p>
            <a:r>
              <a:rPr lang="en-US" altLang="zh-CN" dirty="0" err="1"/>
              <a:t>pushq</a:t>
            </a:r>
            <a:r>
              <a:rPr lang="en-US" altLang="zh-CN" dirty="0"/>
              <a:t>, </a:t>
            </a:r>
            <a:r>
              <a:rPr lang="en-US" altLang="zh-CN" dirty="0" err="1"/>
              <a:t>popq</a:t>
            </a:r>
            <a:endParaRPr lang="en-US" altLang="zh-CN" dirty="0"/>
          </a:p>
          <a:p>
            <a:r>
              <a:rPr lang="en-US" altLang="zh-CN" dirty="0"/>
              <a:t>ret</a:t>
            </a:r>
          </a:p>
          <a:p>
            <a:r>
              <a:rPr lang="en-US" altLang="zh-CN" dirty="0" err="1"/>
              <a:t>hlt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152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41BE-DFB1-4E16-94F5-3DCD120F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CN" dirty="0"/>
              <a:t>Y86-64 </a:t>
            </a:r>
            <a:r>
              <a:rPr lang="zh-CN" altLang="en-US" dirty="0"/>
              <a:t>指令编码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51C614-3FA9-EA42-A508-E56C43B5E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05" y="1325563"/>
            <a:ext cx="668818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指令集架构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定义处理器状态、指令格式和指令对状态的影响</a:t>
                </a:r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The hardware/software </a:t>
                </a:r>
                <a:r>
                  <a:rPr lang="en-US" altLang="zh-CN" b="1" dirty="0">
                    <a:latin typeface="+mn-ea"/>
                    <a:cs typeface="Consolas" panose="020B0609020204030204" pitchFamily="49" charset="0"/>
                  </a:rPr>
                  <a:t>interface</a:t>
                </a: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Examples</a:t>
                </a:r>
              </a:p>
              <a:p>
                <a:pPr lvl="1"/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IA32, 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AMD64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(x86-64)</a:t>
                </a:r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,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ARM64, RISC-V, etc.</a:t>
                </a:r>
              </a:p>
              <a:p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ISA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altLang="zh-CN" dirty="0"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汇编语言</a:t>
                </a:r>
                <a:endParaRPr lang="en-US" altLang="zh-CN" dirty="0">
                  <a:latin typeface="+mn-ea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5EA0D-5AF8-9F4D-824F-CAF40C57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034" y="272143"/>
            <a:ext cx="2867223" cy="38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4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F41BE-DFB1-4E16-94F5-3DCD120F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altLang="zh-CN" dirty="0"/>
              <a:t>Y86-64 </a:t>
            </a:r>
            <a:r>
              <a:rPr lang="zh-CN" altLang="en-US" dirty="0"/>
              <a:t>指令编码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3DB13-EDDE-D743-995C-3F001645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089" y="1324699"/>
            <a:ext cx="6761820" cy="2104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7BC870-6795-C343-89F7-3EBB2ECAF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433" y="3683394"/>
            <a:ext cx="5585133" cy="28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1101-5FB8-464E-81F0-C67FD66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Y86-64 exceptions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ED7A2-A0FF-4148-9BAB-CFAED4F83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14" y="2172511"/>
            <a:ext cx="9745586" cy="30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56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工具链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YAS: Y86-64 assembler (.ys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.yo)</a:t>
                </a:r>
              </a:p>
              <a:p>
                <a:r>
                  <a:rPr lang="en-US" altLang="zh-CN" dirty="0"/>
                  <a:t>YIS: Y86-64 simulator (run .yo programs)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39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1101-5FB8-464E-81F0-C67FD66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Y86-64 </a:t>
            </a:r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D0DF9-D622-B74D-AA5A-C76D85E6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3780" cy="4290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0C4D0-4E55-9E48-AE34-B7326492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022" y="1690688"/>
            <a:ext cx="4812778" cy="42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9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1101-5FB8-464E-81F0-C67FD66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Y86-64 </a:t>
            </a:r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D0DF9-D622-B74D-AA5A-C76D85E6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3780" cy="4290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1A9371-D0D1-3D48-8DDD-B4F2DC69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968375"/>
            <a:ext cx="37338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1101-5FB8-464E-81F0-C67FD66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Y86-64 </a:t>
            </a:r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0C4D0-4E55-9E48-AE34-B7326492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22" y="1690688"/>
            <a:ext cx="4812778" cy="4290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A2CE62-E298-6D4A-9AB4-B9279128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706" y="968375"/>
            <a:ext cx="3644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1101-5FB8-464E-81F0-C67FD669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Y86-64 </a:t>
            </a:r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D5B5A-E289-0B4E-A038-80A9EAC5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690688"/>
            <a:ext cx="7962900" cy="374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DF091E-A3C9-5245-96F1-4D9B2E526609}"/>
              </a:ext>
            </a:extLst>
          </p:cNvPr>
          <p:cNvSpPr txBox="1"/>
          <p:nvPr/>
        </p:nvSpPr>
        <p:spPr>
          <a:xfrm>
            <a:off x="5249454" y="5437188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YIS</a:t>
            </a:r>
            <a:r>
              <a:rPr lang="zh-CN" altLang="en-US" sz="2800"/>
              <a:t> </a:t>
            </a:r>
            <a:r>
              <a:rPr lang="en-US" altLang="zh-CN" sz="2800"/>
              <a:t>output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1621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一个细节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pushq %rsp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先压栈再变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%rsp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popq %rsp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9CE5-8579-0F4B-9E22-8AE6E776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288" y="836883"/>
            <a:ext cx="6698728" cy="51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Bit-level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逻辑门</a:t>
            </a:r>
            <a:endParaRPr lang="en-US" altLang="zh-CN" dirty="0"/>
          </a:p>
          <a:p>
            <a:r>
              <a:rPr lang="en-US" altLang="zh-CN" dirty="0"/>
              <a:t>Always active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val = *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502A-5AB0-044E-B3C3-42CB0256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50" y="681037"/>
            <a:ext cx="5194300" cy="1600200"/>
          </a:xfrm>
          <a:prstGeom prst="rect">
            <a:avLst/>
          </a:prstGeom>
        </p:spPr>
      </p:pic>
      <p:pic>
        <p:nvPicPr>
          <p:cNvPr id="7" name="图片 5">
            <a:extLst>
              <a:ext uri="{FF2B5EF4-FFF2-40B4-BE49-F238E27FC236}">
                <a16:creationId xmlns:a16="http://schemas.microsoft.com/office/drawing/2014/main" id="{91E548DF-0496-C642-950A-A9FF82850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98" y="3011932"/>
            <a:ext cx="7482080" cy="268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F0BDF8-DCFC-4B4E-A35A-D8065EDFC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278" y="3429000"/>
            <a:ext cx="2340141" cy="18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3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E2BBB3D2-D25F-D447-8FBA-D265729D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7442200" cy="425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432A8-0CA8-EB41-A715-C69B30718E52}"/>
              </a:ext>
            </a:extLst>
          </p:cNvPr>
          <p:cNvSpPr txBox="1"/>
          <p:nvPr/>
        </p:nvSpPr>
        <p:spPr>
          <a:xfrm>
            <a:off x="6216136" y="162668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3306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15E3C-8066-4340-B61E-287C61DB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&amp; CISC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9B648-9D0F-4238-A72A-84D6DD620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CISC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9842A-253C-4F58-9346-53DF0984B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/>
              <a:t>Many</a:t>
            </a:r>
            <a:r>
              <a:rPr lang="en-US" altLang="zh-CN" dirty="0"/>
              <a:t> types of </a:t>
            </a:r>
            <a:r>
              <a:rPr lang="en-US" altLang="zh-CN" b="1" dirty="0"/>
              <a:t>complex</a:t>
            </a:r>
            <a:r>
              <a:rPr lang="en-US" altLang="zh-CN" dirty="0"/>
              <a:t> instructions</a:t>
            </a:r>
          </a:p>
          <a:p>
            <a:r>
              <a:rPr lang="en-US" altLang="zh-CN" dirty="0"/>
              <a:t>Some with </a:t>
            </a:r>
            <a:r>
              <a:rPr lang="en-US" altLang="zh-CN" b="1" dirty="0"/>
              <a:t>long </a:t>
            </a:r>
            <a:r>
              <a:rPr lang="en-US" altLang="zh-CN" dirty="0"/>
              <a:t>execution times</a:t>
            </a:r>
          </a:p>
          <a:p>
            <a:pPr lvl="1"/>
            <a:r>
              <a:rPr lang="en-US" altLang="zh-CN" b="1" dirty="0"/>
              <a:t>Resemble higher level language</a:t>
            </a:r>
            <a:endParaRPr lang="en-US" altLang="zh-CN" dirty="0"/>
          </a:p>
          <a:p>
            <a:r>
              <a:rPr lang="en-US" altLang="zh-CN" b="1" dirty="0"/>
              <a:t>Variable-size</a:t>
            </a:r>
            <a:r>
              <a:rPr lang="en-US" altLang="zh-CN" dirty="0"/>
              <a:t> encodings</a:t>
            </a:r>
          </a:p>
          <a:p>
            <a:r>
              <a:rPr lang="en-US" altLang="zh-CN" dirty="0"/>
              <a:t>Multiple addressing formats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E6CBFC-B9B2-44BA-AB36-A954A4380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Early RISC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9C3CBB-D249-4DE4-9808-63F0640C83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b="1" dirty="0"/>
              <a:t>Fewer</a:t>
            </a:r>
            <a:r>
              <a:rPr lang="en-US" altLang="zh-CN" dirty="0"/>
              <a:t> types of instructions</a:t>
            </a:r>
          </a:p>
          <a:p>
            <a:r>
              <a:rPr lang="en-US" altLang="zh-CN" b="1" dirty="0"/>
              <a:t>Short</a:t>
            </a:r>
            <a:r>
              <a:rPr lang="en-US" altLang="zh-CN" dirty="0"/>
              <a:t> execution times</a:t>
            </a:r>
          </a:p>
          <a:p>
            <a:r>
              <a:rPr lang="en-US" altLang="zh-CN" b="1" dirty="0"/>
              <a:t>Fixed-length</a:t>
            </a:r>
            <a:r>
              <a:rPr lang="en-US" altLang="zh-CN" dirty="0"/>
              <a:t> encodings</a:t>
            </a:r>
          </a:p>
          <a:p>
            <a:r>
              <a:rPr lang="en-US" altLang="zh-CN" b="1" dirty="0"/>
              <a:t>Simple</a:t>
            </a:r>
            <a:r>
              <a:rPr lang="en-US" altLang="zh-CN" dirty="0"/>
              <a:t> addressing formats: </a:t>
            </a:r>
            <a:r>
              <a:rPr lang="en-US" altLang="zh-CN" b="1" dirty="0"/>
              <a:t>base and displacement addressing</a:t>
            </a:r>
            <a:r>
              <a:rPr lang="en-US" altLang="zh-CN" dirty="0"/>
              <a:t> only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663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试用</a:t>
            </a:r>
            <a:r>
              <a:rPr lang="en-US" altLang="zh-CN" dirty="0"/>
              <a:t> and, or, not </a:t>
            </a:r>
            <a:r>
              <a:rPr lang="zh-CN" altLang="en-US" dirty="0"/>
              <a:t>三种逻辑门构造 </a:t>
            </a:r>
            <a:r>
              <a:rPr lang="en-US" altLang="zh-CN" dirty="0"/>
              <a:t>xor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26" name="Picture 2" descr="The Exclusive-OR Function: The XOR Gate | Boolean Algebra | Electronics  Textbook">
            <a:extLst>
              <a:ext uri="{FF2B5EF4-FFF2-40B4-BE49-F238E27FC236}">
                <a16:creationId xmlns:a16="http://schemas.microsoft.com/office/drawing/2014/main" id="{974956DE-58B2-8340-945E-A7820A8F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09" y="1895475"/>
            <a:ext cx="56261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Multiplexor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95E9C-482C-3B46-A31A-D00C0AFD5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497" y="2721769"/>
            <a:ext cx="3425933" cy="204161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3F07ED-3B8B-D647-87AA-688BC8459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78727" y="563867"/>
            <a:ext cx="7213273" cy="5730265"/>
          </a:xfrm>
        </p:spPr>
      </p:pic>
    </p:spTree>
    <p:extLst>
      <p:ext uri="{BB962C8B-B14F-4D97-AF65-F5344CB8AC3E}">
        <p14:creationId xmlns:p14="http://schemas.microsoft.com/office/powerpoint/2010/main" val="779370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Multiplexor</a:t>
            </a: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HCL 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表达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Case expressions</a:t>
            </a:r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条件不一定互斥</a:t>
            </a:r>
          </a:p>
          <a:p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按次序比对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，选择第一个值为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1 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的式子</a:t>
            </a:r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261C5-FADA-9241-800E-510B1DF82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18" y="3098901"/>
            <a:ext cx="3558363" cy="29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word</a:t>
            </a: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out = [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!s0 &amp;&amp; !s1 : A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# 00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!s1 : B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# 01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!s0 : C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# 10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1 : D 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# 11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C9CE6-5A00-114F-B321-1666D0F3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14" y="3216349"/>
            <a:ext cx="6426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8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逻辑表达式：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D10BD-2853-AA4D-B4AF-DEF6BFC23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6521" y="1530313"/>
            <a:ext cx="7750112" cy="5024437"/>
          </a:xfrm>
        </p:spPr>
      </p:pic>
    </p:spTree>
    <p:extLst>
      <p:ext uri="{BB962C8B-B14F-4D97-AF65-F5344CB8AC3E}">
        <p14:creationId xmlns:p14="http://schemas.microsoft.com/office/powerpoint/2010/main" val="2191227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ALU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34FAA-2036-9C47-B7FD-ECC2B31B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47" y="1801849"/>
            <a:ext cx="10121306" cy="32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HCL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e.g.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bool</a:t>
            </a:r>
            <a:r>
              <a:rPr lang="en-US" altLang="zh-CN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k = icode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in {</a:t>
            </a:r>
            <a:r>
              <a:rPr lang="en-US" altLang="zh-CN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irmovq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rrmovq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可以作为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case expression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的条件</a:t>
            </a: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03E8E-C912-FD47-9269-7772FEA7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0" y="1690688"/>
            <a:ext cx="90043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43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寄存器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r>
              <a:rPr lang="zh-CN" altLang="en-US" b="1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时钟上升沿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写入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Why do we need registers in processors?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Ordering and timing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71D7F-E52A-A946-A252-7230F643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203575"/>
            <a:ext cx="9296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一个粗糙的观点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计算机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=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 组合逻辑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 寄存器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+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 时钟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BF1EA-4417-CA41-9B88-A722A7C9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6" y="308620"/>
            <a:ext cx="4331482" cy="60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2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629086-2521-D344-830F-EC7C3296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989634" cy="37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8111-0DAD-47BC-84E1-563E09B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&amp; CISC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C509E-27A9-435E-AED6-B5E574CE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CISC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BA43D-05AD-4055-BEEF-B01E526B5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Arithmetic and logical operations: both </a:t>
            </a:r>
            <a:r>
              <a:rPr lang="en-US" altLang="zh-CN" b="1" dirty="0"/>
              <a:t>memory</a:t>
            </a:r>
            <a:r>
              <a:rPr lang="en-US" altLang="zh-CN" dirty="0"/>
              <a:t> and </a:t>
            </a:r>
            <a:r>
              <a:rPr lang="en-US" altLang="zh-CN" b="1" dirty="0"/>
              <a:t>register</a:t>
            </a:r>
            <a:r>
              <a:rPr lang="en-US" altLang="zh-CN" dirty="0"/>
              <a:t> operands</a:t>
            </a:r>
          </a:p>
          <a:p>
            <a:r>
              <a:rPr lang="en-US" altLang="zh-CN" b="1" dirty="0"/>
              <a:t>Hidden</a:t>
            </a:r>
            <a:r>
              <a:rPr lang="en-US" altLang="zh-CN" dirty="0"/>
              <a:t> implementation artifacts</a:t>
            </a:r>
          </a:p>
          <a:p>
            <a:r>
              <a:rPr lang="en-US" altLang="zh-CN" dirty="0"/>
              <a:t>Condition codes</a:t>
            </a:r>
          </a:p>
          <a:p>
            <a:r>
              <a:rPr lang="en-US" altLang="zh-CN" b="1" dirty="0"/>
              <a:t>The stack </a:t>
            </a:r>
            <a:r>
              <a:rPr lang="en-US" altLang="zh-CN" dirty="0"/>
              <a:t>for procedure linkage and return addresses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6B99C-D1A2-43A2-8EAA-6FD6D0A0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Early RISC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2E7B6-DD33-40A0-9E7F-0F9A73E1CC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Arithmetic and logical operations: only </a:t>
            </a:r>
            <a:r>
              <a:rPr lang="en-US" altLang="zh-CN" b="1" dirty="0"/>
              <a:t>register</a:t>
            </a:r>
            <a:r>
              <a:rPr lang="en-US" altLang="zh-CN" dirty="0"/>
              <a:t> operands</a:t>
            </a:r>
          </a:p>
          <a:p>
            <a:r>
              <a:rPr lang="en-US" altLang="zh-CN" b="1" dirty="0"/>
              <a:t>Exposed</a:t>
            </a:r>
            <a:r>
              <a:rPr lang="en-US" altLang="zh-CN" dirty="0"/>
              <a:t> implementation artifacts</a:t>
            </a:r>
          </a:p>
          <a:p>
            <a:r>
              <a:rPr lang="en-US" altLang="zh-CN" b="1" dirty="0"/>
              <a:t>No</a:t>
            </a:r>
            <a:r>
              <a:rPr lang="en-US" altLang="zh-CN" dirty="0"/>
              <a:t> </a:t>
            </a:r>
            <a:r>
              <a:rPr lang="en-US" altLang="zh-CN" b="1" dirty="0"/>
              <a:t>condition codes</a:t>
            </a:r>
          </a:p>
          <a:p>
            <a:r>
              <a:rPr lang="en-US" altLang="zh-CN" b="1" dirty="0"/>
              <a:t>Registers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procedure linkage and return addresses</a:t>
            </a:r>
            <a:endParaRPr lang="en-US" altLang="zh-CN" b="1" dirty="0"/>
          </a:p>
          <a:p>
            <a:pPr lvl="1"/>
            <a:r>
              <a:rPr lang="en-US" altLang="zh-CN" b="1" dirty="0"/>
              <a:t>More registers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7077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图片 4">
            <a:extLst>
              <a:ext uri="{FF2B5EF4-FFF2-40B4-BE49-F238E27FC236}">
                <a16:creationId xmlns:a16="http://schemas.microsoft.com/office/drawing/2014/main" id="{B6EEC690-1C1F-BE47-BE02-BC26D59B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41883" cy="37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82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Register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file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n-ea"/>
                <a:cs typeface="Calibri" panose="020F0502020204030204" pitchFamily="34" charset="0"/>
              </a:rPr>
              <a:t>读是组合逻辑，写由 </a:t>
            </a:r>
            <a:r>
              <a:rPr lang="en-US" altLang="zh-CN" dirty="0">
                <a:latin typeface="+mn-ea"/>
                <a:cs typeface="Calibri" panose="020F0502020204030204" pitchFamily="34" charset="0"/>
              </a:rPr>
              <a:t>clock </a:t>
            </a:r>
            <a:r>
              <a:rPr lang="zh-CN" altLang="en-US" dirty="0">
                <a:latin typeface="+mn-ea"/>
                <a:cs typeface="Calibri" panose="020F0502020204030204" pitchFamily="34" charset="0"/>
              </a:rPr>
              <a:t>控制</a:t>
            </a:r>
            <a:endParaRPr lang="en-US" altLang="zh-CN" dirty="0">
              <a:latin typeface="+mn-ea"/>
              <a:cs typeface="Calibri" panose="020F0502020204030204" pitchFamily="34" charset="0"/>
            </a:endParaRP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同时读、写同一个寄存器？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B7642-5F18-504D-9CF6-E34314808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775075"/>
            <a:ext cx="54864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98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Memory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+mn-ea"/>
                <a:cs typeface="Calibri" panose="020F0502020204030204" pitchFamily="34" charset="0"/>
              </a:rPr>
              <a:t>读是组合逻辑，写由 </a:t>
            </a:r>
            <a:r>
              <a:rPr lang="en-US" altLang="zh-CN" dirty="0">
                <a:latin typeface="+mn-ea"/>
                <a:cs typeface="Calibri" panose="020F0502020204030204" pitchFamily="34" charset="0"/>
              </a:rPr>
              <a:t>clock </a:t>
            </a:r>
            <a:r>
              <a:rPr lang="zh-CN" altLang="en-US" dirty="0">
                <a:latin typeface="+mn-ea"/>
                <a:cs typeface="Calibri" panose="020F0502020204030204" pitchFamily="34" charset="0"/>
              </a:rPr>
              <a:t>控制</a:t>
            </a:r>
            <a:endParaRPr lang="en-US" altLang="zh-CN" dirty="0">
              <a:latin typeface="+mn-ea"/>
              <a:cs typeface="Calibri" panose="020F0502020204030204" pitchFamily="34" charset="0"/>
            </a:endParaRPr>
          </a:p>
          <a:p>
            <a:r>
              <a:rPr lang="en-US" altLang="zh-CN" dirty="0">
                <a:latin typeface="+mn-ea"/>
                <a:cs typeface="Calibri" panose="020F0502020204030204" pitchFamily="34" charset="0"/>
              </a:rPr>
              <a:t>error bit</a:t>
            </a:r>
            <a:r>
              <a:rPr lang="zh-CN" altLang="en-US" dirty="0">
                <a:latin typeface="+mn-ea"/>
                <a:cs typeface="Calibri" panose="020F0502020204030204" pitchFamily="34" charset="0"/>
              </a:rPr>
              <a:t> 也是组合逻辑</a:t>
            </a:r>
            <a:endParaRPr lang="en-US" altLang="zh-CN" dirty="0"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4CAF1-5F4A-BA49-85FE-974FBFC71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97" y="3162152"/>
            <a:ext cx="4076405" cy="31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cs typeface="Consolas" panose="020B0609020204030204" pitchFamily="49" charset="0"/>
              </a:rPr>
              <a:t>Data / Instruction memory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47A6-5C24-A848-9173-D6044362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39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Structural hazard</a:t>
            </a:r>
          </a:p>
          <a:p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真实的机器是不分的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78B44-4BEC-584E-9CB0-2968A214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6" y="1517575"/>
            <a:ext cx="3671334" cy="1911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EABA4-3052-8D40-A7A7-68273D38E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466" y="3737620"/>
            <a:ext cx="3671334" cy="2169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03BDF-A27B-284A-8172-BDE741CD6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37" y="2674794"/>
            <a:ext cx="6864984" cy="36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复习：</a:t>
            </a:r>
            <a:r>
              <a:rPr lang="en-US" altLang="zh-CN" dirty="0">
                <a:latin typeface="+mj-ea"/>
              </a:rPr>
              <a:t>Y86-64 </a:t>
            </a:r>
            <a:r>
              <a:rPr lang="zh-CN" altLang="en-US" dirty="0">
                <a:latin typeface="+mj-ea"/>
              </a:rPr>
              <a:t>指令集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098DD-98AB-4848-BC3C-38F08CBB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050" y="1847850"/>
            <a:ext cx="7717899" cy="4351338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51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SEQ</a:t>
            </a:r>
            <a:endParaRPr lang="zh-CN" altLang="en-US" dirty="0">
              <a:latin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D354E8-FA89-0445-8441-E5C58482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4956" y="428510"/>
            <a:ext cx="4516244" cy="60643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2FF21F-6749-FE42-AA71-C1D1530E206D}"/>
              </a:ext>
            </a:extLst>
          </p:cNvPr>
          <p:cNvSpPr txBox="1"/>
          <p:nvPr/>
        </p:nvSpPr>
        <p:spPr>
          <a:xfrm>
            <a:off x="6782027" y="1153908"/>
            <a:ext cx="13236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icode:ifun</a:t>
            </a:r>
          </a:p>
          <a:p>
            <a:r>
              <a:rPr lang="en-US" sz="2200"/>
              <a:t>rA:rB</a:t>
            </a:r>
          </a:p>
          <a:p>
            <a:r>
              <a:rPr lang="en-US" sz="2200"/>
              <a:t>valC</a:t>
            </a:r>
          </a:p>
          <a:p>
            <a:r>
              <a:rPr lang="en-US" sz="2200"/>
              <a:t>valP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DD65-A893-7049-BF39-D571E6405723}"/>
                  </a:ext>
                </a:extLst>
              </p:cNvPr>
              <p:cNvSpPr txBox="1"/>
              <p:nvPr/>
            </p:nvSpPr>
            <p:spPr>
              <a:xfrm>
                <a:off x="6782027" y="2691251"/>
                <a:ext cx="24119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/>
                  <a:t>valA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200"/>
                  <a:t> R[rA / %rsp]</a:t>
                </a:r>
              </a:p>
              <a:p>
                <a:r>
                  <a:rPr lang="en-US" sz="2200"/>
                  <a:t>valB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200"/>
                  <a:t> R[rB / %rsp]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3DD65-A893-7049-BF39-D571E6405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7" y="2691251"/>
                <a:ext cx="2411942" cy="769441"/>
              </a:xfrm>
              <a:prstGeom prst="rect">
                <a:avLst/>
              </a:prstGeom>
              <a:blipFill>
                <a:blip r:embed="rId3"/>
                <a:stretch>
                  <a:fillRect l="-3158" t="-4839" r="-2632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66269E-134F-A44A-9AF3-90152D49BA5C}"/>
                  </a:ext>
                </a:extLst>
              </p:cNvPr>
              <p:cNvSpPr txBox="1"/>
              <p:nvPr/>
            </p:nvSpPr>
            <p:spPr>
              <a:xfrm>
                <a:off x="6782027" y="3591788"/>
                <a:ext cx="48598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valE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(valB / 0) (OP / +) (val A / valC 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/>
                  <a:t>8)  </a:t>
                </a:r>
              </a:p>
              <a:p>
                <a:r>
                  <a:rPr lang="en-US"/>
                  <a:t>Set CC</a:t>
                </a:r>
              </a:p>
              <a:p>
                <a:r>
                  <a:rPr lang="en-US"/>
                  <a:t>Cnd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Cond(CC, ifun)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66269E-134F-A44A-9AF3-90152D49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7" y="3591788"/>
                <a:ext cx="4859846" cy="923330"/>
              </a:xfrm>
              <a:prstGeom prst="rect">
                <a:avLst/>
              </a:prstGeom>
              <a:blipFill>
                <a:blip r:embed="rId4"/>
                <a:stretch>
                  <a:fillRect l="-130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B7618-AFE7-0545-8480-5B7B5C033396}"/>
                  </a:ext>
                </a:extLst>
              </p:cNvPr>
              <p:cNvSpPr txBox="1"/>
              <p:nvPr/>
            </p:nvSpPr>
            <p:spPr>
              <a:xfrm>
                <a:off x="6782027" y="5066402"/>
                <a:ext cx="28591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R[rB / %rsp]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(if (Cnd)) valE</a:t>
                </a:r>
              </a:p>
              <a:p>
                <a:r>
                  <a:rPr lang="en-US"/>
                  <a:t>R[rA]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valM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B7618-AFE7-0545-8480-5B7B5C033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27" y="5066402"/>
                <a:ext cx="2859116" cy="646331"/>
              </a:xfrm>
              <a:prstGeom prst="rect">
                <a:avLst/>
              </a:prstGeom>
              <a:blipFill>
                <a:blip r:embed="rId5"/>
                <a:stretch>
                  <a:fillRect l="-2212" t="-3846" r="-44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97FEDE-7B22-A04F-967B-F8780691ECA6}"/>
                  </a:ext>
                </a:extLst>
              </p:cNvPr>
              <p:cNvSpPr txBox="1"/>
              <p:nvPr/>
            </p:nvSpPr>
            <p:spPr>
              <a:xfrm>
                <a:off x="6788375" y="5918138"/>
                <a:ext cx="4205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PC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/>
                  <a:t> valP / (Cnd ? valC : valP) / valC / valM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97FEDE-7B22-A04F-967B-F8780691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375" y="5918138"/>
                <a:ext cx="4205638" cy="369332"/>
              </a:xfrm>
              <a:prstGeom prst="rect">
                <a:avLst/>
              </a:prstGeom>
              <a:blipFill>
                <a:blip r:embed="rId6"/>
                <a:stretch>
                  <a:fillRect l="-1205" t="-10345" r="-301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8BD291-36CB-5C42-8791-2E634574B5E4}"/>
                  </a:ext>
                </a:extLst>
              </p:cNvPr>
              <p:cNvSpPr txBox="1"/>
              <p:nvPr/>
            </p:nvSpPr>
            <p:spPr>
              <a:xfrm>
                <a:off x="6782401" y="4495618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(M</a:t>
                </a:r>
                <a:r>
                  <a:rPr lang="en-US" baseline="-25000"/>
                  <a:t>8</a:t>
                </a:r>
                <a:r>
                  <a:rPr lang="en-US"/>
                  <a:t>[valE]</a:t>
                </a:r>
                <a:r>
                  <a:rPr lang="en-US" sz="18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baseline="-25000"/>
                  <a:t> </a:t>
                </a:r>
                <a:r>
                  <a:rPr lang="en-US"/>
                  <a:t>valA / valP) / (valM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/>
                  <a:t>M</a:t>
                </a:r>
                <a:r>
                  <a:rPr lang="en-US" baseline="-25000"/>
                  <a:t>8</a:t>
                </a:r>
                <a:r>
                  <a:rPr lang="en-US"/>
                  <a:t>[valE</a:t>
                </a:r>
                <a:r>
                  <a:rPr lang="zh-CN" altLang="en-US"/>
                  <a:t> </a:t>
                </a:r>
                <a:r>
                  <a:rPr lang="en-US" altLang="zh-CN"/>
                  <a:t>/</a:t>
                </a:r>
                <a:r>
                  <a:rPr lang="zh-CN" altLang="en-US"/>
                  <a:t> </a:t>
                </a:r>
                <a:r>
                  <a:rPr lang="en-US" altLang="zh-CN"/>
                  <a:t>valA</a:t>
                </a:r>
                <a:r>
                  <a:rPr lang="en-US"/>
                  <a:t>])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8BD291-36CB-5C42-8791-2E634574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401" y="4495618"/>
                <a:ext cx="4859472" cy="369332"/>
              </a:xfrm>
              <a:prstGeom prst="rect">
                <a:avLst/>
              </a:prstGeom>
              <a:blipFill>
                <a:blip r:embed="rId7"/>
                <a:stretch>
                  <a:fillRect l="-130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BAA2777-A332-1845-8392-A86AB1B7B1DF}"/>
              </a:ext>
            </a:extLst>
          </p:cNvPr>
          <p:cNvSpPr txBox="1">
            <a:spLocks/>
          </p:cNvSpPr>
          <p:nvPr/>
        </p:nvSpPr>
        <p:spPr>
          <a:xfrm>
            <a:off x="838200" y="1696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n-ea"/>
                <a:cs typeface="Calibri" panose="020F0502020204030204" pitchFamily="34" charset="0"/>
              </a:rPr>
              <a:t>重要考点</a:t>
            </a:r>
            <a:endParaRPr lang="en-US" altLang="zh-CN" dirty="0">
              <a:latin typeface="+mn-ea"/>
              <a:cs typeface="Calibri" panose="020F0502020204030204" pitchFamily="34" charset="0"/>
            </a:endParaRPr>
          </a:p>
          <a:p>
            <a:r>
              <a:rPr lang="zh-CN" altLang="en-US" dirty="0">
                <a:latin typeface="+mn-ea"/>
                <a:cs typeface="Calibri" panose="020F0502020204030204" pitchFamily="34" charset="0"/>
              </a:rPr>
              <a:t>举几个例子</a:t>
            </a:r>
            <a:endParaRPr lang="en-US" altLang="zh-CN" dirty="0">
              <a:latin typeface="+mn-ea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OPq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mrmovq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callq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alibri" panose="020F0502020204030204" pitchFamily="34" charset="0"/>
              </a:rPr>
              <a:t>默写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pushq &amp; popq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ret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cmovxx</a:t>
            </a:r>
          </a:p>
        </p:txBody>
      </p:sp>
    </p:spTree>
    <p:extLst>
      <p:ext uri="{BB962C8B-B14F-4D97-AF65-F5344CB8AC3E}">
        <p14:creationId xmlns:p14="http://schemas.microsoft.com/office/powerpoint/2010/main" val="2030674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SEQ timing</a:t>
            </a:r>
            <a:endParaRPr lang="zh-CN" altLang="en-US" dirty="0">
              <a:latin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BAA2777-A332-1845-8392-A86AB1B7B1DF}"/>
              </a:ext>
            </a:extLst>
          </p:cNvPr>
          <p:cNvSpPr txBox="1">
            <a:spLocks/>
          </p:cNvSpPr>
          <p:nvPr/>
        </p:nvSpPr>
        <p:spPr>
          <a:xfrm>
            <a:off x="838200" y="1696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BCDE76-3188-624E-8C5B-CC1A021A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62" y="0"/>
            <a:ext cx="3882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7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SEQ timing</a:t>
            </a:r>
            <a:endParaRPr lang="zh-CN" altLang="en-US" dirty="0">
              <a:latin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BAA2777-A332-1845-8392-A86AB1B7B1DF}"/>
              </a:ext>
            </a:extLst>
          </p:cNvPr>
          <p:cNvSpPr txBox="1">
            <a:spLocks/>
          </p:cNvSpPr>
          <p:nvPr/>
        </p:nvSpPr>
        <p:spPr>
          <a:xfrm>
            <a:off x="838200" y="16963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8507C4-0280-BC4D-9079-1F98FBD4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99" y="70229"/>
            <a:ext cx="6079238" cy="64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2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SEQ stage details &amp; HCL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除了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icode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/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ifun / alufun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/ Stat 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外，所有信号由 </a:t>
            </a:r>
            <a:r>
              <a:rPr lang="en-US" altLang="zh-CN" sz="2200" dirty="0">
                <a:latin typeface="+mn-ea"/>
                <a:cs typeface="Consolas" panose="020B0609020204030204" pitchFamily="49" charset="0"/>
              </a:rPr>
              <a:t>icode</a:t>
            </a:r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 确定</a:t>
            </a:r>
            <a:endParaRPr lang="en-US" altLang="zh-CN" sz="2200" dirty="0">
              <a:latin typeface="+mn-ea"/>
              <a:cs typeface="Consolas" panose="020B0609020204030204" pitchFamily="49" charset="0"/>
            </a:endParaRPr>
          </a:p>
          <a:p>
            <a:r>
              <a:rPr lang="zh-CN" altLang="en-US" sz="2200" dirty="0">
                <a:latin typeface="+mn-ea"/>
                <a:cs typeface="Consolas" panose="020B0609020204030204" pitchFamily="49" charset="0"/>
              </a:rPr>
              <a:t>按照 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IXXMOVQ, IOP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, (IJXX / ICALL / IRET), (IPUSHQ, IPOPQ), (IHALT, INOP) 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依次考虑</a:t>
            </a:r>
            <a:endParaRPr lang="en-US" altLang="zh-CN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注意没有 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ICMOVXXQ, 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在涉及 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IRRMOVQ </a:t>
            </a:r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时记得考虑 </a:t>
            </a:r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Cnd</a:t>
            </a:r>
          </a:p>
          <a:p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例</a:t>
            </a:r>
            <a:endParaRPr lang="en-US" altLang="zh-CN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instr_valid &amp; need_regids &amp; need_valC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dstE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aluA</a:t>
            </a:r>
          </a:p>
          <a:p>
            <a:r>
              <a:rPr lang="zh-CN" alt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默写</a:t>
            </a:r>
            <a:endParaRPr lang="en-US" altLang="zh-CN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mem_data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new_pc</a:t>
            </a:r>
          </a:p>
          <a:p>
            <a:pPr lvl="1"/>
            <a:r>
              <a:rPr lang="en-US" altLang="zh-CN" sz="2200" dirty="0">
                <a:latin typeface="Consolas" panose="020B0609020204030204" pitchFamily="49" charset="0"/>
                <a:cs typeface="Consolas" panose="020B0609020204030204" pitchFamily="49" charset="0"/>
              </a:rPr>
              <a:t>Stat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349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Pipelining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吞吐量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throughput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延迟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latency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周期长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cycle time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相关计算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488EA-DA9F-364A-8931-7749820E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05" y="533110"/>
            <a:ext cx="3964136" cy="56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8111-0DAD-47BC-84E1-563E09B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&amp; CISC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C509E-27A9-435E-AED6-B5E574CE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CISC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BA43D-05AD-4055-BEEF-B01E526B5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Emphasis on </a:t>
            </a:r>
            <a:r>
              <a:rPr lang="en-US" altLang="zh-CN" b="1" dirty="0"/>
              <a:t>hardware</a:t>
            </a:r>
          </a:p>
          <a:p>
            <a:r>
              <a:rPr lang="en-US" altLang="zh-CN" dirty="0"/>
              <a:t>Memory-to-memory</a:t>
            </a:r>
          </a:p>
          <a:p>
            <a:r>
              <a:rPr lang="en-US" altLang="zh-CN" b="1" dirty="0"/>
              <a:t>Small</a:t>
            </a:r>
            <a:r>
              <a:rPr lang="en-US" altLang="zh-CN" dirty="0"/>
              <a:t> code size</a:t>
            </a:r>
          </a:p>
          <a:p>
            <a:r>
              <a:rPr lang="en-US" altLang="zh-CN" b="1" dirty="0"/>
              <a:t>High</a:t>
            </a:r>
            <a:r>
              <a:rPr lang="en-US" altLang="zh-CN" dirty="0"/>
              <a:t> cycles per instruction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6B99C-D1A2-43A2-8EAA-6FD6D0A0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Early RISC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2E7B6-DD33-40A0-9E7F-0F9A73E1CC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Emphasis on </a:t>
            </a:r>
            <a:r>
              <a:rPr lang="en-US" altLang="zh-CN" b="1" dirty="0"/>
              <a:t>software</a:t>
            </a:r>
          </a:p>
          <a:p>
            <a:r>
              <a:rPr lang="en-US" altLang="zh-CN" dirty="0"/>
              <a:t>Register-to-register</a:t>
            </a:r>
          </a:p>
          <a:p>
            <a:pPr lvl="1"/>
            <a:r>
              <a:rPr lang="en-US" altLang="zh-CN" dirty="0"/>
              <a:t>Load-store architecture</a:t>
            </a:r>
          </a:p>
          <a:p>
            <a:r>
              <a:rPr lang="en-US" altLang="zh-CN" b="1" dirty="0"/>
              <a:t>Large</a:t>
            </a:r>
            <a:r>
              <a:rPr lang="en-US" altLang="zh-CN" dirty="0"/>
              <a:t> code size</a:t>
            </a:r>
          </a:p>
          <a:p>
            <a:r>
              <a:rPr lang="en-US" altLang="zh-CN" b="1" dirty="0"/>
              <a:t>Low</a:t>
            </a:r>
            <a:r>
              <a:rPr lang="en-US" altLang="zh-CN" dirty="0"/>
              <a:t> cycles per instruction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0523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F4EDC-9E3E-EA47-9CB5-B3A4CBB5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895600"/>
            <a:ext cx="110998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195B1-E6CC-1549-BD70-96B9AACC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4097337"/>
            <a:ext cx="9385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FA5D9-04AE-424B-8C8A-1BFA03E28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114550"/>
            <a:ext cx="103886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DB6D-AD40-EE49-9DFC-A1D9E3E1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4878387"/>
            <a:ext cx="5397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41813-FB83-E64E-940D-A27D75F1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528289"/>
            <a:ext cx="5816600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F3D8A-AE21-344D-9507-0A98659B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0189"/>
            <a:ext cx="9359590" cy="1343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6A5146-C800-AC49-9228-5EC3C785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44081"/>
            <a:ext cx="6388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441813-FB83-E64E-940D-A27D75F1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528289"/>
            <a:ext cx="5816600" cy="3771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90768C-CE7C-5040-BB7B-B9FAF22E9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0189"/>
            <a:ext cx="9660674" cy="13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78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Pipelining 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+mj-ea"/>
              </a:rPr>
              <a:t>的不足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High clock frequency</a:t>
                </a:r>
              </a:p>
              <a:p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数据依赖造成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cycle waste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/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stall</a:t>
                </a:r>
              </a:p>
              <a:p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寄存器占用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latency (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课本 </a:t>
                </a:r>
                <a:r>
                  <a:rPr lang="en-US" altLang="zh-CN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Page 454)</a:t>
                </a:r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bg2">
                        <a:lumMod val="75000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 panose="020B0609020204030204" pitchFamily="49" charset="0"/>
                  </a:rPr>
                  <a:t> 吞吐率有上限</a:t>
                </a:r>
                <a:endParaRPr lang="en-US" altLang="zh-CN" dirty="0">
                  <a:solidFill>
                    <a:schemeClr val="bg2">
                      <a:lumMod val="7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endParaRPr lang="en-US" altLang="zh-CN" dirty="0">
                  <a:solidFill>
                    <a:schemeClr val="bg2">
                      <a:lumMod val="75000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97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PIPE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流水线需要解决的四个新问题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Data hazard (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ead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fter </a:t>
            </a:r>
            <a:r>
              <a:rPr lang="en-US" altLang="zh-CN" b="1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rite, Load/use hazard)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Control hazard (jxx, ret)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Structural hazard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Exception handling</a:t>
            </a:r>
          </a:p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两类方案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Bubbling / stalling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Forwarding</a:t>
            </a: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有时需要都用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30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Forwarding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word d_valA = [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D_icode in { ICALL, IJXX } : D_valP;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d_srcA == e_dstE : e_valE;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d_srcA == M_dstM : m_valM;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d_srcA == M_dstE : M_valE;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d_srcA == W_dstM : W_valM;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d_srcA == W_dstE : W_valE;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1 : d_rvalA;  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AC656-17F8-1842-BFE4-FB7705E5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2" y="0"/>
            <a:ext cx="503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7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Load/use hazard</a:t>
            </a:r>
            <a:endParaRPr lang="zh-CN" altLang="en-US" dirty="0">
              <a:latin typeface="+mj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AC656-17F8-1842-BFE4-FB7705E5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2" y="0"/>
            <a:ext cx="5030159" cy="68580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209144B-282A-694F-A3BB-D2B8949E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2961" cy="4351338"/>
          </a:xfrm>
        </p:spPr>
        <p:txBody>
          <a:bodyPr>
            <a:noAutofit/>
          </a:bodyPr>
          <a:lstStyle/>
          <a:p>
            <a:r>
              <a:rPr lang="en-US" altLang="zh-CN" sz="22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E_icode in {IMRMOVQ, IPOPQ} &amp;&amp; 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E_dstM </a:t>
            </a:r>
            <a:r>
              <a:rPr lang="en-US" altLang="zh-CN" sz="22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 {d_srcA, d_srcB}</a:t>
            </a:r>
          </a:p>
          <a:p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Stall F and D, bubble E</a:t>
            </a:r>
          </a:p>
          <a:p>
            <a:pPr lvl="1"/>
            <a:r>
              <a:rPr lang="en-US" altLang="zh-CN" sz="1600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bubble/stall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是下一周期生效</a:t>
            </a:r>
            <a:endParaRPr lang="en-US" altLang="zh-CN" sz="2200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sz="22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之后可以正常 </a:t>
            </a:r>
            <a:r>
              <a:rPr lang="en-US" altLang="zh-CN" sz="2200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forward</a:t>
            </a:r>
          </a:p>
          <a:p>
            <a:pPr marL="0" indent="0">
              <a:buNone/>
            </a:pPr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word d_valA = [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d_srcA == M_dstM : m_valM</a:t>
            </a: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];</a:t>
            </a:r>
          </a:p>
          <a:p>
            <a:endParaRPr lang="en-US" altLang="zh-CN" sz="18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48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Branch prediction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课本上的处理器：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Always taken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call / jxx : valC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else : valP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60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Mispredicted branch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720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E_icode == IJXX &amp;&amp; !e_Cnd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Bubble D and E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关于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PC</a:t>
            </a: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59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31387-0544-8344-84B6-552BFC3D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2" y="0"/>
            <a:ext cx="503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8111-0DAD-47BC-84E1-563E09B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 &amp; CISC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EC509E-27A9-435E-AED6-B5E574CE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CISC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5BA43D-05AD-4055-BEEF-B01E526B50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x86-64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A6B99C-D1A2-43A2-8EAA-6FD6D0A06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RISC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2E7B6-DD33-40A0-9E7F-0F9A73E1CC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ARM</a:t>
            </a:r>
          </a:p>
          <a:p>
            <a:r>
              <a:rPr lang="en-US" altLang="zh-CN" dirty="0"/>
              <a:t>RISC-V</a:t>
            </a:r>
          </a:p>
          <a:p>
            <a:r>
              <a:rPr lang="en-US" altLang="zh-CN" dirty="0"/>
              <a:t>MIPS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1DBA3C-D406-8A48-BFDE-57722242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4487863"/>
            <a:ext cx="10693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8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7205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IRET in {D_icode, E_icode, M_icode}</a:t>
            </a:r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Stall F, bubble D</a:t>
            </a:r>
          </a:p>
          <a:p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几个问题</a:t>
            </a: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Why not bubble F?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Why not normal F?</a:t>
            </a: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为什么不在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 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阶段就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forward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其他实现？</a:t>
            </a: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ret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E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的时候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stall F, bubble D and E;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在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M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的时候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stall F, bubble D</a:t>
            </a:r>
            <a:b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31387-0544-8344-84B6-552BFC3D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2" y="0"/>
            <a:ext cx="503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混合出现的情况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4C4BF5-F42F-C546-8CD0-080EDCDA6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2286000"/>
            <a:ext cx="10248900" cy="2286000"/>
          </a:xfrm>
        </p:spPr>
      </p:pic>
    </p:spTree>
    <p:extLst>
      <p:ext uri="{BB962C8B-B14F-4D97-AF65-F5344CB8AC3E}">
        <p14:creationId xmlns:p14="http://schemas.microsoft.com/office/powerpoint/2010/main" val="13349077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Mispredict +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F1E10E-A20C-534F-A5C3-B8EDFA33D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550" y="2317750"/>
            <a:ext cx="8216900" cy="2222500"/>
          </a:xfr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0A5692C-1768-B045-8C4E-500D580F73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072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关于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在这里的处理</a:t>
            </a: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26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Load/use +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5254" cy="4351338"/>
          </a:xfrm>
        </p:spPr>
        <p:txBody>
          <a:bodyPr>
            <a:normAutofit lnSpcReduction="10000"/>
          </a:bodyPr>
          <a:lstStyle/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需要修改 </a:t>
            </a:r>
            <a:r>
              <a:rPr lang="en-US" altLang="zh-CN" b="1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D_bubble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的逻辑：在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Load/use +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的情况下置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</a:b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6945B-E30F-9249-A8B0-D18806E7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2165350"/>
            <a:ext cx="7937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4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Exception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handling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可能产生 </a:t>
            </a:r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exception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的地方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Fetch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imem_error, inst_valid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Memory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：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dmem_error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处理器需要做的事情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使之前的指令顺利执行完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停止执行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阻止错误指令之后的指令对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进行更新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Set CC (E)</a:t>
            </a:r>
          </a:p>
          <a:p>
            <a:pPr lvl="2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Write data memory (M)</a:t>
            </a:r>
          </a:p>
          <a:p>
            <a:pPr lvl="2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Write register file (W)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564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Exception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handling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751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m_stat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或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W_stat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异常时再处理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set_cc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信号置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Stall W, bubble M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W_stat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异常时，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Stat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同样异常，从而在下一周期停止处理器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Register file???</a:t>
            </a: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49C6-621E-8744-876E-07913F5B9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62" y="0"/>
            <a:ext cx="5030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25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PIPE HCL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关于信号的名称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M_stat vs. m_stat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d_valA vs. d_rvalA</a:t>
            </a: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725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F stage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f_pc, f_predPC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f_icode, f_ifun, intr_valid, f_stat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need_regids, need_valC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18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D stage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d_srcA, d_srcB, d_dstE, d_dstM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d_valA, d_valB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2715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E stage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aluA, aluB, alufun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set_cc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e_dstE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e_valA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1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288-5332-2F40-A07D-B983F8A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9EFC-9B77-2C4E-AF02-CE7D9E2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指令长度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MIPS: 定长指令</a:t>
            </a:r>
          </a:p>
        </p:txBody>
      </p:sp>
      <p:pic>
        <p:nvPicPr>
          <p:cNvPr id="4" name="Picture 3" descr="C:\Users\asus\Desktop\ca\Fibonacci.asm  - MARS 4.5">
            <a:extLst>
              <a:ext uri="{FF2B5EF4-FFF2-40B4-BE49-F238E27FC236}">
                <a16:creationId xmlns:a16="http://schemas.microsoft.com/office/drawing/2014/main" id="{9FD4F976-1A1D-CA47-868B-B19E78DAD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t="14213" r="80853" b="56229"/>
          <a:stretch/>
        </p:blipFill>
        <p:spPr>
          <a:xfrm>
            <a:off x="3768944" y="2387650"/>
            <a:ext cx="4376056" cy="4105225"/>
          </a:xfrm>
          <a:prstGeom prst="rect">
            <a:avLst/>
          </a:prstGeom>
        </p:spPr>
      </p:pic>
      <p:pic>
        <p:nvPicPr>
          <p:cNvPr id="5" name="Picture 4" descr="C:\Users\asus\Desktop\ca\Fibonacci.asm  - MARS 4.5">
            <a:extLst>
              <a:ext uri="{FF2B5EF4-FFF2-40B4-BE49-F238E27FC236}">
                <a16:creationId xmlns:a16="http://schemas.microsoft.com/office/drawing/2014/main" id="{ED497C8F-11EA-AF48-83D3-F91F80E4FD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" t="17021" r="92286" b="71827"/>
          <a:stretch/>
        </p:blipFill>
        <p:spPr>
          <a:xfrm>
            <a:off x="6921248" y="2252716"/>
            <a:ext cx="1883392" cy="3065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1963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M stage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mem_addr, mem_read, mem_write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m_stat</a:t>
            </a: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963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W stage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w_dstE, w_valE, w_dstM, w_valM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Stat</a:t>
            </a: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965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Control logic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B11C7-3206-4D84-97D1-B8C07E25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F_stall,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F_bubble = 0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D_stall,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D_bubble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E_stall, E_bubble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M_stall, M_bubble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W_stall, W_bubble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59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288-5332-2F40-A07D-B983F8A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9EFC-9B77-2C4E-AF02-CE7D9E2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指令长度</a:t>
            </a:r>
          </a:p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一个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x86-32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指令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机器码：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26 66 67 F0 81 84 C8 44 33 22 11 78 56 34 12</a:t>
            </a:r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7059E-A61B-7A4B-AE1D-82311ECB7501}"/>
              </a:ext>
            </a:extLst>
          </p:cNvPr>
          <p:cNvSpPr txBox="1"/>
          <p:nvPr/>
        </p:nvSpPr>
        <p:spPr>
          <a:xfrm>
            <a:off x="2436845" y="3059668"/>
            <a:ext cx="7318310" cy="3693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lock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$0x12345678, %es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:0x11223344(%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eax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%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ecx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8)</a:t>
            </a:r>
          </a:p>
        </p:txBody>
      </p:sp>
    </p:spTree>
    <p:extLst>
      <p:ext uri="{BB962C8B-B14F-4D97-AF65-F5344CB8AC3E}">
        <p14:creationId xmlns:p14="http://schemas.microsoft.com/office/powerpoint/2010/main" val="146319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288-5332-2F40-A07D-B983F8AA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9EFC-9B77-2C4E-AF02-CE7D9E22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RISC 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没有条件码</a:t>
            </a:r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endParaRPr lang="en-US" altLang="zh-CN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rt, label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当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rt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中的值相等时跳转到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5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1841</Words>
  <Application>Microsoft Macintosh PowerPoint</Application>
  <PresentationFormat>Widescreen</PresentationFormat>
  <Paragraphs>448</Paragraphs>
  <Slides>72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DengXian</vt:lpstr>
      <vt:lpstr>DengXian</vt:lpstr>
      <vt:lpstr>DengXian Light</vt:lpstr>
      <vt:lpstr>DengXian Light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处理器</vt:lpstr>
      <vt:lpstr>指令集架构</vt:lpstr>
      <vt:lpstr>RISC &amp; CISC</vt:lpstr>
      <vt:lpstr>RISC &amp; CISC</vt:lpstr>
      <vt:lpstr>RISC &amp; CISC</vt:lpstr>
      <vt:lpstr>RISC &amp; CISC</vt:lpstr>
      <vt:lpstr>例</vt:lpstr>
      <vt:lpstr>例</vt:lpstr>
      <vt:lpstr>例</vt:lpstr>
      <vt:lpstr>例</vt:lpstr>
      <vt:lpstr>例</vt:lpstr>
      <vt:lpstr>例</vt:lpstr>
      <vt:lpstr>例</vt:lpstr>
      <vt:lpstr>例</vt:lpstr>
      <vt:lpstr>例</vt:lpstr>
      <vt:lpstr>PowerPoint Presentation</vt:lpstr>
      <vt:lpstr>Y86-64</vt:lpstr>
      <vt:lpstr>Y86-64 指令集</vt:lpstr>
      <vt:lpstr>Y86-64 指令编码</vt:lpstr>
      <vt:lpstr>Y86-64 指令编码</vt:lpstr>
      <vt:lpstr>Y86-64 exceptions</vt:lpstr>
      <vt:lpstr>工具链</vt:lpstr>
      <vt:lpstr>Y86-64 例</vt:lpstr>
      <vt:lpstr>Y86-64 例</vt:lpstr>
      <vt:lpstr>Y86-64 例</vt:lpstr>
      <vt:lpstr>Y86-64 例</vt:lpstr>
      <vt:lpstr>一个细节</vt:lpstr>
      <vt:lpstr>HCL</vt:lpstr>
      <vt:lpstr>例</vt:lpstr>
      <vt:lpstr>例</vt:lpstr>
      <vt:lpstr>Multiplexor</vt:lpstr>
      <vt:lpstr>HCL</vt:lpstr>
      <vt:lpstr>HCL</vt:lpstr>
      <vt:lpstr>逻辑表达式：HCL 与 C</vt:lpstr>
      <vt:lpstr>ALU</vt:lpstr>
      <vt:lpstr>HCL</vt:lpstr>
      <vt:lpstr>寄存器</vt:lpstr>
      <vt:lpstr>一个粗糙的观点</vt:lpstr>
      <vt:lpstr>例</vt:lpstr>
      <vt:lpstr>例</vt:lpstr>
      <vt:lpstr>Register file</vt:lpstr>
      <vt:lpstr>Memory</vt:lpstr>
      <vt:lpstr>Data / Instruction memory</vt:lpstr>
      <vt:lpstr>复习：Y86-64 指令集</vt:lpstr>
      <vt:lpstr>SEQ</vt:lpstr>
      <vt:lpstr>SEQ timing</vt:lpstr>
      <vt:lpstr>SEQ timing</vt:lpstr>
      <vt:lpstr>SEQ stage details &amp; HCL</vt:lpstr>
      <vt:lpstr>Pipelining</vt:lpstr>
      <vt:lpstr>例</vt:lpstr>
      <vt:lpstr>例</vt:lpstr>
      <vt:lpstr>例</vt:lpstr>
      <vt:lpstr>例</vt:lpstr>
      <vt:lpstr>Pipelining 的不足</vt:lpstr>
      <vt:lpstr>PIPE</vt:lpstr>
      <vt:lpstr>Forwarding</vt:lpstr>
      <vt:lpstr>Load/use hazard</vt:lpstr>
      <vt:lpstr>Branch prediction</vt:lpstr>
      <vt:lpstr>Mispredicted branch</vt:lpstr>
      <vt:lpstr>ret</vt:lpstr>
      <vt:lpstr>混合出现的情况</vt:lpstr>
      <vt:lpstr>Mispredict + ret</vt:lpstr>
      <vt:lpstr>Load/use + ret</vt:lpstr>
      <vt:lpstr>Exception handling</vt:lpstr>
      <vt:lpstr>Exception handling</vt:lpstr>
      <vt:lpstr>PIPE HCL</vt:lpstr>
      <vt:lpstr>F stage</vt:lpstr>
      <vt:lpstr>D stage</vt:lpstr>
      <vt:lpstr>E stage</vt:lpstr>
      <vt:lpstr>M stage</vt:lpstr>
      <vt:lpstr>W stage</vt:lpstr>
      <vt:lpstr>Control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浮点型</dc:title>
  <dc:creator>Microsoft Office User</dc:creator>
  <cp:lastModifiedBy>Microsoft Office User</cp:lastModifiedBy>
  <cp:revision>701</cp:revision>
  <dcterms:created xsi:type="dcterms:W3CDTF">2022-09-18T10:52:46Z</dcterms:created>
  <dcterms:modified xsi:type="dcterms:W3CDTF">2022-10-26T02:25:32Z</dcterms:modified>
</cp:coreProperties>
</file>