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430" r:id="rId3"/>
    <p:sldId id="431" r:id="rId4"/>
    <p:sldId id="433" r:id="rId5"/>
    <p:sldId id="374" r:id="rId6"/>
    <p:sldId id="434" r:id="rId7"/>
    <p:sldId id="435" r:id="rId8"/>
    <p:sldId id="432" r:id="rId9"/>
    <p:sldId id="436" r:id="rId10"/>
    <p:sldId id="437" r:id="rId11"/>
    <p:sldId id="438" r:id="rId12"/>
    <p:sldId id="439" r:id="rId13"/>
    <p:sldId id="442" r:id="rId14"/>
    <p:sldId id="443" r:id="rId15"/>
    <p:sldId id="444" r:id="rId16"/>
    <p:sldId id="445" r:id="rId17"/>
    <p:sldId id="446" r:id="rId18"/>
    <p:sldId id="447" r:id="rId19"/>
    <p:sldId id="44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5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30BC8-7D1B-0B40-9287-9783555C124C}" type="datetimeFigureOut">
              <a:t>10/27/22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E8CC5-7FA6-814B-862B-2C3B645258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4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81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13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61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61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98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706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79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72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49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33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97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43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58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96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1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15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9EFC-CABF-5A49-B32C-1177CE7B7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7498B-ED35-B14B-B86A-AC639CADB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13E49-AC6A-DA45-A425-57AB0A250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3AABF-4D89-3344-AA07-0C43C14C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1E559-AF31-DF48-A464-EF9C75E62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8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0C099-729D-DF4A-B638-B983CA3E6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D9F35-CCC5-B848-9C93-B8A23CAD2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A12FA-38B0-3445-8711-EC1FB8FF6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058C5-064C-F649-AA34-AFBDD1DCA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1F556-7EE7-484A-AA15-ED867871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6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BF161-28AD-EF43-B85F-57B1C1EFD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40A1C-303D-6E4B-B48D-83BD99CED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33A18-206F-4145-817B-00F84B1F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00E5C-AAEA-7246-B552-13D26D9AE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B866D-BAFB-284C-B25E-CF89B727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0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E8B0-49AE-C44E-8A64-6970FEAE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14C12-535B-0043-87AB-3F3E28BA5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8BB8B-91FE-7140-964D-F59C3ADF6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6BF31-A2D5-D447-81FC-AECE7C8A2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781F5-F06D-FE46-AAEE-794AB084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8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365D-B133-924A-AEF3-5BF3FDF3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E5505-0AEB-4248-B933-E3349D0D1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F3D84-3612-484D-8D83-37280E9C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F7646-5475-0244-86EE-F079ED4B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B35EF-C70C-024F-9A7B-8159043E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1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95976-BE3A-FB43-BCF0-3D76B631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73728-FA5D-0742-875E-1B8561AD4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C04FF-8A00-5F42-8650-13E138FCB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24297-E5BC-B043-9996-972C5FDD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18E2B-7D4E-7247-831C-8A0739120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09BC8-C785-1440-9710-42BCE1FE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3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561B-DA1A-914E-AB47-032CDAC9E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1CC23-DF64-7645-9E6D-D740E3274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1E38F-E493-DF44-A374-92435967A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AD304-307D-D74A-9C36-14706A90C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D06A3-5311-8D4C-B5DC-7F6A229EC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E0668C-04BE-7544-8B01-49464D32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t>10/27/22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4E9A81-9B5C-174C-9FA0-C094F539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D020C3-87CE-844F-988F-360ED7BF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9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3455A-D1D8-9C48-BCF2-83A3B1AD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AC45C-05D1-C244-A5AA-B5A87210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t>10/27/22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72555-BA33-9D4E-AF26-A0C361BE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31FD2-4D92-6348-BDC2-FAB2685A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7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F9D02-7675-3F41-AB2E-1C831A8BE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t>10/27/22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925518-1EB1-2B4A-8663-7459DC5B3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E58A5-B4EB-D948-A2EF-940B12BE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9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77C0D-E853-1B4E-8DD4-23A15686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30FC2-9990-7549-AD7B-A78EA802D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82036-A891-4244-8FEB-544463A6D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3715F-ADEB-E042-AA7C-01C4D9398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D2A65-5F1B-5047-9489-10E8A0B26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51AD5-2676-314D-842F-9A31EB5B2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5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A3488-2698-F640-ACAD-D6D9D4276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B24FB-5DE6-FB40-A183-D5F72D11E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F9C42-ABB2-8240-89BF-F19116F47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C1385-9505-3C45-9BD4-F90DA9C8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935D9-163E-424A-9DB5-5780ADD3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FE296-1099-0244-875D-9DB10CF7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6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F31B89-616C-3F44-98C3-8B0957F2D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3383D-C9A0-F34D-9463-3CE874B1A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C3F44-F01C-C849-A7E8-F4D70455E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2122-33B2-6347-9941-CD64F9907E24}" type="datetimeFigureOut"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8250B-96F1-8C40-8FF9-95D9B9FDA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B95BD-4456-1F46-8060-B0711E357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4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4302-1FC8-7046-9C18-F760556CA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DengXian Light" panose="02010600030101010101" pitchFamily="2" charset="-122"/>
                <a:ea typeface="DengXian Light" panose="02010600030101010101" pitchFamily="2" charset="-122"/>
              </a:rPr>
              <a:t>程序优化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A5EC8-EDF0-C14A-919D-E700F18334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>
                <a:latin typeface="DengXian" panose="02010600030101010101" pitchFamily="2" charset="-122"/>
                <a:ea typeface="DengXian" panose="02010600030101010101" pitchFamily="2" charset="-122"/>
              </a:rPr>
              <a:t>计算机系统导论</a:t>
            </a:r>
            <a:r>
              <a:rPr lang="zh-CN" altLang="en-US">
                <a:latin typeface="DengXian" panose="02010600030101010101" pitchFamily="2" charset="-122"/>
                <a:ea typeface="DengXian" panose="02010600030101010101" pitchFamily="2" charset="-122"/>
              </a:rPr>
              <a:t> 讨论班 </a:t>
            </a:r>
            <a:r>
              <a:rPr lang="en-US" altLang="zh-CN">
                <a:latin typeface="DengXian" panose="02010600030101010101" pitchFamily="2" charset="-122"/>
                <a:ea typeface="DengXian" panose="02010600030101010101" pitchFamily="2" charset="-122"/>
              </a:rPr>
              <a:t>@ </a:t>
            </a:r>
            <a:r>
              <a:rPr lang="zh-CN" altLang="en-US">
                <a:latin typeface="DengXian" panose="02010600030101010101" pitchFamily="2" charset="-122"/>
                <a:ea typeface="DengXian" panose="02010600030101010101" pitchFamily="2" charset="-122"/>
              </a:rPr>
              <a:t>北京大学</a:t>
            </a:r>
            <a:endParaRPr lang="en-US" altLang="zh-CN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>
                <a:latin typeface="DengXian" panose="02010600030101010101" pitchFamily="2" charset="-122"/>
                <a:ea typeface="DengXian" panose="02010600030101010101" pitchFamily="2" charset="-122"/>
              </a:rPr>
              <a:t>向星雨</a:t>
            </a:r>
            <a:endParaRPr lang="en-US" altLang="zh-CN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>
                <a:latin typeface="DengXian" panose="02010600030101010101" pitchFamily="2" charset="-122"/>
                <a:ea typeface="DengXian" panose="02010600030101010101" pitchFamily="2" charset="-122"/>
              </a:rPr>
              <a:t>10/26/22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1761EE-A0AC-604D-B620-E4B9652EE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6743" y="249238"/>
            <a:ext cx="15621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5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LU + Multiple accumulators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3C44CA-81AD-2B44-8B9B-C72479006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565743"/>
            <a:ext cx="3738694" cy="4351338"/>
          </a:xfr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F7DB03-570A-B948-82B0-818C2151E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075" y="4543291"/>
            <a:ext cx="5962354" cy="1838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80E954-EABB-1441-8876-5C04A99E92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9855" y="1565743"/>
            <a:ext cx="6582795" cy="297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50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LU + Reassociation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E1AE6B-4F16-AE4F-9115-316EDF788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4454328" cy="4351338"/>
          </a:xfr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1550DE-C5E1-054B-99ED-5513F7AB7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603" y="1690688"/>
            <a:ext cx="5369122" cy="30542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635DC0-0560-244F-B6EF-80A2184F4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6984" y="4744890"/>
            <a:ext cx="5252360" cy="180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4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局限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Register spilling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Floating point operations: reassociation?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Misprediction Penalties </a:t>
            </a:r>
          </a:p>
          <a:p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758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611F2C-634A-B441-8406-3A21669C6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042" y="1393666"/>
            <a:ext cx="7243915" cy="46392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4E4208-C149-884E-821C-794BB41C8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4042" y="6190899"/>
            <a:ext cx="852637" cy="30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6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F67E5-AB11-5841-A5C7-56EFCE788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929" y="1304586"/>
            <a:ext cx="7712142" cy="34941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3EEA40-D1D7-3D45-AF52-DDF8115EB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9929" y="4872766"/>
            <a:ext cx="7029516" cy="13612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D3876D-9518-DC4F-A857-B4D68B009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9929" y="6332922"/>
            <a:ext cx="2829377" cy="27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9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F67E5-AB11-5841-A5C7-56EFCE788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929" y="1304586"/>
            <a:ext cx="7712142" cy="34941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6D4990-A3F9-C84E-9270-2B179DB61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9929" y="4798760"/>
            <a:ext cx="7911766" cy="12451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7113A1-6EC4-FE44-A73F-1D99D6FD6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9929" y="6220459"/>
            <a:ext cx="3096661" cy="27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3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F67E5-AB11-5841-A5C7-56EFCE788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929" y="1304586"/>
            <a:ext cx="7712142" cy="34941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43009E-099F-E940-B1BF-684D03823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9929" y="4798760"/>
            <a:ext cx="6564028" cy="7936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AC4D94-5586-624F-B8A5-52DC61C0E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9929" y="6043517"/>
            <a:ext cx="5575785" cy="31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1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7" name="图片 2">
            <a:extLst>
              <a:ext uri="{FF2B5EF4-FFF2-40B4-BE49-F238E27FC236}">
                <a16:creationId xmlns:a16="http://schemas.microsoft.com/office/drawing/2014/main" id="{81507DF0-4C83-1A42-9816-47C78B9BE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144000" cy="1987463"/>
          </a:xfrm>
          <a:prstGeom prst="rect">
            <a:avLst/>
          </a:prstGeom>
        </p:spPr>
      </p:pic>
      <p:pic>
        <p:nvPicPr>
          <p:cNvPr id="8" name="图片 4">
            <a:extLst>
              <a:ext uri="{FF2B5EF4-FFF2-40B4-BE49-F238E27FC236}">
                <a16:creationId xmlns:a16="http://schemas.microsoft.com/office/drawing/2014/main" id="{4F75FFCE-837C-D148-BB63-3C5A4BB85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841" y="3824288"/>
            <a:ext cx="17335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1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FF003B-8297-3043-AE44-78556068C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272" y="365125"/>
            <a:ext cx="5979456" cy="49003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C3ADFD-9F91-3149-BEAD-50436605A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677" y="5537072"/>
            <a:ext cx="5122645" cy="81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0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A40BB-C55A-7945-AE86-758BC1BF7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118197" cy="29752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6D5343-F38A-6541-AA76-051CB3A77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16942"/>
            <a:ext cx="8067040" cy="70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1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程序优化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编译器能自动优化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code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moving</a:t>
            </a: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用移位和加减法代替乘除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expression reuse</a:t>
            </a:r>
          </a:p>
          <a:p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Optimization blockers</a:t>
            </a: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函数调用可能有副作用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pointer aliases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76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程序优化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4B11C7-3206-4D84-97D1-B8C07E259F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Compiler-level optimizations</a:t>
                </a:r>
              </a:p>
              <a:p>
                <a:pPr lvl="1"/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消除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loop inefficiencies (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strlen(): 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𝑂</m:t>
                    </m:r>
                    <m:d>
                      <m:dPr>
                        <m:ctrlPr>
                          <a:rPr lang="en-US" altLang="zh-CN" b="0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→</m:t>
                    </m:r>
                    <m:r>
                      <a:rPr lang="en-US" altLang="zh-CN" b="0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𝑂</m:t>
                    </m:r>
                    <m:r>
                      <a:rPr lang="en-US" altLang="zh-CN" b="0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a:rPr lang="en-US" altLang="zh-CN" b="0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𝑛</m:t>
                    </m:r>
                    <m:r>
                      <a:rPr lang="en-US" altLang="zh-CN" b="0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)</a:t>
                </a:r>
              </a:p>
              <a:p>
                <a:pPr lvl="1"/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减少函数调用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lvl="1"/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减少访存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4B11C7-3206-4D84-97D1-B8C07E259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582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现代处理器结构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370A13C-B2F5-914C-964E-E15910EEF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DengXian" panose="02010600030101010101" pitchFamily="2" charset="-122"/>
                <a:ea typeface="DengXian" panose="02010600030101010101" pitchFamily="2" charset="-122"/>
              </a:rPr>
              <a:t>In-order issue</a:t>
            </a:r>
          </a:p>
          <a:p>
            <a:r>
              <a:rPr lang="en-US">
                <a:latin typeface="DengXian" panose="02010600030101010101" pitchFamily="2" charset="-122"/>
                <a:ea typeface="DengXian" panose="02010600030101010101" pitchFamily="2" charset="-122"/>
              </a:rPr>
              <a:t>Out-of-order execution</a:t>
            </a:r>
          </a:p>
          <a:p>
            <a:r>
              <a:rPr lang="en-US">
                <a:latin typeface="DengXian" panose="02010600030101010101" pitchFamily="2" charset="-122"/>
                <a:ea typeface="DengXian" panose="02010600030101010101" pitchFamily="2" charset="-122"/>
              </a:rPr>
              <a:t>In-order commit</a:t>
            </a:r>
          </a:p>
          <a:p>
            <a:r>
              <a:rPr lang="en-US">
                <a:latin typeface="DengXian" panose="02010600030101010101" pitchFamily="2" charset="-122"/>
                <a:ea typeface="DengXian" panose="02010600030101010101" pitchFamily="2" charset="-122"/>
              </a:rPr>
              <a:t>Dynamic Scheduling</a:t>
            </a:r>
          </a:p>
          <a:p>
            <a:r>
              <a:rPr lang="en-US">
                <a:latin typeface="DengXian" panose="02010600030101010101" pitchFamily="2" charset="-122"/>
                <a:ea typeface="DengXian" panose="02010600030101010101" pitchFamily="2" charset="-122"/>
              </a:rPr>
              <a:t>Speculative execution</a:t>
            </a:r>
          </a:p>
          <a:p>
            <a:r>
              <a:rPr lang="en-US">
                <a:latin typeface="DengXian" panose="02010600030101010101" pitchFamily="2" charset="-122"/>
                <a:ea typeface="DengXian" panose="02010600030101010101" pitchFamily="2" charset="-122"/>
              </a:rPr>
              <a:t>Register renaming</a:t>
            </a:r>
          </a:p>
          <a:p>
            <a:endParaRPr 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>
                <a:latin typeface="DengXian" panose="02010600030101010101" pitchFamily="2" charset="-122"/>
                <a:ea typeface="DengXian" panose="02010600030101010101" pitchFamily="2" charset="-122"/>
              </a:rPr>
              <a:t>CPI 可能</a:t>
            </a:r>
            <a:r>
              <a:rPr lang="zh-CN" altLang="en-US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>
                <a:latin typeface="DengXian" panose="02010600030101010101" pitchFamily="2" charset="-122"/>
                <a:ea typeface="DengXian" panose="02010600030101010101" pitchFamily="2" charset="-122"/>
              </a:rPr>
              <a:t>&lt; 1</a:t>
            </a:r>
            <a:endParaRPr 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65FC234D-CCB2-4D46-8E97-682E5F33F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27906"/>
            <a:ext cx="4997858" cy="505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4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0AABEE57-7411-4F65-9E7B-BF49A4AC0D1A}"/>
              </a:ext>
            </a:extLst>
          </p:cNvPr>
          <p:cNvGrpSpPr/>
          <p:nvPr/>
        </p:nvGrpSpPr>
        <p:grpSpPr>
          <a:xfrm>
            <a:off x="9261051" y="5967964"/>
            <a:ext cx="234757" cy="46662"/>
            <a:chOff x="8008626" y="6203275"/>
            <a:chExt cx="234757" cy="46662"/>
          </a:xfrm>
        </p:grpSpPr>
        <p:sp>
          <p:nvSpPr>
            <p:cNvPr id="5" name="Oval 8">
              <a:extLst>
                <a:ext uri="{FF2B5EF4-FFF2-40B4-BE49-F238E27FC236}">
                  <a16:creationId xmlns:a16="http://schemas.microsoft.com/office/drawing/2014/main" id="{0D42683A-B6C9-4122-BD47-B6392DF537C7}"/>
                </a:ext>
              </a:extLst>
            </p:cNvPr>
            <p:cNvSpPr/>
            <p:nvPr/>
          </p:nvSpPr>
          <p:spPr>
            <a:xfrm>
              <a:off x="8008626" y="6203275"/>
              <a:ext cx="46662" cy="466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563FE612-5E8C-4A9D-A1D6-304F014CCF3C}"/>
                </a:ext>
              </a:extLst>
            </p:cNvPr>
            <p:cNvSpPr/>
            <p:nvPr/>
          </p:nvSpPr>
          <p:spPr>
            <a:xfrm>
              <a:off x="8103395" y="6203275"/>
              <a:ext cx="46662" cy="466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E034E98B-A792-40EB-A35D-9994993A4B33}"/>
                </a:ext>
              </a:extLst>
            </p:cNvPr>
            <p:cNvSpPr/>
            <p:nvPr/>
          </p:nvSpPr>
          <p:spPr>
            <a:xfrm>
              <a:off x="8196721" y="6203275"/>
              <a:ext cx="46662" cy="466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8" name="Rectangle 3">
            <a:extLst>
              <a:ext uri="{FF2B5EF4-FFF2-40B4-BE49-F238E27FC236}">
                <a16:creationId xmlns:a16="http://schemas.microsoft.com/office/drawing/2014/main" id="{D9A5D86F-822A-4170-81C6-58582D30927D}"/>
              </a:ext>
            </a:extLst>
          </p:cNvPr>
          <p:cNvSpPr/>
          <p:nvPr/>
        </p:nvSpPr>
        <p:spPr>
          <a:xfrm>
            <a:off x="2582891" y="4012954"/>
            <a:ext cx="7750844" cy="21351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Group 3">
            <a:extLst>
              <a:ext uri="{FF2B5EF4-FFF2-40B4-BE49-F238E27FC236}">
                <a16:creationId xmlns:a16="http://schemas.microsoft.com/office/drawing/2014/main" id="{A799D487-E6BA-4A50-9EA6-BCE9EDEA52BD}"/>
              </a:ext>
            </a:extLst>
          </p:cNvPr>
          <p:cNvGraphicFramePr>
            <a:graphicFrameLocks noGrp="1"/>
          </p:cNvGraphicFramePr>
          <p:nvPr/>
        </p:nvGraphicFramePr>
        <p:xfrm>
          <a:off x="2692724" y="4087408"/>
          <a:ext cx="1729186" cy="1816772"/>
        </p:xfrm>
        <a:graphic>
          <a:graphicData uri="http://schemas.openxmlformats.org/drawingml/2006/table">
            <a:tbl>
              <a:tblPr/>
              <a:tblGrid>
                <a:gridCol w="611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3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3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9185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ell Gothic Std Black" panose="020B0706020202040204" pitchFamily="34" charset="0"/>
                          <a:ea typeface="ＭＳ Ｐゴシック" charset="-128"/>
                          <a:cs typeface="ＭＳ Ｐゴシック" charset="-128"/>
                        </a:rPr>
                        <a:t>Insn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ell Gothic Std Black" panose="020B0706020202040204" pitchFamily="34" charset="0"/>
                          <a:ea typeface="ＭＳ Ｐゴシック" charset="-128"/>
                          <a:cs typeface="ＭＳ Ｐゴシック" charset="-128"/>
                        </a:rPr>
                        <a:t> Status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1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Bell Gothic Std Black" panose="020B0706020202040204" pitchFamily="34" charset="0"/>
                          <a:ea typeface="ＭＳ Ｐゴシック" charset="-128"/>
                          <a:cs typeface="ＭＳ Ｐゴシック" charset="-128"/>
                        </a:rPr>
                        <a:t>Inst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Bell Gothic Std Black" panose="020B0706020202040204" pitchFamily="34" charset="0"/>
                          <a:ea typeface="ＭＳ Ｐゴシック" charset="-128"/>
                          <a:cs typeface="ＭＳ Ｐゴシック" charset="-128"/>
                        </a:rPr>
                        <a:t>ID1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Bell Gothic Std Black" panose="020B0706020202040204" pitchFamily="34" charset="0"/>
                          <a:ea typeface="ＭＳ Ｐゴシック" charset="-128"/>
                          <a:cs typeface="ＭＳ Ｐゴシック" charset="-128"/>
                        </a:rPr>
                        <a:t>ID2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Bell Gothic Std Black" panose="020B0706020202040204" pitchFamily="34" charset="0"/>
                          <a:ea typeface="ＭＳ Ｐゴシック" charset="-128"/>
                          <a:cs typeface="ＭＳ Ｐゴシック" charset="-128"/>
                        </a:rPr>
                        <a:t>EX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Bell Gothic Std Black" panose="020B0706020202040204" pitchFamily="34" charset="0"/>
                          <a:ea typeface="ＭＳ Ｐゴシック" charset="-128"/>
                          <a:cs typeface="ＭＳ Ｐゴシック" charset="-128"/>
                        </a:rPr>
                        <a:t>WB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0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31" charset="0"/>
                          <a:ea typeface="ＭＳ Ｐゴシック" pitchFamily="31" charset="-128"/>
                        </a:rPr>
                        <a:t>LD#1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4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31" charset="0"/>
                          <a:ea typeface="ＭＳ Ｐゴシック" pitchFamily="31" charset="-128"/>
                        </a:rPr>
                        <a:t>LD#2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0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31" charset="0"/>
                          <a:ea typeface="ＭＳ Ｐゴシック" pitchFamily="31" charset="-128"/>
                        </a:rPr>
                        <a:t>MULTD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0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31" charset="0"/>
                          <a:ea typeface="ＭＳ Ｐゴシック" pitchFamily="31" charset="-128"/>
                        </a:rPr>
                        <a:t>SUBD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0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31" charset="0"/>
                          <a:ea typeface="ＭＳ Ｐゴシック" pitchFamily="31" charset="-128"/>
                        </a:rPr>
                        <a:t>DIVD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31" charset="0"/>
                        <a:ea typeface="ＭＳ Ｐゴシック" pitchFamily="31" charset="-128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4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31" charset="0"/>
                          <a:ea typeface="ＭＳ Ｐゴシック" pitchFamily="31" charset="-128"/>
                        </a:rPr>
                        <a:t>ADDD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215A1EF5-5033-4EC4-B431-71F5B710EB3B}"/>
              </a:ext>
            </a:extLst>
          </p:cNvPr>
          <p:cNvGraphicFramePr>
            <a:graphicFrameLocks noGrp="1"/>
          </p:cNvGraphicFramePr>
          <p:nvPr/>
        </p:nvGraphicFramePr>
        <p:xfrm>
          <a:off x="4517230" y="4087408"/>
          <a:ext cx="4569659" cy="1594300"/>
        </p:xfrm>
        <a:graphic>
          <a:graphicData uri="http://schemas.openxmlformats.org/drawingml/2006/table">
            <a:tbl>
              <a:tblPr/>
              <a:tblGrid>
                <a:gridCol w="577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5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5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521">
                  <a:extLst>
                    <a:ext uri="{9D8B030D-6E8A-4147-A177-3AD203B41FA5}">
                      <a16:colId xmlns:a16="http://schemas.microsoft.com/office/drawing/2014/main" val="1171983703"/>
                    </a:ext>
                  </a:extLst>
                </a:gridCol>
                <a:gridCol w="443521">
                  <a:extLst>
                    <a:ext uri="{9D8B030D-6E8A-4147-A177-3AD203B41FA5}">
                      <a16:colId xmlns:a16="http://schemas.microsoft.com/office/drawing/2014/main" val="1303504161"/>
                    </a:ext>
                  </a:extLst>
                </a:gridCol>
                <a:gridCol w="443521">
                  <a:extLst>
                    <a:ext uri="{9D8B030D-6E8A-4147-A177-3AD203B41FA5}">
                      <a16:colId xmlns:a16="http://schemas.microsoft.com/office/drawing/2014/main" val="2283608498"/>
                    </a:ext>
                  </a:extLst>
                </a:gridCol>
                <a:gridCol w="443521">
                  <a:extLst>
                    <a:ext uri="{9D8B030D-6E8A-4147-A177-3AD203B41FA5}">
                      <a16:colId xmlns:a16="http://schemas.microsoft.com/office/drawing/2014/main" val="249159446"/>
                    </a:ext>
                  </a:extLst>
                </a:gridCol>
                <a:gridCol w="443521">
                  <a:extLst>
                    <a:ext uri="{9D8B030D-6E8A-4147-A177-3AD203B41FA5}">
                      <a16:colId xmlns:a16="http://schemas.microsoft.com/office/drawing/2014/main" val="3070778706"/>
                    </a:ext>
                  </a:extLst>
                </a:gridCol>
              </a:tblGrid>
              <a:tr h="229185"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ell Gothic Std Black" panose="020B0706020202040204" pitchFamily="34" charset="0"/>
                          <a:ea typeface="ＭＳ Ｐゴシック" charset="-128"/>
                          <a:cs typeface="ＭＳ Ｐゴシック" charset="-128"/>
                        </a:rPr>
                        <a:t>FU Status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ell Gothic Std Black" panose="020B0706020202040204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ell Gothic Std Black" panose="020B0706020202040204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ell Gothic Std Black" panose="020B0706020202040204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ell Gothic Std Black" panose="020B0706020202040204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ell Gothic Std Black" panose="020B0706020202040204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1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Bell Gothic Std Black" panose="020B0706020202040204" pitchFamily="34" charset="0"/>
                          <a:ea typeface="ＭＳ Ｐゴシック" charset="-128"/>
                          <a:cs typeface="ＭＳ Ｐゴシック" charset="-128"/>
                        </a:rPr>
                        <a:t>FU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Bell Gothic Std Black" panose="020B0706020202040204" pitchFamily="34" charset="0"/>
                          <a:ea typeface="ＭＳ Ｐゴシック" charset="-128"/>
                          <a:cs typeface="ＭＳ Ｐゴシック" charset="-128"/>
                        </a:rPr>
                        <a:t>B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Bell Gothic Std Black" panose="020B0706020202040204" pitchFamily="34" charset="0"/>
                          <a:ea typeface="ＭＳ Ｐゴシック" charset="-128"/>
                          <a:cs typeface="ＭＳ Ｐゴシック" charset="-128"/>
                        </a:rPr>
                        <a:t>Op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Bell Gothic Std Black" panose="020B0706020202040204" pitchFamily="34" charset="0"/>
                          <a:ea typeface="ＭＳ Ｐゴシック" charset="-128"/>
                          <a:cs typeface="ＭＳ Ｐゴシック" charset="-128"/>
                        </a:rPr>
                        <a:t>dst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latin typeface="Bell Gothic Std Black" panose="020B0706020202040204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Bell Gothic Std Black" panose="020B0706020202040204" pitchFamily="34" charset="0"/>
                          <a:ea typeface="ＭＳ Ｐゴシック" charset="-128"/>
                          <a:cs typeface="ＭＳ Ｐゴシック" charset="-128"/>
                        </a:rPr>
                        <a:t>src1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Bell Gothic Std Black" panose="020B0706020202040204" pitchFamily="34" charset="0"/>
                          <a:ea typeface="ＭＳ Ｐゴシック" charset="-128"/>
                          <a:cs typeface="ＭＳ Ｐゴシック" charset="-128"/>
                        </a:rPr>
                        <a:t>src2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Bell Gothic Std Black" panose="020B0706020202040204" pitchFamily="34" charset="0"/>
                          <a:ea typeface="ＭＳ Ｐゴシック" charset="-128"/>
                          <a:cs typeface="ＭＳ Ｐゴシック" charset="-128"/>
                        </a:rPr>
                        <a:t>Q1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Bell Gothic Std Black" panose="020B0706020202040204" pitchFamily="34" charset="0"/>
                          <a:ea typeface="ＭＳ Ｐゴシック" charset="-128"/>
                          <a:cs typeface="ＭＳ Ｐゴシック" charset="-128"/>
                        </a:rPr>
                        <a:t>Q2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Bell Gothic Std Black" panose="020B0706020202040204" pitchFamily="34" charset="0"/>
                          <a:ea typeface="ＭＳ Ｐゴシック" charset="-128"/>
                          <a:cs typeface="ＭＳ Ｐゴシック" charset="-128"/>
                        </a:rPr>
                        <a:t>R1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Bell Gothic Std Black" panose="020B0706020202040204" pitchFamily="34" charset="0"/>
                          <a:ea typeface="ＭＳ Ｐゴシック" charset="-128"/>
                          <a:cs typeface="ＭＳ Ｐゴシック" charset="-128"/>
                        </a:rPr>
                        <a:t>R2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0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31" charset="0"/>
                          <a:ea typeface="ＭＳ Ｐゴシック" pitchFamily="31" charset="-128"/>
                        </a:rPr>
                        <a:t>Int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  <a:ea typeface="ＭＳ Ｐゴシック" charset="-128"/>
                          <a:cs typeface="ＭＳ Ｐゴシック" charset="-128"/>
                        </a:rPr>
                        <a:t>No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4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31" charset="0"/>
                          <a:ea typeface="ＭＳ Ｐゴシック" pitchFamily="31" charset="-128"/>
                        </a:rPr>
                        <a:t>Mult1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  <a:ea typeface="ＭＳ Ｐゴシック" charset="-128"/>
                          <a:cs typeface="ＭＳ Ｐゴシック" charset="-128"/>
                        </a:rPr>
                        <a:t>No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0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31" charset="0"/>
                          <a:ea typeface="ＭＳ Ｐゴシック" pitchFamily="31" charset="-128"/>
                        </a:rPr>
                        <a:t>Mult2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  <a:ea typeface="ＭＳ Ｐゴシック" charset="-128"/>
                          <a:cs typeface="ＭＳ Ｐゴシック" charset="-128"/>
                        </a:rPr>
                        <a:t>No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0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31" charset="0"/>
                          <a:ea typeface="ＭＳ Ｐゴシック" pitchFamily="31" charset="-128"/>
                        </a:rPr>
                        <a:t>Add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  <a:ea typeface="ＭＳ Ｐゴシック" charset="-128"/>
                          <a:cs typeface="ＭＳ Ｐゴシック" charset="-128"/>
                        </a:rPr>
                        <a:t>No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0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31" charset="0"/>
                          <a:ea typeface="ＭＳ Ｐゴシック" pitchFamily="31" charset="-128"/>
                        </a:rPr>
                        <a:t>Div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31" charset="0"/>
                        <a:ea typeface="ＭＳ Ｐゴシック" pitchFamily="31" charset="-128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30305"/>
                          </a:solidFill>
                          <a:effectLst/>
                          <a:latin typeface="Courier New" charset="0"/>
                          <a:ea typeface="ＭＳ Ｐゴシック" charset="-128"/>
                          <a:cs typeface="ＭＳ Ｐゴシック" charset="-128"/>
                        </a:rPr>
                        <a:t>No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Group 3">
            <a:extLst>
              <a:ext uri="{FF2B5EF4-FFF2-40B4-BE49-F238E27FC236}">
                <a16:creationId xmlns:a16="http://schemas.microsoft.com/office/drawing/2014/main" id="{07258D4A-3972-478D-B088-5C2B827BCDD3}"/>
              </a:ext>
            </a:extLst>
          </p:cNvPr>
          <p:cNvGraphicFramePr>
            <a:graphicFrameLocks noGrp="1"/>
          </p:cNvGraphicFramePr>
          <p:nvPr/>
        </p:nvGraphicFramePr>
        <p:xfrm>
          <a:off x="9182208" y="4087408"/>
          <a:ext cx="1072135" cy="2007362"/>
        </p:xfrm>
        <a:graphic>
          <a:graphicData uri="http://schemas.openxmlformats.org/drawingml/2006/table">
            <a:tbl>
              <a:tblPr/>
              <a:tblGrid>
                <a:gridCol w="429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39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ell Gothic Std Black" panose="020B0706020202040204" pitchFamily="34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ell Gothic Std Black" panose="020B0706020202040204" pitchFamily="34" charset="0"/>
                          <a:ea typeface="ＭＳ Ｐゴシック" charset="-128"/>
                          <a:cs typeface="ＭＳ Ｐゴシック" charset="-128"/>
                        </a:rPr>
                        <a:t>Reg Status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4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Bell Gothic Std Black" panose="020B0706020202040204" pitchFamily="34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Bell Gothic Std Black" panose="020B0706020202040204" pitchFamily="34" charset="0"/>
                          <a:ea typeface="ＭＳ Ｐゴシック" charset="-128"/>
                          <a:cs typeface="ＭＳ Ｐゴシック" charset="-128"/>
                        </a:rPr>
                        <a:t>FU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3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31" charset="0"/>
                          <a:ea typeface="ＭＳ Ｐゴシック" pitchFamily="31" charset="-128"/>
                        </a:rPr>
                        <a:t>F0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3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31" charset="0"/>
                          <a:ea typeface="ＭＳ Ｐゴシック" pitchFamily="31" charset="-128"/>
                        </a:rPr>
                        <a:t>F2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3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31" charset="0"/>
                          <a:ea typeface="ＭＳ Ｐゴシック" pitchFamily="31" charset="-128"/>
                        </a:rPr>
                        <a:t>F4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3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31" charset="0"/>
                          <a:ea typeface="ＭＳ Ｐゴシック" pitchFamily="31" charset="-128"/>
                        </a:rPr>
                        <a:t>F6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3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31" charset="0"/>
                          <a:ea typeface="ＭＳ Ｐゴシック" pitchFamily="31" charset="-128"/>
                        </a:rPr>
                        <a:t>F8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3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31" charset="0"/>
                          <a:ea typeface="ＭＳ Ｐゴシック" pitchFamily="31" charset="-128"/>
                        </a:rPr>
                        <a:t>F10</a:t>
                      </a: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586210"/>
                  </a:ext>
                </a:extLst>
              </a:tr>
              <a:tr h="2033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31" charset="0"/>
                        <a:ea typeface="ＭＳ Ｐゴシック" pitchFamily="31" charset="-128"/>
                      </a:endParaRPr>
                    </a:p>
                  </a:txBody>
                  <a:tcPr marL="4572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30305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680841"/>
                  </a:ext>
                </a:extLst>
              </a:tr>
            </a:tbl>
          </a:graphicData>
        </a:graphic>
      </p:graphicFrame>
      <p:grpSp>
        <p:nvGrpSpPr>
          <p:cNvPr id="12" name="Group 7">
            <a:extLst>
              <a:ext uri="{FF2B5EF4-FFF2-40B4-BE49-F238E27FC236}">
                <a16:creationId xmlns:a16="http://schemas.microsoft.com/office/drawing/2014/main" id="{C98D9679-7D53-43FC-B533-F80ECA0A5598}"/>
              </a:ext>
            </a:extLst>
          </p:cNvPr>
          <p:cNvGrpSpPr/>
          <p:nvPr/>
        </p:nvGrpSpPr>
        <p:grpSpPr>
          <a:xfrm>
            <a:off x="9261051" y="5967964"/>
            <a:ext cx="234757" cy="46662"/>
            <a:chOff x="8008626" y="6203275"/>
            <a:chExt cx="234757" cy="46662"/>
          </a:xfrm>
        </p:grpSpPr>
        <p:sp>
          <p:nvSpPr>
            <p:cNvPr id="13" name="Oval 8">
              <a:extLst>
                <a:ext uri="{FF2B5EF4-FFF2-40B4-BE49-F238E27FC236}">
                  <a16:creationId xmlns:a16="http://schemas.microsoft.com/office/drawing/2014/main" id="{D5B3BC12-0955-4B90-9E3F-3F0FEA83A6F1}"/>
                </a:ext>
              </a:extLst>
            </p:cNvPr>
            <p:cNvSpPr/>
            <p:nvPr/>
          </p:nvSpPr>
          <p:spPr>
            <a:xfrm>
              <a:off x="8008626" y="6203275"/>
              <a:ext cx="46662" cy="466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8A7474C3-C5DB-4846-92A4-AEBD63563CBC}"/>
                </a:ext>
              </a:extLst>
            </p:cNvPr>
            <p:cNvSpPr/>
            <p:nvPr/>
          </p:nvSpPr>
          <p:spPr>
            <a:xfrm>
              <a:off x="8103395" y="6203275"/>
              <a:ext cx="46662" cy="466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417703D5-C5B3-4F3F-BE5E-2B0E1F17D264}"/>
                </a:ext>
              </a:extLst>
            </p:cNvPr>
            <p:cNvSpPr/>
            <p:nvPr/>
          </p:nvSpPr>
          <p:spPr>
            <a:xfrm>
              <a:off x="8196721" y="6203275"/>
              <a:ext cx="46662" cy="466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CEB4FE6-D838-4CA1-91BE-B5C53949EA93}"/>
              </a:ext>
            </a:extLst>
          </p:cNvPr>
          <p:cNvSpPr txBox="1"/>
          <p:nvPr/>
        </p:nvSpPr>
        <p:spPr>
          <a:xfrm>
            <a:off x="5643667" y="5630606"/>
            <a:ext cx="162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dirty="0">
                <a:latin typeface="Bell Gothic Std Black" panose="020B0706020202040204" pitchFamily="34" charset="0"/>
              </a:rPr>
              <a:t>Scoreboard</a:t>
            </a:r>
            <a:endParaRPr lang="ko-KR" altLang="en-US" sz="2400" b="1" i="1" dirty="0">
              <a:latin typeface="Bell Gothic Std Black" panose="020B0706020202040204" pitchFamily="34" charset="0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8BE6872B-D2C9-4BA7-801E-41A62257C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405" y="912985"/>
            <a:ext cx="2605982" cy="3429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anchor="t"/>
          <a:lstStyle/>
          <a:p>
            <a:r>
              <a:rPr lang="en-US" altLang="ko-KR" dirty="0"/>
              <a:t>Integer (1)</a:t>
            </a:r>
            <a:endParaRPr lang="ko-KR" altLang="en-US" dirty="0"/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5F87A38A-5075-4779-83F2-0D359D9C339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459461" y="2203416"/>
            <a:ext cx="12682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20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Registers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46CF73C-DFA7-4EC1-92E0-AC5C0FC3D64F}"/>
              </a:ext>
            </a:extLst>
          </p:cNvPr>
          <p:cNvSpPr/>
          <p:nvPr/>
        </p:nvSpPr>
        <p:spPr>
          <a:xfrm>
            <a:off x="3168765" y="2391068"/>
            <a:ext cx="82550" cy="825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7A42B8A-3E72-4173-9449-DC5A287A1878}"/>
              </a:ext>
            </a:extLst>
          </p:cNvPr>
          <p:cNvSpPr/>
          <p:nvPr/>
        </p:nvSpPr>
        <p:spPr>
          <a:xfrm>
            <a:off x="3163587" y="1425574"/>
            <a:ext cx="82550" cy="825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F3C54C7-C988-4B61-BC48-B439243B0C83}"/>
              </a:ext>
            </a:extLst>
          </p:cNvPr>
          <p:cNvSpPr/>
          <p:nvPr/>
        </p:nvSpPr>
        <p:spPr>
          <a:xfrm>
            <a:off x="3163587" y="3044705"/>
            <a:ext cx="82550" cy="825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00B7F76-58BC-408E-942C-80941350EDFC}"/>
              </a:ext>
            </a:extLst>
          </p:cNvPr>
          <p:cNvSpPr/>
          <p:nvPr/>
        </p:nvSpPr>
        <p:spPr>
          <a:xfrm>
            <a:off x="3171127" y="3624161"/>
            <a:ext cx="82550" cy="825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62E3AFED-9F4C-4CB7-9E04-08E319BFE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95" y="937268"/>
            <a:ext cx="516919" cy="40433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70DAB2F6-AB4D-4EF4-84F6-671E3EDDD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95" y="1341604"/>
            <a:ext cx="516919" cy="40433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2A6E1BD8-2AF0-4249-8F2D-2DA093C00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95" y="1745939"/>
            <a:ext cx="516919" cy="40433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B43445D4-2DE3-497D-82FB-671F328DB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95" y="2150275"/>
            <a:ext cx="516919" cy="40433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A8F39A5E-880A-4D44-A508-73B35282C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95" y="2554610"/>
            <a:ext cx="516919" cy="40433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8799F3EE-B9F0-4031-9485-B3142CABC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95" y="2958946"/>
            <a:ext cx="516919" cy="40433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1AA79193-BDC3-4E3A-A51D-59410A816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95" y="3363281"/>
            <a:ext cx="516919" cy="40433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Text Box 5">
            <a:extLst>
              <a:ext uri="{FF2B5EF4-FFF2-40B4-BE49-F238E27FC236}">
                <a16:creationId xmlns:a16="http://schemas.microsoft.com/office/drawing/2014/main" id="{1EDCB968-DF2E-4F60-893E-EF19B37E9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2231" y="948806"/>
            <a:ext cx="4844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F0</a:t>
            </a:r>
          </a:p>
        </p:txBody>
      </p:sp>
      <p:sp>
        <p:nvSpPr>
          <p:cNvPr id="32" name="Text Box 5">
            <a:extLst>
              <a:ext uri="{FF2B5EF4-FFF2-40B4-BE49-F238E27FC236}">
                <a16:creationId xmlns:a16="http://schemas.microsoft.com/office/drawing/2014/main" id="{1EA2F97C-9FE0-479A-B964-2BA10966E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2231" y="1349627"/>
            <a:ext cx="4844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F2</a:t>
            </a:r>
          </a:p>
        </p:txBody>
      </p:sp>
      <p:sp>
        <p:nvSpPr>
          <p:cNvPr id="33" name="Text Box 5">
            <a:extLst>
              <a:ext uri="{FF2B5EF4-FFF2-40B4-BE49-F238E27FC236}">
                <a16:creationId xmlns:a16="http://schemas.microsoft.com/office/drawing/2014/main" id="{DF4ED48E-F722-4B33-A230-6F6C4BCF5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2231" y="1744020"/>
            <a:ext cx="4844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F4</a:t>
            </a:r>
          </a:p>
        </p:txBody>
      </p:sp>
      <p:sp>
        <p:nvSpPr>
          <p:cNvPr id="34" name="Text Box 5">
            <a:extLst>
              <a:ext uri="{FF2B5EF4-FFF2-40B4-BE49-F238E27FC236}">
                <a16:creationId xmlns:a16="http://schemas.microsoft.com/office/drawing/2014/main" id="{78F97499-4580-4156-A288-88EBB6F65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2231" y="2179066"/>
            <a:ext cx="4844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F6</a:t>
            </a:r>
          </a:p>
        </p:txBody>
      </p:sp>
      <p:sp>
        <p:nvSpPr>
          <p:cNvPr id="35" name="Text Box 5">
            <a:extLst>
              <a:ext uri="{FF2B5EF4-FFF2-40B4-BE49-F238E27FC236}">
                <a16:creationId xmlns:a16="http://schemas.microsoft.com/office/drawing/2014/main" id="{C94FF797-C50B-4ED7-9A27-016D8D3F3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2231" y="2592516"/>
            <a:ext cx="4844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F8</a:t>
            </a:r>
          </a:p>
        </p:txBody>
      </p:sp>
      <p:sp>
        <p:nvSpPr>
          <p:cNvPr id="36" name="Text Box 5">
            <a:extLst>
              <a:ext uri="{FF2B5EF4-FFF2-40B4-BE49-F238E27FC236}">
                <a16:creationId xmlns:a16="http://schemas.microsoft.com/office/drawing/2014/main" id="{784E29C0-B52C-4908-8B4B-90F31C20E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9563" y="2993337"/>
            <a:ext cx="6270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F10</a:t>
            </a:r>
          </a:p>
        </p:txBody>
      </p:sp>
      <p:sp>
        <p:nvSpPr>
          <p:cNvPr id="37" name="Text Box 5">
            <a:extLst>
              <a:ext uri="{FF2B5EF4-FFF2-40B4-BE49-F238E27FC236}">
                <a16:creationId xmlns:a16="http://schemas.microsoft.com/office/drawing/2014/main" id="{C617A7D2-F6CF-4EB4-BB2E-C8CA9377B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494" y="3278721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…</a:t>
            </a: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A68B3BBB-8A57-42FA-B7E5-1C77161D27CE}"/>
              </a:ext>
            </a:extLst>
          </p:cNvPr>
          <p:cNvCxnSpPr>
            <a:cxnSpLocks/>
            <a:stCxn id="17" idx="3"/>
            <a:endCxn id="21" idx="6"/>
          </p:cNvCxnSpPr>
          <p:nvPr/>
        </p:nvCxnSpPr>
        <p:spPr>
          <a:xfrm flipH="1">
            <a:off x="3246137" y="1084451"/>
            <a:ext cx="3365250" cy="382398"/>
          </a:xfrm>
          <a:prstGeom prst="bentConnector3">
            <a:avLst>
              <a:gd name="adj1" fmla="val -6793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F07E14D2-6C48-4979-A207-FF90AFFAF20A}"/>
              </a:ext>
            </a:extLst>
          </p:cNvPr>
          <p:cNvCxnSpPr>
            <a:cxnSpLocks/>
            <a:stCxn id="8" idx="1"/>
            <a:endCxn id="18" idx="1"/>
          </p:cNvCxnSpPr>
          <p:nvPr/>
        </p:nvCxnSpPr>
        <p:spPr>
          <a:xfrm rot="10800000">
            <a:off x="2093609" y="3037619"/>
            <a:ext cx="489282" cy="2042916"/>
          </a:xfrm>
          <a:prstGeom prst="bentConnector2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1FC71EC-083E-43AA-B0D0-E39FCD7D05D7}"/>
              </a:ext>
            </a:extLst>
          </p:cNvPr>
          <p:cNvGrpSpPr/>
          <p:nvPr/>
        </p:nvGrpSpPr>
        <p:grpSpPr>
          <a:xfrm>
            <a:off x="3269700" y="1019702"/>
            <a:ext cx="739023" cy="2443715"/>
            <a:chOff x="1341437" y="1154455"/>
            <a:chExt cx="1107182" cy="2443715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0AB0FA4-8605-4B68-A9BC-8380D57536DE}"/>
                </a:ext>
              </a:extLst>
            </p:cNvPr>
            <p:cNvGrpSpPr/>
            <p:nvPr/>
          </p:nvGrpSpPr>
          <p:grpSpPr>
            <a:xfrm>
              <a:off x="1341438" y="1154455"/>
              <a:ext cx="1092893" cy="142389"/>
              <a:chOff x="1544638" y="1125879"/>
              <a:chExt cx="1092893" cy="142389"/>
            </a:xfrm>
          </p:grpSpPr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A31AE48E-0C0E-4AC8-8D5C-3B4B6A9FD9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4638" y="1125879"/>
                <a:ext cx="1092893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EA6169F0-8670-4EE4-89A8-B5AC83F20F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4638" y="1268268"/>
                <a:ext cx="1092893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46F10D03-28F3-4658-B924-17187CB841B7}"/>
                </a:ext>
              </a:extLst>
            </p:cNvPr>
            <p:cNvGrpSpPr/>
            <p:nvPr/>
          </p:nvGrpSpPr>
          <p:grpSpPr>
            <a:xfrm>
              <a:off x="1341437" y="2835718"/>
              <a:ext cx="1092893" cy="142389"/>
              <a:chOff x="1544638" y="1125879"/>
              <a:chExt cx="1092893" cy="142389"/>
            </a:xfrm>
          </p:grpSpPr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473E60F6-D4C5-4F62-95FC-A02BA2A52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4638" y="1125879"/>
                <a:ext cx="1092893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화살표 연결선 52">
                <a:extLst>
                  <a:ext uri="{FF2B5EF4-FFF2-40B4-BE49-F238E27FC236}">
                    <a16:creationId xmlns:a16="http://schemas.microsoft.com/office/drawing/2014/main" id="{6A383EEA-87CC-4126-AD47-B8657209E0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4638" y="1268268"/>
                <a:ext cx="1092893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2A162799-CA5A-41CC-8D41-5554B749958D}"/>
                </a:ext>
              </a:extLst>
            </p:cNvPr>
            <p:cNvGrpSpPr/>
            <p:nvPr/>
          </p:nvGrpSpPr>
          <p:grpSpPr>
            <a:xfrm>
              <a:off x="1354034" y="3455781"/>
              <a:ext cx="1092893" cy="142389"/>
              <a:chOff x="1544638" y="1125879"/>
              <a:chExt cx="1092893" cy="142389"/>
            </a:xfrm>
          </p:grpSpPr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3A21FA3A-D188-4FE1-A620-E92FADD854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4638" y="1125879"/>
                <a:ext cx="1092893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0DA71CF3-9286-4C44-A7F5-088C4DE79B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4638" y="1268268"/>
                <a:ext cx="1092893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9B1CC6D1-F270-4172-820C-F65F31DF7EDD}"/>
                </a:ext>
              </a:extLst>
            </p:cNvPr>
            <p:cNvGrpSpPr/>
            <p:nvPr/>
          </p:nvGrpSpPr>
          <p:grpSpPr>
            <a:xfrm>
              <a:off x="1354033" y="1870266"/>
              <a:ext cx="1094586" cy="521395"/>
              <a:chOff x="1557233" y="1879319"/>
              <a:chExt cx="1094586" cy="521395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202A607E-FE6B-4FAE-AA97-EBAC0DBF5F14}"/>
                  </a:ext>
                </a:extLst>
              </p:cNvPr>
              <p:cNvGrpSpPr/>
              <p:nvPr/>
            </p:nvGrpSpPr>
            <p:grpSpPr>
              <a:xfrm>
                <a:off x="1557233" y="1879319"/>
                <a:ext cx="1092893" cy="142389"/>
                <a:chOff x="1544638" y="1125879"/>
                <a:chExt cx="1092893" cy="142389"/>
              </a:xfrm>
            </p:grpSpPr>
            <p:cxnSp>
              <p:nvCxnSpPr>
                <p:cNvPr id="48" name="직선 화살표 연결선 47">
                  <a:extLst>
                    <a:ext uri="{FF2B5EF4-FFF2-40B4-BE49-F238E27FC236}">
                      <a16:creationId xmlns:a16="http://schemas.microsoft.com/office/drawing/2014/main" id="{968B87C1-98D4-4186-B4AC-DCD330FB63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44638" y="1125879"/>
                  <a:ext cx="1092893" cy="0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화살표 연결선 48">
                  <a:extLst>
                    <a:ext uri="{FF2B5EF4-FFF2-40B4-BE49-F238E27FC236}">
                      <a16:creationId xmlns:a16="http://schemas.microsoft.com/office/drawing/2014/main" id="{2F9B0F56-AEA7-4A4C-A9EF-7A6DF289D8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44638" y="1268268"/>
                  <a:ext cx="1092893" cy="0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연결선: 꺾임 45">
                <a:extLst>
                  <a:ext uri="{FF2B5EF4-FFF2-40B4-BE49-F238E27FC236}">
                    <a16:creationId xmlns:a16="http://schemas.microsoft.com/office/drawing/2014/main" id="{1DCD04F2-F6A4-4FA0-90E0-0CF7F958AC0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305342" y="1922835"/>
                <a:ext cx="377935" cy="315018"/>
              </a:xfrm>
              <a:prstGeom prst="bentConnector2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연결선: 꺾임 46">
                <a:extLst>
                  <a:ext uri="{FF2B5EF4-FFF2-40B4-BE49-F238E27FC236}">
                    <a16:creationId xmlns:a16="http://schemas.microsoft.com/office/drawing/2014/main" id="{A9B116C3-7C41-4C68-94D0-08F7D998D3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4708" y="2021708"/>
                <a:ext cx="520593" cy="379006"/>
              </a:xfrm>
              <a:prstGeom prst="bentConnector3">
                <a:avLst>
                  <a:gd name="adj1" fmla="val 12920"/>
                </a:avLst>
              </a:prstGeom>
              <a:ln w="381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4418DB6B-3854-4247-B507-856D430647CB}"/>
              </a:ext>
            </a:extLst>
          </p:cNvPr>
          <p:cNvGrpSpPr/>
          <p:nvPr/>
        </p:nvGrpSpPr>
        <p:grpSpPr>
          <a:xfrm>
            <a:off x="7263660" y="1340681"/>
            <a:ext cx="1440783" cy="2013641"/>
            <a:chOff x="5335397" y="1475434"/>
            <a:chExt cx="1440783" cy="2013641"/>
          </a:xfrm>
        </p:grpSpPr>
        <p:sp>
          <p:nvSpPr>
            <p:cNvPr id="57" name="Rectangle 236">
              <a:extLst>
                <a:ext uri="{FF2B5EF4-FFF2-40B4-BE49-F238E27FC236}">
                  <a16:creationId xmlns:a16="http://schemas.microsoft.com/office/drawing/2014/main" id="{C1B82A2E-4B66-4563-B40F-36BAE0870C27}"/>
                </a:ext>
              </a:extLst>
            </p:cNvPr>
            <p:cNvSpPr/>
            <p:nvPr/>
          </p:nvSpPr>
          <p:spPr>
            <a:xfrm>
              <a:off x="5335398" y="1521156"/>
              <a:ext cx="1440782" cy="19679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ABBAA0A-A024-451C-A9EB-948D45B6C660}"/>
                </a:ext>
              </a:extLst>
            </p:cNvPr>
            <p:cNvSpPr txBox="1"/>
            <p:nvPr/>
          </p:nvSpPr>
          <p:spPr>
            <a:xfrm>
              <a:off x="5335397" y="1475434"/>
              <a:ext cx="1440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Bell Gothic Std Black" panose="020B0706020202040204" pitchFamily="34" charset="0"/>
                </a:rPr>
                <a:t>Inst $</a:t>
              </a:r>
              <a:endParaRPr lang="ko-KR" altLang="en-US" dirty="0">
                <a:latin typeface="Bell Gothic Std Black" panose="020B0706020202040204" pitchFamily="34" charset="0"/>
              </a:endParaRPr>
            </a:p>
          </p:txBody>
        </p:sp>
      </p:grp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D84DBEE7-573F-459A-8A17-15AD94D3E444}"/>
              </a:ext>
            </a:extLst>
          </p:cNvPr>
          <p:cNvCxnSpPr/>
          <p:nvPr/>
        </p:nvCxnSpPr>
        <p:spPr>
          <a:xfrm flipV="1">
            <a:off x="5643667" y="1255917"/>
            <a:ext cx="0" cy="2757036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8">
            <a:extLst>
              <a:ext uri="{FF2B5EF4-FFF2-40B4-BE49-F238E27FC236}">
                <a16:creationId xmlns:a16="http://schemas.microsoft.com/office/drawing/2014/main" id="{A8657B77-3D15-41EF-8983-048C1B304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405" y="1636790"/>
            <a:ext cx="2605982" cy="3429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anchor="t"/>
          <a:lstStyle/>
          <a:p>
            <a:r>
              <a:rPr lang="en-US" altLang="ko-KR" dirty="0"/>
              <a:t>Mult1 (10)</a:t>
            </a:r>
            <a:endParaRPr lang="ko-KR" altLang="en-US" dirty="0"/>
          </a:p>
        </p:txBody>
      </p:sp>
      <p:sp>
        <p:nvSpPr>
          <p:cNvPr id="61" name="Rectangle 8">
            <a:extLst>
              <a:ext uri="{FF2B5EF4-FFF2-40B4-BE49-F238E27FC236}">
                <a16:creationId xmlns:a16="http://schemas.microsoft.com/office/drawing/2014/main" id="{F701C0EA-B6DC-4F1A-B39E-96EDD484C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405" y="1975792"/>
            <a:ext cx="2605982" cy="3429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anchor="t"/>
          <a:lstStyle/>
          <a:p>
            <a:r>
              <a:rPr lang="en-US" altLang="ko-KR" dirty="0"/>
              <a:t>Mult2 (10)</a:t>
            </a:r>
            <a:endParaRPr lang="ko-KR" altLang="en-US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CD92BB0-6118-44EC-9969-C6369B6C3946}"/>
              </a:ext>
            </a:extLst>
          </p:cNvPr>
          <p:cNvGrpSpPr/>
          <p:nvPr/>
        </p:nvGrpSpPr>
        <p:grpSpPr>
          <a:xfrm>
            <a:off x="3269700" y="1857514"/>
            <a:ext cx="3360072" cy="624087"/>
            <a:chOff x="1727315" y="1808255"/>
            <a:chExt cx="3360072" cy="624087"/>
          </a:xfrm>
        </p:grpSpPr>
        <p:cxnSp>
          <p:nvCxnSpPr>
            <p:cNvPr id="63" name="연결선: 꺾임 62">
              <a:extLst>
                <a:ext uri="{FF2B5EF4-FFF2-40B4-BE49-F238E27FC236}">
                  <a16:creationId xmlns:a16="http://schemas.microsoft.com/office/drawing/2014/main" id="{74A7E6CD-5C17-41DA-82FD-7C6CC3BB76A2}"/>
                </a:ext>
              </a:extLst>
            </p:cNvPr>
            <p:cNvCxnSpPr>
              <a:cxnSpLocks/>
              <a:stCxn id="61" idx="3"/>
              <a:endCxn id="20" idx="6"/>
            </p:cNvCxnSpPr>
            <p:nvPr/>
          </p:nvCxnSpPr>
          <p:spPr>
            <a:xfrm flipH="1">
              <a:off x="1727315" y="2147257"/>
              <a:ext cx="3360072" cy="285085"/>
            </a:xfrm>
            <a:prstGeom prst="bentConnector3">
              <a:avLst>
                <a:gd name="adj1" fmla="val -6803"/>
              </a:avLst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연결선: 꺾임 63">
              <a:extLst>
                <a:ext uri="{FF2B5EF4-FFF2-40B4-BE49-F238E27FC236}">
                  <a16:creationId xmlns:a16="http://schemas.microsoft.com/office/drawing/2014/main" id="{F58A1E95-4646-4313-BDD8-04E5F7A111C5}"/>
                </a:ext>
              </a:extLst>
            </p:cNvPr>
            <p:cNvCxnSpPr>
              <a:cxnSpLocks/>
              <a:stCxn id="60" idx="3"/>
              <a:endCxn id="20" idx="6"/>
            </p:cNvCxnSpPr>
            <p:nvPr/>
          </p:nvCxnSpPr>
          <p:spPr>
            <a:xfrm flipH="1">
              <a:off x="1727315" y="1808255"/>
              <a:ext cx="3360072" cy="624087"/>
            </a:xfrm>
            <a:prstGeom prst="bentConnector3">
              <a:avLst>
                <a:gd name="adj1" fmla="val -6803"/>
              </a:avLst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8">
            <a:extLst>
              <a:ext uri="{FF2B5EF4-FFF2-40B4-BE49-F238E27FC236}">
                <a16:creationId xmlns:a16="http://schemas.microsoft.com/office/drawing/2014/main" id="{7D4F1C8A-C7BB-45F3-B9CE-DFA5D23D2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405" y="2600065"/>
            <a:ext cx="2605982" cy="3429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anchor="t"/>
          <a:lstStyle/>
          <a:p>
            <a:r>
              <a:rPr lang="en-US" altLang="ko-KR" dirty="0"/>
              <a:t>Add (2)</a:t>
            </a:r>
            <a:endParaRPr lang="ko-KR" altLang="en-US" dirty="0"/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44F16B55-EE2F-4CCE-8F29-47012DADD755}"/>
              </a:ext>
            </a:extLst>
          </p:cNvPr>
          <p:cNvCxnSpPr>
            <a:cxnSpLocks/>
            <a:stCxn id="65" idx="3"/>
            <a:endCxn id="22" idx="6"/>
          </p:cNvCxnSpPr>
          <p:nvPr/>
        </p:nvCxnSpPr>
        <p:spPr>
          <a:xfrm flipH="1">
            <a:off x="3246137" y="2771532"/>
            <a:ext cx="3365250" cy="314449"/>
          </a:xfrm>
          <a:prstGeom prst="bentConnector3">
            <a:avLst>
              <a:gd name="adj1" fmla="val -6793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1357E57-D063-41BF-973D-52742BCFE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405" y="3224002"/>
            <a:ext cx="2605982" cy="3429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anchor="t"/>
          <a:lstStyle/>
          <a:p>
            <a:r>
              <a:rPr lang="en-US" altLang="ko-KR" dirty="0"/>
              <a:t>Divide (40)</a:t>
            </a:r>
            <a:endParaRPr lang="ko-KR" altLang="en-US" dirty="0"/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6DF84F25-30FF-406A-A7C3-2EE0E34CC5FB}"/>
              </a:ext>
            </a:extLst>
          </p:cNvPr>
          <p:cNvCxnSpPr>
            <a:cxnSpLocks/>
            <a:stCxn id="67" idx="3"/>
            <a:endCxn id="23" idx="6"/>
          </p:cNvCxnSpPr>
          <p:nvPr/>
        </p:nvCxnSpPr>
        <p:spPr>
          <a:xfrm flipH="1">
            <a:off x="3253677" y="3395468"/>
            <a:ext cx="3357710" cy="269968"/>
          </a:xfrm>
          <a:prstGeom prst="bentConnector3">
            <a:avLst>
              <a:gd name="adj1" fmla="val -6808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C7BBAC8-EDC5-446C-A61C-BE5B8D356786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7984051" y="3354322"/>
            <a:ext cx="1" cy="658631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e 250">
            <a:extLst>
              <a:ext uri="{FF2B5EF4-FFF2-40B4-BE49-F238E27FC236}">
                <a16:creationId xmlns:a16="http://schemas.microsoft.com/office/drawing/2014/main" id="{91F30B6A-BA14-4037-8795-E27B37A9334F}"/>
              </a:ext>
            </a:extLst>
          </p:cNvPr>
          <p:cNvGraphicFramePr>
            <a:graphicFrameLocks noGrp="1"/>
          </p:cNvGraphicFramePr>
          <p:nvPr/>
        </p:nvGraphicFramePr>
        <p:xfrm>
          <a:off x="7334306" y="1948182"/>
          <a:ext cx="1323813" cy="228600"/>
        </p:xfrm>
        <a:graphic>
          <a:graphicData uri="http://schemas.openxmlformats.org/drawingml/2006/table">
            <a:tbl>
              <a:tblPr/>
              <a:tblGrid>
                <a:gridCol w="304841">
                  <a:extLst>
                    <a:ext uri="{9D8B030D-6E8A-4147-A177-3AD203B41FA5}">
                      <a16:colId xmlns:a16="http://schemas.microsoft.com/office/drawing/2014/main" val="1633139618"/>
                    </a:ext>
                  </a:extLst>
                </a:gridCol>
                <a:gridCol w="307973">
                  <a:extLst>
                    <a:ext uri="{9D8B030D-6E8A-4147-A177-3AD203B41FA5}">
                      <a16:colId xmlns:a16="http://schemas.microsoft.com/office/drawing/2014/main" val="26435614"/>
                    </a:ext>
                  </a:extLst>
                </a:gridCol>
                <a:gridCol w="403026">
                  <a:extLst>
                    <a:ext uri="{9D8B030D-6E8A-4147-A177-3AD203B41FA5}">
                      <a16:colId xmlns:a16="http://schemas.microsoft.com/office/drawing/2014/main" val="1407719692"/>
                    </a:ext>
                  </a:extLst>
                </a:gridCol>
                <a:gridCol w="307973">
                  <a:extLst>
                    <a:ext uri="{9D8B030D-6E8A-4147-A177-3AD203B41FA5}">
                      <a16:colId xmlns:a16="http://schemas.microsoft.com/office/drawing/2014/main" val="7455688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31" charset="0"/>
                          <a:ea typeface="ＭＳ Ｐゴシック" pitchFamily="31" charset="-128"/>
                        </a:rPr>
                        <a:t>LD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31" charset="0"/>
                          <a:ea typeface="ＭＳ Ｐゴシック" pitchFamily="31" charset="-128"/>
                        </a:rPr>
                        <a:t>F2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31" charset="0"/>
                          <a:ea typeface="ＭＳ Ｐゴシック" pitchFamily="31" charset="-128"/>
                        </a:rPr>
                        <a:t>45+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31" charset="0"/>
                          <a:ea typeface="ＭＳ Ｐゴシック" pitchFamily="31" charset="-128"/>
                        </a:rPr>
                        <a:t>R3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925215"/>
                  </a:ext>
                </a:extLst>
              </a:tr>
            </a:tbl>
          </a:graphicData>
        </a:graphic>
      </p:graphicFrame>
      <p:graphicFrame>
        <p:nvGraphicFramePr>
          <p:cNvPr id="71" name="Table 251">
            <a:extLst>
              <a:ext uri="{FF2B5EF4-FFF2-40B4-BE49-F238E27FC236}">
                <a16:creationId xmlns:a16="http://schemas.microsoft.com/office/drawing/2014/main" id="{CE8E152E-0CBA-4F55-8CDE-284A1981773D}"/>
              </a:ext>
            </a:extLst>
          </p:cNvPr>
          <p:cNvGraphicFramePr>
            <a:graphicFrameLocks noGrp="1"/>
          </p:cNvGraphicFramePr>
          <p:nvPr/>
        </p:nvGraphicFramePr>
        <p:xfrm>
          <a:off x="7334304" y="2217613"/>
          <a:ext cx="1323813" cy="228600"/>
        </p:xfrm>
        <a:graphic>
          <a:graphicData uri="http://schemas.openxmlformats.org/drawingml/2006/table">
            <a:tbl>
              <a:tblPr/>
              <a:tblGrid>
                <a:gridCol w="402150">
                  <a:extLst>
                    <a:ext uri="{9D8B030D-6E8A-4147-A177-3AD203B41FA5}">
                      <a16:colId xmlns:a16="http://schemas.microsoft.com/office/drawing/2014/main" val="1633139618"/>
                    </a:ext>
                  </a:extLst>
                </a:gridCol>
                <a:gridCol w="307221">
                  <a:extLst>
                    <a:ext uri="{9D8B030D-6E8A-4147-A177-3AD203B41FA5}">
                      <a16:colId xmlns:a16="http://schemas.microsoft.com/office/drawing/2014/main" val="26435614"/>
                    </a:ext>
                  </a:extLst>
                </a:gridCol>
                <a:gridCol w="307221">
                  <a:extLst>
                    <a:ext uri="{9D8B030D-6E8A-4147-A177-3AD203B41FA5}">
                      <a16:colId xmlns:a16="http://schemas.microsoft.com/office/drawing/2014/main" val="1407719692"/>
                    </a:ext>
                  </a:extLst>
                </a:gridCol>
                <a:gridCol w="307221">
                  <a:extLst>
                    <a:ext uri="{9D8B030D-6E8A-4147-A177-3AD203B41FA5}">
                      <a16:colId xmlns:a16="http://schemas.microsoft.com/office/drawing/2014/main" val="745568864"/>
                    </a:ext>
                  </a:extLst>
                </a:gridCol>
              </a:tblGrid>
              <a:tr h="182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31" charset="0"/>
                          <a:ea typeface="ＭＳ Ｐゴシック" pitchFamily="31" charset="-128"/>
                        </a:rPr>
                        <a:t>mul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31" charset="0"/>
                        <a:ea typeface="ＭＳ Ｐゴシック" pitchFamily="31" charset="-128"/>
                      </a:endParaRP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31" charset="0"/>
                          <a:ea typeface="ＭＳ Ｐゴシック" pitchFamily="31" charset="-128"/>
                        </a:rPr>
                        <a:t>F0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31" charset="0"/>
                          <a:ea typeface="ＭＳ Ｐゴシック" pitchFamily="31" charset="-128"/>
                        </a:rPr>
                        <a:t>F2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31" charset="0"/>
                          <a:ea typeface="ＭＳ Ｐゴシック" pitchFamily="31" charset="-128"/>
                        </a:rPr>
                        <a:t>F4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925215"/>
                  </a:ext>
                </a:extLst>
              </a:tr>
            </a:tbl>
          </a:graphicData>
        </a:graphic>
      </p:graphicFrame>
      <p:graphicFrame>
        <p:nvGraphicFramePr>
          <p:cNvPr id="72" name="Table 253">
            <a:extLst>
              <a:ext uri="{FF2B5EF4-FFF2-40B4-BE49-F238E27FC236}">
                <a16:creationId xmlns:a16="http://schemas.microsoft.com/office/drawing/2014/main" id="{EB1C5CB4-CDF8-4B8A-B5CD-4B15F3F2DB8D}"/>
              </a:ext>
            </a:extLst>
          </p:cNvPr>
          <p:cNvGraphicFramePr>
            <a:graphicFrameLocks noGrp="1"/>
          </p:cNvGraphicFramePr>
          <p:nvPr/>
        </p:nvGraphicFramePr>
        <p:xfrm>
          <a:off x="7334306" y="2485009"/>
          <a:ext cx="1323813" cy="228600"/>
        </p:xfrm>
        <a:graphic>
          <a:graphicData uri="http://schemas.openxmlformats.org/drawingml/2006/table">
            <a:tbl>
              <a:tblPr/>
              <a:tblGrid>
                <a:gridCol w="402150">
                  <a:extLst>
                    <a:ext uri="{9D8B030D-6E8A-4147-A177-3AD203B41FA5}">
                      <a16:colId xmlns:a16="http://schemas.microsoft.com/office/drawing/2014/main" val="1633139618"/>
                    </a:ext>
                  </a:extLst>
                </a:gridCol>
                <a:gridCol w="307221">
                  <a:extLst>
                    <a:ext uri="{9D8B030D-6E8A-4147-A177-3AD203B41FA5}">
                      <a16:colId xmlns:a16="http://schemas.microsoft.com/office/drawing/2014/main" val="26435614"/>
                    </a:ext>
                  </a:extLst>
                </a:gridCol>
                <a:gridCol w="307221">
                  <a:extLst>
                    <a:ext uri="{9D8B030D-6E8A-4147-A177-3AD203B41FA5}">
                      <a16:colId xmlns:a16="http://schemas.microsoft.com/office/drawing/2014/main" val="1407719692"/>
                    </a:ext>
                  </a:extLst>
                </a:gridCol>
                <a:gridCol w="307221">
                  <a:extLst>
                    <a:ext uri="{9D8B030D-6E8A-4147-A177-3AD203B41FA5}">
                      <a16:colId xmlns:a16="http://schemas.microsoft.com/office/drawing/2014/main" val="745568864"/>
                    </a:ext>
                  </a:extLst>
                </a:gridCol>
              </a:tblGrid>
              <a:tr h="182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31" charset="0"/>
                          <a:ea typeface="ＭＳ Ｐゴシック" pitchFamily="31" charset="-128"/>
                        </a:rPr>
                        <a:t>sub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31" charset="0"/>
                          <a:ea typeface="ＭＳ Ｐゴシック" pitchFamily="31" charset="-128"/>
                        </a:rPr>
                        <a:t>F8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31" charset="0"/>
                          <a:ea typeface="ＭＳ Ｐゴシック" pitchFamily="31" charset="-128"/>
                        </a:rPr>
                        <a:t>F6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31" charset="0"/>
                          <a:ea typeface="ＭＳ Ｐゴシック" pitchFamily="31" charset="-128"/>
                        </a:rPr>
                        <a:t>F2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925215"/>
                  </a:ext>
                </a:extLst>
              </a:tr>
            </a:tbl>
          </a:graphicData>
        </a:graphic>
      </p:graphicFrame>
      <p:graphicFrame>
        <p:nvGraphicFramePr>
          <p:cNvPr id="73" name="Table 254">
            <a:extLst>
              <a:ext uri="{FF2B5EF4-FFF2-40B4-BE49-F238E27FC236}">
                <a16:creationId xmlns:a16="http://schemas.microsoft.com/office/drawing/2014/main" id="{0E925015-413C-4AE3-8821-458CDB4C8E91}"/>
              </a:ext>
            </a:extLst>
          </p:cNvPr>
          <p:cNvGraphicFramePr>
            <a:graphicFrameLocks noGrp="1"/>
          </p:cNvGraphicFramePr>
          <p:nvPr/>
        </p:nvGraphicFramePr>
        <p:xfrm>
          <a:off x="7334305" y="2757086"/>
          <a:ext cx="1323812" cy="228600"/>
        </p:xfrm>
        <a:graphic>
          <a:graphicData uri="http://schemas.openxmlformats.org/drawingml/2006/table">
            <a:tbl>
              <a:tblPr/>
              <a:tblGrid>
                <a:gridCol w="391690">
                  <a:extLst>
                    <a:ext uri="{9D8B030D-6E8A-4147-A177-3AD203B41FA5}">
                      <a16:colId xmlns:a16="http://schemas.microsoft.com/office/drawing/2014/main" val="1633139618"/>
                    </a:ext>
                  </a:extLst>
                </a:gridCol>
                <a:gridCol w="328504">
                  <a:extLst>
                    <a:ext uri="{9D8B030D-6E8A-4147-A177-3AD203B41FA5}">
                      <a16:colId xmlns:a16="http://schemas.microsoft.com/office/drawing/2014/main" val="26435614"/>
                    </a:ext>
                  </a:extLst>
                </a:gridCol>
                <a:gridCol w="301129">
                  <a:extLst>
                    <a:ext uri="{9D8B030D-6E8A-4147-A177-3AD203B41FA5}">
                      <a16:colId xmlns:a16="http://schemas.microsoft.com/office/drawing/2014/main" val="1407719692"/>
                    </a:ext>
                  </a:extLst>
                </a:gridCol>
                <a:gridCol w="302489">
                  <a:extLst>
                    <a:ext uri="{9D8B030D-6E8A-4147-A177-3AD203B41FA5}">
                      <a16:colId xmlns:a16="http://schemas.microsoft.com/office/drawing/2014/main" val="745568864"/>
                    </a:ext>
                  </a:extLst>
                </a:gridCol>
              </a:tblGrid>
              <a:tr h="182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31" charset="0"/>
                          <a:ea typeface="ＭＳ Ｐゴシック" pitchFamily="31" charset="-128"/>
                        </a:rPr>
                        <a:t>div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31" charset="0"/>
                          <a:ea typeface="ＭＳ Ｐゴシック" pitchFamily="31" charset="-128"/>
                        </a:rPr>
                        <a:t>F10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31" charset="0"/>
                          <a:ea typeface="ＭＳ Ｐゴシック" pitchFamily="31" charset="-128"/>
                        </a:rPr>
                        <a:t>F0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31" charset="0"/>
                          <a:ea typeface="ＭＳ Ｐゴシック" pitchFamily="31" charset="-128"/>
                        </a:rPr>
                        <a:t>F6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925215"/>
                  </a:ext>
                </a:extLst>
              </a:tr>
            </a:tbl>
          </a:graphicData>
        </a:graphic>
      </p:graphicFrame>
      <p:graphicFrame>
        <p:nvGraphicFramePr>
          <p:cNvPr id="74" name="Table 255">
            <a:extLst>
              <a:ext uri="{FF2B5EF4-FFF2-40B4-BE49-F238E27FC236}">
                <a16:creationId xmlns:a16="http://schemas.microsoft.com/office/drawing/2014/main" id="{F7FDD0F3-F565-40BD-8F69-CBFEAD0ADA27}"/>
              </a:ext>
            </a:extLst>
          </p:cNvPr>
          <p:cNvGraphicFramePr>
            <a:graphicFrameLocks noGrp="1"/>
          </p:cNvGraphicFramePr>
          <p:nvPr/>
        </p:nvGraphicFramePr>
        <p:xfrm>
          <a:off x="7334303" y="3029163"/>
          <a:ext cx="1323813" cy="228600"/>
        </p:xfrm>
        <a:graphic>
          <a:graphicData uri="http://schemas.openxmlformats.org/drawingml/2006/table">
            <a:tbl>
              <a:tblPr/>
              <a:tblGrid>
                <a:gridCol w="402150">
                  <a:extLst>
                    <a:ext uri="{9D8B030D-6E8A-4147-A177-3AD203B41FA5}">
                      <a16:colId xmlns:a16="http://schemas.microsoft.com/office/drawing/2014/main" val="1633139618"/>
                    </a:ext>
                  </a:extLst>
                </a:gridCol>
                <a:gridCol w="307221">
                  <a:extLst>
                    <a:ext uri="{9D8B030D-6E8A-4147-A177-3AD203B41FA5}">
                      <a16:colId xmlns:a16="http://schemas.microsoft.com/office/drawing/2014/main" val="26435614"/>
                    </a:ext>
                  </a:extLst>
                </a:gridCol>
                <a:gridCol w="307221">
                  <a:extLst>
                    <a:ext uri="{9D8B030D-6E8A-4147-A177-3AD203B41FA5}">
                      <a16:colId xmlns:a16="http://schemas.microsoft.com/office/drawing/2014/main" val="1407719692"/>
                    </a:ext>
                  </a:extLst>
                </a:gridCol>
                <a:gridCol w="307221">
                  <a:extLst>
                    <a:ext uri="{9D8B030D-6E8A-4147-A177-3AD203B41FA5}">
                      <a16:colId xmlns:a16="http://schemas.microsoft.com/office/drawing/2014/main" val="745568864"/>
                    </a:ext>
                  </a:extLst>
                </a:gridCol>
              </a:tblGrid>
              <a:tr h="182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31" charset="0"/>
                          <a:ea typeface="ＭＳ Ｐゴシック" pitchFamily="31" charset="-128"/>
                        </a:rPr>
                        <a:t>add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31" charset="0"/>
                          <a:ea typeface="ＭＳ Ｐゴシック" pitchFamily="31" charset="-128"/>
                        </a:rPr>
                        <a:t>F6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31" charset="0"/>
                          <a:ea typeface="ＭＳ Ｐゴシック" pitchFamily="31" charset="-128"/>
                        </a:rPr>
                        <a:t>F8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31" charset="0"/>
                          <a:ea typeface="ＭＳ Ｐゴシック" pitchFamily="31" charset="-128"/>
                        </a:rPr>
                        <a:t>F2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925215"/>
                  </a:ext>
                </a:extLst>
              </a:tr>
            </a:tbl>
          </a:graphicData>
        </a:graphic>
      </p:graphicFrame>
      <p:graphicFrame>
        <p:nvGraphicFramePr>
          <p:cNvPr id="75" name="Table 244">
            <a:extLst>
              <a:ext uri="{FF2B5EF4-FFF2-40B4-BE49-F238E27FC236}">
                <a16:creationId xmlns:a16="http://schemas.microsoft.com/office/drawing/2014/main" id="{E9A0A8CF-DB2D-490E-863A-ED7F4FE5948F}"/>
              </a:ext>
            </a:extLst>
          </p:cNvPr>
          <p:cNvGraphicFramePr>
            <a:graphicFrameLocks noGrp="1"/>
          </p:cNvGraphicFramePr>
          <p:nvPr/>
        </p:nvGraphicFramePr>
        <p:xfrm>
          <a:off x="7334305" y="1680817"/>
          <a:ext cx="1323813" cy="228600"/>
        </p:xfrm>
        <a:graphic>
          <a:graphicData uri="http://schemas.openxmlformats.org/drawingml/2006/table">
            <a:tbl>
              <a:tblPr/>
              <a:tblGrid>
                <a:gridCol w="304841">
                  <a:extLst>
                    <a:ext uri="{9D8B030D-6E8A-4147-A177-3AD203B41FA5}">
                      <a16:colId xmlns:a16="http://schemas.microsoft.com/office/drawing/2014/main" val="1633139618"/>
                    </a:ext>
                  </a:extLst>
                </a:gridCol>
                <a:gridCol w="307973">
                  <a:extLst>
                    <a:ext uri="{9D8B030D-6E8A-4147-A177-3AD203B41FA5}">
                      <a16:colId xmlns:a16="http://schemas.microsoft.com/office/drawing/2014/main" val="26435614"/>
                    </a:ext>
                  </a:extLst>
                </a:gridCol>
                <a:gridCol w="403026">
                  <a:extLst>
                    <a:ext uri="{9D8B030D-6E8A-4147-A177-3AD203B41FA5}">
                      <a16:colId xmlns:a16="http://schemas.microsoft.com/office/drawing/2014/main" val="1407719692"/>
                    </a:ext>
                  </a:extLst>
                </a:gridCol>
                <a:gridCol w="307973">
                  <a:extLst>
                    <a:ext uri="{9D8B030D-6E8A-4147-A177-3AD203B41FA5}">
                      <a16:colId xmlns:a16="http://schemas.microsoft.com/office/drawing/2014/main" val="745568864"/>
                    </a:ext>
                  </a:extLst>
                </a:gridCol>
              </a:tblGrid>
              <a:tr h="182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31" charset="0"/>
                          <a:ea typeface="ＭＳ Ｐゴシック" pitchFamily="31" charset="-128"/>
                        </a:rPr>
                        <a:t>LD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31" charset="0"/>
                          <a:ea typeface="ＭＳ Ｐゴシック" pitchFamily="31" charset="-128"/>
                        </a:rPr>
                        <a:t>F6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31" charset="0"/>
                          <a:ea typeface="ＭＳ Ｐゴシック" pitchFamily="31" charset="-128"/>
                        </a:rPr>
                        <a:t>34+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0305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31" charset="0"/>
                          <a:ea typeface="ＭＳ Ｐゴシック" pitchFamily="31" charset="-128"/>
                        </a:rPr>
                        <a:t>R2</a:t>
                      </a:r>
                    </a:p>
                  </a:txBody>
                  <a:tcPr marL="45720" marR="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925215"/>
                  </a:ext>
                </a:extLst>
              </a:tr>
            </a:tbl>
          </a:graphicData>
        </a:graphic>
      </p:graphicFrame>
      <p:sp>
        <p:nvSpPr>
          <p:cNvPr id="76" name="TextBox 75">
            <a:extLst>
              <a:ext uri="{FF2B5EF4-FFF2-40B4-BE49-F238E27FC236}">
                <a16:creationId xmlns:a16="http://schemas.microsoft.com/office/drawing/2014/main" id="{491E26A4-5CE7-1B43-9524-F905D001C267}"/>
              </a:ext>
            </a:extLst>
          </p:cNvPr>
          <p:cNvSpPr txBox="1"/>
          <p:nvPr/>
        </p:nvSpPr>
        <p:spPr>
          <a:xfrm>
            <a:off x="178885" y="6454360"/>
            <a:ext cx="9617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Pasted from the slides of Computer Architecture Fall 2022, Peking University. Lecturer: Prof. Jie Zhang</a:t>
            </a:r>
          </a:p>
        </p:txBody>
      </p:sp>
    </p:spTree>
    <p:extLst>
      <p:ext uri="{BB962C8B-B14F-4D97-AF65-F5344CB8AC3E}">
        <p14:creationId xmlns:p14="http://schemas.microsoft.com/office/powerpoint/2010/main" val="240717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Two bounds on CPE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FA59E1-AAA6-DA4E-9C75-F4CB4D4AF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150" y="2514600"/>
            <a:ext cx="54737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30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Data-flow graph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B33823-13EA-EF41-AC29-3C554E5C4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70115" cy="14734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84C7A6-8479-A542-8421-A996557B2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29000"/>
            <a:ext cx="4870082" cy="26579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7142BF-BEC5-E34A-95CA-F1027AE909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303538"/>
            <a:ext cx="5415105" cy="343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33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提高并行度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Parallelism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Loop unrolling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Multiple accumulators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Reassociation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984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Loop unrolling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EF5ED3-DD98-FE40-B80D-680899243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4368435" cy="4351338"/>
          </a:xfr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3D80BD-CCCC-0A43-A910-190D09AB1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3626" y="4745000"/>
            <a:ext cx="5582118" cy="18880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7B9E2F-C4D4-CA4C-8750-0E09892DE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5785" y="365125"/>
            <a:ext cx="5257800" cy="437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24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2656</TotalTime>
  <Words>281</Words>
  <Application>Microsoft Macintosh PowerPoint</Application>
  <PresentationFormat>Widescreen</PresentationFormat>
  <Paragraphs>165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Bell Gothic Std Black</vt:lpstr>
      <vt:lpstr>DengXian</vt:lpstr>
      <vt:lpstr>等线 Light</vt:lpstr>
      <vt:lpstr>等线 Light</vt:lpstr>
      <vt:lpstr>Arial</vt:lpstr>
      <vt:lpstr>Calibri</vt:lpstr>
      <vt:lpstr>Calibri Light</vt:lpstr>
      <vt:lpstr>Cambria Math</vt:lpstr>
      <vt:lpstr>Consolas</vt:lpstr>
      <vt:lpstr>Courier New</vt:lpstr>
      <vt:lpstr>Office Theme</vt:lpstr>
      <vt:lpstr>程序优化</vt:lpstr>
      <vt:lpstr>程序优化</vt:lpstr>
      <vt:lpstr>程序优化</vt:lpstr>
      <vt:lpstr>现代处理器结构</vt:lpstr>
      <vt:lpstr>PowerPoint Presentation</vt:lpstr>
      <vt:lpstr>Two bounds on CPE</vt:lpstr>
      <vt:lpstr>Data-flow graph</vt:lpstr>
      <vt:lpstr>提高并行度 Parallelism</vt:lpstr>
      <vt:lpstr>Loop unrolling</vt:lpstr>
      <vt:lpstr>LU + Multiple accumulators</vt:lpstr>
      <vt:lpstr>LU + Reassociation</vt:lpstr>
      <vt:lpstr>局限</vt:lpstr>
      <vt:lpstr>例</vt:lpstr>
      <vt:lpstr>例</vt:lpstr>
      <vt:lpstr>例</vt:lpstr>
      <vt:lpstr>例</vt:lpstr>
      <vt:lpstr>例</vt:lpstr>
      <vt:lpstr>例</vt:lpstr>
      <vt:lpstr>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浮点型</dc:title>
  <dc:creator>Microsoft Office User</dc:creator>
  <cp:lastModifiedBy>Microsoft Office User</cp:lastModifiedBy>
  <cp:revision>704</cp:revision>
  <dcterms:created xsi:type="dcterms:W3CDTF">2022-09-18T10:52:46Z</dcterms:created>
  <dcterms:modified xsi:type="dcterms:W3CDTF">2022-10-27T04:36:39Z</dcterms:modified>
</cp:coreProperties>
</file>