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16" r:id="rId3"/>
    <p:sldId id="317" r:id="rId4"/>
    <p:sldId id="257" r:id="rId5"/>
    <p:sldId id="258" r:id="rId6"/>
    <p:sldId id="314" r:id="rId7"/>
    <p:sldId id="318" r:id="rId8"/>
    <p:sldId id="295" r:id="rId9"/>
    <p:sldId id="296" r:id="rId10"/>
    <p:sldId id="259" r:id="rId11"/>
    <p:sldId id="260" r:id="rId12"/>
    <p:sldId id="261" r:id="rId13"/>
    <p:sldId id="262" r:id="rId14"/>
    <p:sldId id="263" r:id="rId15"/>
    <p:sldId id="264" r:id="rId16"/>
    <p:sldId id="267" r:id="rId17"/>
    <p:sldId id="268" r:id="rId18"/>
    <p:sldId id="269" r:id="rId19"/>
    <p:sldId id="270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312" r:id="rId35"/>
    <p:sldId id="313" r:id="rId36"/>
    <p:sldId id="319" r:id="rId37"/>
    <p:sldId id="315" r:id="rId38"/>
    <p:sldId id="299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60"/>
  </p:normalViewPr>
  <p:slideViewPr>
    <p:cSldViewPr snapToGrid="0">
      <p:cViewPr varScale="1">
        <p:scale>
          <a:sx n="38" d="100"/>
          <a:sy n="38" d="100"/>
        </p:scale>
        <p:origin x="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2EB0E-092F-46C8-89CF-DCCB3738D123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ACFA9-608C-448B-8AD1-53EB23456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71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47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74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457A42-8FEA-F347-A0E6-3D2B14B3F694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087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240A8-5AF4-4E22-B620-05AF491CD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7B5F41-C2D7-4A94-976F-7F59EFB9C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1220F-987F-4208-A87E-E83B85C1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B862-CCAD-497B-82E5-A313734E1413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B1F1F9-D714-4F6D-8E7B-07F23F73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6ABD4-3FE6-4125-A888-C40828523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3533-695F-43CA-A4A4-FDA779567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3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D0354-6BFF-4762-96C9-FC89A83A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A1F032-4DB0-47D0-B516-B26F03AA0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7AE1F5-4CCB-4CD4-AC99-C9F9D8AB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B862-CCAD-497B-82E5-A313734E1413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B0DD48-DB18-4BE8-9230-156952A0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C9A735-F713-4265-84FE-D8620653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3533-695F-43CA-A4A4-FDA779567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71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E562A6-FFF2-45B1-9CB2-BBF53313D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FBB9DB-145D-4535-9A2E-09B269022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9B55E1-3ABC-446C-B826-F3F8E139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B862-CCAD-497B-82E5-A313734E1413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26E91B-A649-436B-AA50-1B187068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239C4-E3A6-4679-AE88-C7A70DA3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3533-695F-43CA-A4A4-FDA779567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95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21102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46F89-78DE-406E-96E5-4D341369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DF43B-2251-4BC9-9544-552BBB5B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ED155F-B0C9-45BB-9CAF-B0DE3FF34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B862-CCAD-497B-82E5-A313734E1413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9F365A-171D-405A-9215-DB39148F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B193A5-18D7-4ED5-939B-937C407A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3533-695F-43CA-A4A4-FDA779567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39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A486E-4195-4555-81EB-18D56F6F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19F0D4-CF59-4CA2-96AB-681AB9AB6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8A35F-15E7-400E-B75A-95477C6A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B862-CCAD-497B-82E5-A313734E1413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9012B-FA63-4F17-8FDD-7CF09B2B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116F9E-4181-4EFC-9BC0-0B66454A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3533-695F-43CA-A4A4-FDA779567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96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98A26-6245-4975-BC6E-E2E61524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37C00-FABD-4A07-9F7E-75246A310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56A6AB-0A6F-45E2-8EDE-E16AF2247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F2D1DC-D1DC-4B74-BE5B-8F687D49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B862-CCAD-497B-82E5-A313734E1413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452BA9-038C-4E33-9813-F8FC1F4C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9524B2-588C-42E8-855F-C42E3E29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3533-695F-43CA-A4A4-FDA779567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3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CBB10-451B-4B0B-99B0-1523042D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9F4C8F-9AC8-41AA-BAED-05AFBD0EF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DBC76F-342F-4E62-A0DE-323054857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7991E9-4EDF-444A-81F6-B50AE0AC9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AEE2E8-4A76-4F06-8D65-E04EB693C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506DFB-F9A6-4766-A4AB-0075D098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B862-CCAD-497B-82E5-A313734E1413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23D257-EC90-43F8-8261-EAD46222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65B624-9BF8-4D59-80F6-E68B2F67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3533-695F-43CA-A4A4-FDA779567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53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B8E7B-9F73-4378-A72E-C156A600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BBC549-2D07-4BF3-912D-BB83305F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B862-CCAD-497B-82E5-A313734E1413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791708-F49F-4776-AA1C-AB8610C5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0CAB40-FB24-4AFC-A389-C97F803D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3533-695F-43CA-A4A4-FDA779567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10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864C5E-9D31-47EA-99AA-02545142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B862-CCAD-497B-82E5-A313734E1413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4EE682-665D-4D3B-9F8F-8BF7303F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FFC752-E999-4A0D-91C9-69534B19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3533-695F-43CA-A4A4-FDA779567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4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5CC7D-9AE2-4A1F-9156-8DC9677D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31A70F-682D-4EC6-A056-B3FB87FFF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B85016-3AF1-46A7-8FAA-FA96711A6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87E3CC-CA58-4B4D-97DF-0BC6CFFD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B862-CCAD-497B-82E5-A313734E1413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89E0E1-D6F3-4935-B719-BFA379263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BBC7A5-4A94-4C13-8E13-33AB67E7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3533-695F-43CA-A4A4-FDA779567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55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2612C-593B-4146-96D5-2A0414AF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D2602A-6ABA-4AFE-BADD-16B6D461F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EE538B-EFE9-45C7-A296-E44D467D1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5A8916-F5A7-4ED1-8F24-5768D5C0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B862-CCAD-497B-82E5-A313734E1413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A526E8-F83D-4CCC-AC1C-ED8FF5F1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8F1BEC-5D27-4453-A266-CD7FB9C8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3533-695F-43CA-A4A4-FDA779567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4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BAFDE2-211F-4E33-92FA-B2138C46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9E1F2A-E2D1-40A2-A0E3-E6FDF9EAC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1AC60F-A390-4FAD-AB11-67E162CDC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3B862-CCAD-497B-82E5-A313734E1413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CC644-0025-4D53-8BE4-AB73E2871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BDE94-27A9-404A-93A6-20935BB5A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43533-695F-43CA-A4A4-FDA779567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06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8714D-CC9D-4AE9-8345-DB24D7DC24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Information Encoding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5E4159-F09A-4181-B9D9-56F1B5BB3A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许珈铭</a:t>
            </a:r>
            <a:endParaRPr lang="en-US" altLang="zh-CN" dirty="0"/>
          </a:p>
          <a:p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2023-09-20</a:t>
            </a:r>
          </a:p>
        </p:txBody>
      </p:sp>
    </p:spTree>
    <p:extLst>
      <p:ext uri="{BB962C8B-B14F-4D97-AF65-F5344CB8AC3E}">
        <p14:creationId xmlns:p14="http://schemas.microsoft.com/office/powerpoint/2010/main" val="915539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（多选）  假设下列 int 和 unsigned 数均为 32 位…"/>
          <p:cNvSpPr txBox="1"/>
          <p:nvPr/>
        </p:nvSpPr>
        <p:spPr>
          <a:xfrm>
            <a:off x="543576" y="1135555"/>
            <a:ext cx="8630568" cy="455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just" defTabSz="457200">
              <a:lnSpc>
                <a:spcPct val="96000"/>
              </a:lnSpc>
              <a:spcBef>
                <a:spcPts val="50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</a:rPr>
              <a:t>（多选）  假设下列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int</a:t>
            </a: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</a:rPr>
              <a:t> 和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unsigned</a:t>
            </a: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</a:rPr>
              <a:t> 数均为 </a:t>
            </a: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  <a:cs typeface="Cascadia Code SemiLight"/>
                <a:sym typeface="Cascadia Code SemiLight"/>
              </a:rPr>
              <a:t>32</a:t>
            </a: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</a:rPr>
              <a:t> 位</a:t>
            </a:r>
          </a:p>
          <a:p>
            <a:pPr algn="just" defTabSz="457200">
              <a:lnSpc>
                <a:spcPct val="96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int x = 0x80000000;</a:t>
            </a:r>
          </a:p>
          <a:p>
            <a:pPr algn="just" defTabSz="457200">
              <a:lnSpc>
                <a:spcPct val="96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unsigned y = 0x00000001;</a:t>
            </a:r>
          </a:p>
          <a:p>
            <a:pPr algn="just" defTabSz="457200">
              <a:lnSpc>
                <a:spcPct val="96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int z = 0x80000001;</a:t>
            </a:r>
          </a:p>
          <a:p>
            <a:pPr defTabSz="457200">
              <a:lnSpc>
                <a:spcPct val="96000"/>
              </a:lnSpc>
              <a:spcBef>
                <a:spcPts val="50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</a:rPr>
              <a:t>   以下表达式正确的是</a:t>
            </a:r>
          </a:p>
          <a:p>
            <a:pPr defTabSz="457200">
              <a:lnSpc>
                <a:spcPct val="96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  A. (-x) &lt; 0</a:t>
            </a:r>
          </a:p>
          <a:p>
            <a:pPr defTabSz="457200">
              <a:lnSpc>
                <a:spcPct val="96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  B. (-1) &gt; y</a:t>
            </a:r>
          </a:p>
          <a:p>
            <a:pPr defTabSz="457200">
              <a:lnSpc>
                <a:spcPct val="96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  C. (z&lt;&lt;3) == (z*8)</a:t>
            </a:r>
          </a:p>
          <a:p>
            <a:pPr defTabSz="457200">
              <a:lnSpc>
                <a:spcPct val="96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  D. y*24 == z&lt;&lt;5 - y&lt;&lt;3</a:t>
            </a:r>
          </a:p>
        </p:txBody>
      </p:sp>
      <p:sp>
        <p:nvSpPr>
          <p:cNvPr id="130" name="例题 1"/>
          <p:cNvSpPr txBox="1"/>
          <p:nvPr/>
        </p:nvSpPr>
        <p:spPr>
          <a:xfrm>
            <a:off x="5310529" y="263587"/>
            <a:ext cx="1570943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>
                <a:latin typeface="DengXian Light" panose="02010600030101010101" pitchFamily="2" charset="-122"/>
                <a:ea typeface="DengXian Light" panose="02010600030101010101" pitchFamily="2" charset="-122"/>
              </a:rPr>
              <a:t>例题 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答案：ABC…"/>
          <p:cNvSpPr txBox="1"/>
          <p:nvPr/>
        </p:nvSpPr>
        <p:spPr>
          <a:xfrm>
            <a:off x="671511" y="1135555"/>
            <a:ext cx="8439811" cy="2931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just" defTabSz="457200">
              <a:lnSpc>
                <a:spcPct val="96000"/>
              </a:lnSpc>
              <a:spcBef>
                <a:spcPts val="500"/>
              </a:spcBef>
              <a:defRPr sz="6000" b="0">
                <a:latin typeface="Calibri"/>
                <a:ea typeface="Calibri"/>
                <a:cs typeface="Calibri"/>
                <a:sym typeface="Calibri"/>
              </a:defRPr>
            </a:pP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  <a:cs typeface="Calibri Light"/>
                <a:sym typeface="Calibri Light"/>
              </a:rPr>
              <a:t>答案：</a:t>
            </a:r>
            <a:r>
              <a: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/>
                <a:sym typeface="Consolas"/>
              </a:rPr>
              <a:t>ABC</a:t>
            </a:r>
            <a:endParaRPr sz="3000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algn="just" defTabSz="457200">
              <a:lnSpc>
                <a:spcPct val="120000"/>
              </a:lnSpc>
              <a:spcBef>
                <a:spcPts val="50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  <a:cs typeface="Consolas"/>
                <a:sym typeface="Consolas"/>
              </a:rPr>
              <a:t>A.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(int)0x80000000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</a:rPr>
              <a:t>的相反数还是自己</a:t>
            </a:r>
          </a:p>
          <a:p>
            <a:pPr algn="just" defTabSz="457200">
              <a:lnSpc>
                <a:spcPct val="120000"/>
              </a:lnSpc>
              <a:spcBef>
                <a:spcPts val="50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  <a:cs typeface="Consolas"/>
                <a:sym typeface="Consolas"/>
              </a:rPr>
              <a:t>B.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signed</a:t>
            </a: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</a:rPr>
              <a:t> 和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unsingned</a:t>
            </a: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</a:rPr>
              <a:t> 比较，都转成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unsigned</a:t>
            </a:r>
          </a:p>
          <a:p>
            <a:pPr algn="just" defTabSz="457200">
              <a:lnSpc>
                <a:spcPct val="120000"/>
              </a:lnSpc>
              <a:spcBef>
                <a:spcPts val="50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  <a:cs typeface="Consolas"/>
                <a:sym typeface="Consolas"/>
              </a:rPr>
              <a:t>C. </a:t>
            </a: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</a:rPr>
              <a:t>恒等</a:t>
            </a:r>
          </a:p>
          <a:p>
            <a:pPr algn="just" defTabSz="457200">
              <a:lnSpc>
                <a:spcPct val="120000"/>
              </a:lnSpc>
              <a:spcBef>
                <a:spcPts val="50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  <a:cs typeface="Consolas"/>
                <a:sym typeface="Consolas"/>
              </a:rPr>
              <a:t>D. </a:t>
            </a: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</a:rPr>
              <a:t>移位运算优先级低于加减</a:t>
            </a:r>
          </a:p>
        </p:txBody>
      </p:sp>
      <p:sp>
        <p:nvSpPr>
          <p:cNvPr id="133" name="例题 1"/>
          <p:cNvSpPr txBox="1"/>
          <p:nvPr/>
        </p:nvSpPr>
        <p:spPr>
          <a:xfrm>
            <a:off x="5310529" y="263587"/>
            <a:ext cx="1570943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>
                <a:latin typeface="DengXian Light" panose="02010600030101010101" pitchFamily="2" charset="-122"/>
                <a:ea typeface="DengXian Light" panose="02010600030101010101" pitchFamily="2" charset="-122"/>
              </a:rPr>
              <a:t>例题 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下面表达式中为真的是：…"/>
          <p:cNvSpPr txBox="1"/>
          <p:nvPr/>
        </p:nvSpPr>
        <p:spPr>
          <a:xfrm>
            <a:off x="599963" y="1135555"/>
            <a:ext cx="7418698" cy="2385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just" defTabSz="457200">
              <a:lnSpc>
                <a:spcPct val="90000"/>
              </a:lnSpc>
              <a:spcBef>
                <a:spcPts val="500"/>
              </a:spcBef>
              <a:defRPr sz="6000" b="0">
                <a:latin typeface="Calibri"/>
                <a:ea typeface="Calibri"/>
                <a:cs typeface="Calibri"/>
                <a:sym typeface="Calibri"/>
              </a:defRPr>
            </a:pP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  <a:cs typeface="Calibri Light"/>
                <a:sym typeface="Calibri Light"/>
              </a:rPr>
              <a:t>下面表达式中为真的是：</a:t>
            </a:r>
          </a:p>
          <a:p>
            <a:pPr algn="just"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 A．(unsigned) -1 &lt; -2</a:t>
            </a:r>
          </a:p>
          <a:p>
            <a:pPr algn="just"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 B．2147483647 &gt; (int) 2147483648U</a:t>
            </a:r>
          </a:p>
          <a:p>
            <a:pPr algn="just"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 C．(0x80005942 &gt;&gt; 4) == 0x09005942</a:t>
            </a:r>
          </a:p>
          <a:p>
            <a:pPr algn="just"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 D．2147483647 + 1 != 2147483648</a:t>
            </a:r>
          </a:p>
        </p:txBody>
      </p:sp>
      <p:sp>
        <p:nvSpPr>
          <p:cNvPr id="136" name="例题 2"/>
          <p:cNvSpPr txBox="1"/>
          <p:nvPr/>
        </p:nvSpPr>
        <p:spPr>
          <a:xfrm>
            <a:off x="5310529" y="263587"/>
            <a:ext cx="1570943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>
                <a:latin typeface="DengXian Light" panose="02010600030101010101" pitchFamily="2" charset="-122"/>
                <a:ea typeface="DengXian Light" panose="02010600030101010101" pitchFamily="2" charset="-122"/>
              </a:rPr>
              <a:t>例题 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答案：B(D)…"/>
              <p:cNvSpPr txBox="1"/>
              <p:nvPr/>
            </p:nvSpPr>
            <p:spPr>
              <a:xfrm>
                <a:off x="509056" y="1135555"/>
                <a:ext cx="11469486" cy="483093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25400" tIns="25400" rIns="25400" bIns="25400">
                <a:spAutoFit/>
              </a:bodyPr>
              <a:lstStyle/>
              <a:p>
                <a:pPr algn="just" defTabSz="457200">
                  <a:lnSpc>
                    <a:spcPct val="90000"/>
                  </a:lnSpc>
                  <a:spcBef>
                    <a:spcPts val="500"/>
                  </a:spcBef>
                  <a:defRPr sz="6000" b="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000">
                    <a:latin typeface="DengXian" panose="02010600030101010101" pitchFamily="2" charset="-122"/>
                    <a:ea typeface="DengXian" panose="02010600030101010101" pitchFamily="2" charset="-122"/>
                    <a:cs typeface="Calibri Light"/>
                    <a:sym typeface="Calibri Light"/>
                  </a:rPr>
                  <a:t>答案：</a:t>
                </a:r>
                <a:r>
                  <a:rPr sz="3000">
                    <a:solidFill>
                      <a:schemeClr val="accent5">
                        <a:hueOff val="-82419"/>
                        <a:satOff val="-9513"/>
                        <a:lumOff val="-16343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/>
                    <a:sym typeface="Consolas"/>
                  </a:rPr>
                  <a:t>B(D)</a:t>
                </a:r>
                <a:endParaRPr sz="3000"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ascadia Code SemiLight"/>
                  <a:sym typeface="Cascadia Code SemiLight"/>
                </a:endParaRPr>
              </a:p>
              <a:p>
                <a:pPr algn="just" defTabSz="457200">
                  <a:lnSpc>
                    <a:spcPct val="120000"/>
                  </a:lnSpc>
                  <a:spcBef>
                    <a:spcPts val="500"/>
                  </a:spcBef>
                  <a:defRPr sz="6000" b="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rPr sz="3000">
                    <a:latin typeface="DengXian" panose="02010600030101010101" pitchFamily="2" charset="-122"/>
                    <a:ea typeface="DengXian" panose="02010600030101010101" pitchFamily="2" charset="-122"/>
                  </a:rPr>
                  <a:t>A. </a:t>
                </a: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(unsigned) -1 == 2^32 - 1</a:t>
                </a:r>
              </a:p>
              <a:p>
                <a:pPr algn="just" defTabSz="457200">
                  <a:lnSpc>
                    <a:spcPct val="120000"/>
                  </a:lnSpc>
                  <a:spcBef>
                    <a:spcPts val="500"/>
                  </a:spcBef>
                  <a:defRPr sz="6000" b="0"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r>
                  <a:rPr sz="3000">
                    <a:latin typeface="DengXian" panose="02010600030101010101" pitchFamily="2" charset="-122"/>
                    <a:ea typeface="DengXian" panose="02010600030101010101" pitchFamily="2" charset="-122"/>
                    <a:cs typeface="Consolas"/>
                    <a:sym typeface="Consolas"/>
                  </a:rPr>
                  <a:t>B. </a:t>
                </a:r>
                <a:r>
                  <a:rPr sz="3000">
                    <a:latin typeface="DengXian" panose="02010600030101010101" pitchFamily="2" charset="-122"/>
                    <a:ea typeface="DengXian" panose="02010600030101010101" pitchFamily="2" charset="-122"/>
                  </a:rPr>
                  <a:t>两边都是 </a:t>
                </a: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  <a:sym typeface="Consolas"/>
                  </a:rPr>
                  <a:t>int</a:t>
                </a:r>
                <a:r>
                  <a:rPr sz="3000">
                    <a:latin typeface="DengXian" panose="02010600030101010101" pitchFamily="2" charset="-122"/>
                    <a:ea typeface="DengXian" panose="02010600030101010101" pitchFamily="2" charset="-122"/>
                  </a:rPr>
                  <a:t>, 右边 </a:t>
                </a: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  <a:sym typeface="Consolas"/>
                  </a:rPr>
                  <a:t>==</a:t>
                </a:r>
                <a:r>
                  <a:rPr sz="300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3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sz="3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sz="300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just" defTabSz="457200">
                  <a:lnSpc>
                    <a:spcPct val="120000"/>
                  </a:lnSpc>
                  <a:spcBef>
                    <a:spcPts val="500"/>
                  </a:spcBef>
                  <a:defRPr sz="6000" b="0"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r>
                  <a:rPr sz="3000">
                    <a:latin typeface="DengXian" panose="02010600030101010101" pitchFamily="2" charset="-122"/>
                    <a:ea typeface="DengXian" panose="02010600030101010101" pitchFamily="2" charset="-122"/>
                    <a:cs typeface="Consolas"/>
                    <a:sym typeface="Consolas"/>
                  </a:rPr>
                  <a:t>C. </a:t>
                </a:r>
                <a:r>
                  <a:rPr sz="3000">
                    <a:latin typeface="DengXian" panose="02010600030101010101" pitchFamily="2" charset="-122"/>
                    <a:ea typeface="DengXian" panose="02010600030101010101" pitchFamily="2" charset="-122"/>
                  </a:rPr>
                  <a:t>略</a:t>
                </a:r>
              </a:p>
              <a:p>
                <a:pPr algn="just" defTabSz="457200">
                  <a:lnSpc>
                    <a:spcPct val="120000"/>
                  </a:lnSpc>
                  <a:spcBef>
                    <a:spcPts val="500"/>
                  </a:spcBef>
                  <a:defRPr sz="6000" b="0"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r>
                  <a:rPr sz="3000">
                    <a:latin typeface="DengXian" panose="02010600030101010101" pitchFamily="2" charset="-122"/>
                    <a:ea typeface="DengXian" panose="02010600030101010101" pitchFamily="2" charset="-122"/>
                    <a:cs typeface="Consolas"/>
                    <a:sym typeface="Consolas"/>
                  </a:rPr>
                  <a:t>D.</a:t>
                </a:r>
                <a:r>
                  <a:rPr lang="zh-CN" altLang="en-US" sz="3000">
                    <a:latin typeface="DengXian" panose="02010600030101010101" pitchFamily="2" charset="-122"/>
                    <a:ea typeface="DengXian" panose="02010600030101010101" pitchFamily="2" charset="-122"/>
                    <a:cs typeface="Consolas"/>
                    <a:sym typeface="Consolas"/>
                  </a:rPr>
                  <a:t> 见后 </a:t>
                </a:r>
                <a:r>
                  <a:rPr lang="en-US" altLang="zh-CN" sz="3000">
                    <a:latin typeface="DengXian" panose="02010600030101010101" pitchFamily="2" charset="-122"/>
                    <a:ea typeface="DengXian" panose="02010600030101010101" pitchFamily="2" charset="-122"/>
                    <a:cs typeface="Consolas"/>
                    <a:sym typeface="Consolas"/>
                  </a:rPr>
                  <a:t>integer promotion </a:t>
                </a:r>
                <a:r>
                  <a:rPr lang="zh-CN" altLang="en-US" sz="3000">
                    <a:latin typeface="DengXian" panose="02010600030101010101" pitchFamily="2" charset="-122"/>
                    <a:ea typeface="DengXian" panose="02010600030101010101" pitchFamily="2" charset="-122"/>
                    <a:cs typeface="Consolas"/>
                    <a:sym typeface="Consolas"/>
                  </a:rPr>
                  <a:t>部分</a:t>
                </a:r>
                <a:endParaRPr sz="3000">
                  <a:latin typeface="DengXian" panose="02010600030101010101" pitchFamily="2" charset="-122"/>
                  <a:ea typeface="DengXian" panose="02010600030101010101" pitchFamily="2" charset="-122"/>
                  <a:cs typeface="Consolas"/>
                  <a:sym typeface="Consolas"/>
                </a:endParaRPr>
              </a:p>
              <a:p>
                <a:pPr algn="just" defTabSz="457200">
                  <a:lnSpc>
                    <a:spcPct val="120000"/>
                  </a:lnSpc>
                  <a:spcBef>
                    <a:spcPts val="500"/>
                  </a:spcBef>
                  <a:defRPr sz="6000" b="0">
                    <a:solidFill>
                      <a:schemeClr val="accent5">
                        <a:hueOff val="-82419"/>
                        <a:satOff val="-9513"/>
                        <a:lumOff val="-16343"/>
                      </a:schemeClr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r>
                  <a:rPr sz="3000">
                    <a:latin typeface="DengXian" panose="02010600030101010101" pitchFamily="2" charset="-122"/>
                    <a:ea typeface="DengXian" panose="02010600030101010101" pitchFamily="2" charset="-122"/>
                    <a:cs typeface="Consolas"/>
                    <a:sym typeface="Consolas"/>
                  </a:rPr>
                  <a:t>32</a:t>
                </a:r>
                <a:r>
                  <a:rPr sz="3000">
                    <a:latin typeface="DengXian" panose="02010600030101010101" pitchFamily="2" charset="-122"/>
                    <a:ea typeface="DengXian" panose="02010600030101010101" pitchFamily="2" charset="-122"/>
                  </a:rPr>
                  <a:t> 位 </a:t>
                </a:r>
                <a:r>
                  <a:rPr sz="3000">
                    <a:latin typeface="DengXian" panose="02010600030101010101" pitchFamily="2" charset="-122"/>
                    <a:ea typeface="DengXian" panose="02010600030101010101" pitchFamily="2" charset="-122"/>
                    <a:cs typeface="Consolas"/>
                    <a:sym typeface="Consolas"/>
                  </a:rPr>
                  <a:t>C90</a:t>
                </a:r>
                <a:r>
                  <a:rPr sz="3000">
                    <a:latin typeface="DengXian" panose="02010600030101010101" pitchFamily="2" charset="-122"/>
                    <a:ea typeface="DengXian" panose="02010600030101010101" pitchFamily="2" charset="-122"/>
                  </a:rPr>
                  <a:t> 机器会将右侧识别为 </a:t>
                </a: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  <a:sym typeface="Consolas"/>
                  </a:rPr>
                  <a:t>unsigned</a:t>
                </a:r>
                <a:r>
                  <a:rPr sz="3000">
                    <a:latin typeface="DengXian" panose="02010600030101010101" pitchFamily="2" charset="-122"/>
                    <a:ea typeface="DengXian" panose="02010600030101010101" pitchFamily="2" charset="-122"/>
                  </a:rPr>
                  <a:t>, 所以左右相等，不能选 </a:t>
                </a:r>
                <a:r>
                  <a:rPr sz="3000">
                    <a:latin typeface="DengXian" panose="02010600030101010101" pitchFamily="2" charset="-122"/>
                    <a:ea typeface="DengXian" panose="02010600030101010101" pitchFamily="2" charset="-122"/>
                    <a:cs typeface="Consolas"/>
                    <a:sym typeface="Consolas"/>
                  </a:rPr>
                  <a:t>D</a:t>
                </a:r>
              </a:p>
              <a:p>
                <a:pPr algn="just" defTabSz="457200">
                  <a:lnSpc>
                    <a:spcPct val="120000"/>
                  </a:lnSpc>
                  <a:spcBef>
                    <a:spcPts val="500"/>
                  </a:spcBef>
                  <a:defRPr sz="6000" b="0">
                    <a:solidFill>
                      <a:schemeClr val="accent5">
                        <a:hueOff val="-82419"/>
                        <a:satOff val="-9513"/>
                        <a:lumOff val="-16343"/>
                      </a:schemeClr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r>
                  <a:rPr sz="3000">
                    <a:latin typeface="DengXian" panose="02010600030101010101" pitchFamily="2" charset="-122"/>
                    <a:ea typeface="DengXian" panose="02010600030101010101" pitchFamily="2" charset="-122"/>
                    <a:cs typeface="Consolas"/>
                    <a:sym typeface="Consolas"/>
                  </a:rPr>
                  <a:t>64</a:t>
                </a:r>
                <a:r>
                  <a:rPr sz="3000">
                    <a:latin typeface="DengXian" panose="02010600030101010101" pitchFamily="2" charset="-122"/>
                    <a:ea typeface="DengXian" panose="02010600030101010101" pitchFamily="2" charset="-122"/>
                  </a:rPr>
                  <a:t> 位 </a:t>
                </a:r>
                <a:r>
                  <a:rPr sz="3000">
                    <a:latin typeface="DengXian" panose="02010600030101010101" pitchFamily="2" charset="-122"/>
                    <a:ea typeface="DengXian" panose="02010600030101010101" pitchFamily="2" charset="-122"/>
                    <a:cs typeface="Consolas"/>
                    <a:sym typeface="Consolas"/>
                  </a:rPr>
                  <a:t>C99</a:t>
                </a:r>
                <a:r>
                  <a:rPr sz="3000">
                    <a:latin typeface="DengXian" panose="02010600030101010101" pitchFamily="2" charset="-122"/>
                    <a:ea typeface="DengXian" panose="02010600030101010101" pitchFamily="2" charset="-122"/>
                  </a:rPr>
                  <a:t> 以上机器将右侧识别为 </a:t>
                </a: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  <a:sym typeface="Consolas"/>
                  </a:rPr>
                  <a:t>long</a:t>
                </a:r>
                <a:r>
                  <a:rPr sz="3000">
                    <a:latin typeface="DengXian" panose="02010600030101010101" pitchFamily="2" charset="-122"/>
                    <a:ea typeface="DengXian" panose="02010600030101010101" pitchFamily="2" charset="-122"/>
                  </a:rPr>
                  <a:t>, 所以左右不相等（左边会</a:t>
                </a:r>
              </a:p>
              <a:p>
                <a:pPr algn="just" defTabSz="457200">
                  <a:lnSpc>
                    <a:spcPct val="120000"/>
                  </a:lnSpc>
                  <a:spcBef>
                    <a:spcPts val="500"/>
                  </a:spcBef>
                  <a:defRPr sz="6000" b="0">
                    <a:solidFill>
                      <a:schemeClr val="accent5">
                        <a:hueOff val="-82419"/>
                        <a:satOff val="-9513"/>
                        <a:lumOff val="-16343"/>
                      </a:schemeClr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r>
                  <a:rPr sz="3000">
                    <a:latin typeface="DengXian" panose="02010600030101010101" pitchFamily="2" charset="-122"/>
                    <a:ea typeface="DengXian" panose="02010600030101010101" pitchFamily="2" charset="-122"/>
                  </a:rPr>
                  <a:t>先溢出为 </a:t>
                </a: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  <a:sym typeface="Consolas"/>
                  </a:rPr>
                  <a:t>-0x80000000</a:t>
                </a: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 </a:t>
                </a:r>
                <a:r>
                  <a:rPr sz="3000">
                    <a:latin typeface="DengXian" panose="02010600030101010101" pitchFamily="2" charset="-122"/>
                    <a:ea typeface="DengXian" panose="02010600030101010101" pitchFamily="2" charset="-122"/>
                  </a:rPr>
                  <a:t>再转成 </a:t>
                </a: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  <a:sym typeface="Consolas"/>
                  </a:rPr>
                  <a:t>long</a:t>
                </a:r>
                <a:r>
                  <a:rPr sz="3000">
                    <a:latin typeface="DengXian" panose="02010600030101010101" pitchFamily="2" charset="-122"/>
                    <a:ea typeface="DengXian" panose="02010600030101010101" pitchFamily="2" charset="-122"/>
                  </a:rPr>
                  <a:t>），可以选 </a:t>
                </a:r>
                <a:r>
                  <a:rPr sz="3000">
                    <a:latin typeface="DengXian" panose="02010600030101010101" pitchFamily="2" charset="-122"/>
                    <a:ea typeface="DengXian" panose="02010600030101010101" pitchFamily="2" charset="-122"/>
                    <a:cs typeface="Consolas"/>
                    <a:sym typeface="Consolas"/>
                  </a:rPr>
                  <a:t>D</a:t>
                </a:r>
              </a:p>
            </p:txBody>
          </p:sp>
        </mc:Choice>
        <mc:Fallback xmlns="">
          <p:sp>
            <p:nvSpPr>
              <p:cNvPr id="138" name="答案：B(D)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56" y="1135555"/>
                <a:ext cx="11469486" cy="4830938"/>
              </a:xfrm>
              <a:prstGeom prst="rect">
                <a:avLst/>
              </a:prstGeom>
              <a:blipFill>
                <a:blip r:embed="rId2"/>
                <a:stretch>
                  <a:fillRect l="-1861" t="-2900" r="-851" b="-340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例题 2"/>
          <p:cNvSpPr txBox="1"/>
          <p:nvPr/>
        </p:nvSpPr>
        <p:spPr>
          <a:xfrm>
            <a:off x="5307323" y="263587"/>
            <a:ext cx="1570943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>
                <a:latin typeface="DengXian Light" panose="02010600030101010101" pitchFamily="2" charset="-122"/>
                <a:ea typeface="DengXian Light" panose="02010600030101010101" pitchFamily="2" charset="-122"/>
              </a:rPr>
              <a:t>例题 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在 x86-64 机器上有以下程序片段，…"/>
          <p:cNvSpPr txBox="1"/>
          <p:nvPr/>
        </p:nvSpPr>
        <p:spPr>
          <a:xfrm>
            <a:off x="244068" y="1895463"/>
            <a:ext cx="6049733" cy="2864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</a:rPr>
              <a:t>在 </a:t>
            </a: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  <a:cs typeface="Consolas"/>
                <a:sym typeface="Consolas"/>
              </a:rPr>
              <a:t>x86-64</a:t>
            </a: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</a:rPr>
              <a:t> 机器上有以下程序片段，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 int x = foo(); 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 int y = bar(); 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 unsigned ux = x; 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 unsigned uy = y; 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</a:rPr>
              <a:t>请分别判断右侧表达式是否恒真。</a:t>
            </a:r>
          </a:p>
        </p:txBody>
      </p:sp>
      <p:sp>
        <p:nvSpPr>
          <p:cNvPr id="142" name="例题 3"/>
          <p:cNvSpPr txBox="1"/>
          <p:nvPr/>
        </p:nvSpPr>
        <p:spPr>
          <a:xfrm>
            <a:off x="5310529" y="263587"/>
            <a:ext cx="1570943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>
                <a:latin typeface="DengXian Light" panose="02010600030101010101" pitchFamily="2" charset="-122"/>
                <a:ea typeface="DengXian Light" panose="02010600030101010101" pitchFamily="2" charset="-122"/>
              </a:rPr>
              <a:t>例题 3</a:t>
            </a:r>
          </a:p>
        </p:txBody>
      </p:sp>
      <p:sp>
        <p:nvSpPr>
          <p:cNvPr id="143" name="x / 8 == x &gt;&gt; 3…"/>
          <p:cNvSpPr txBox="1"/>
          <p:nvPr/>
        </p:nvSpPr>
        <p:spPr>
          <a:xfrm>
            <a:off x="6271258" y="1556693"/>
            <a:ext cx="5764399" cy="3744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x / 8 == x &gt;&gt; 3 </a:t>
            </a:r>
          </a:p>
          <a:p>
            <a:pPr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ux / 8 == ux &gt;&gt; 3 </a:t>
            </a:r>
          </a:p>
          <a:p>
            <a:pPr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x * x &gt;= 0 </a:t>
            </a:r>
          </a:p>
          <a:p>
            <a:pPr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ux * ux &gt;= 0 </a:t>
            </a:r>
          </a:p>
          <a:p>
            <a:pPr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x &lt;= 0 || -x &lt; 0 </a:t>
            </a:r>
          </a:p>
          <a:p>
            <a:pPr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x &gt;= 0 || -x &gt; 0 </a:t>
            </a:r>
          </a:p>
          <a:p>
            <a:pPr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!x || (x | -x) &gt;&gt; 31 == -1 </a:t>
            </a:r>
          </a:p>
          <a:p>
            <a:pPr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ux &gt; -1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例题 3"/>
          <p:cNvSpPr txBox="1"/>
          <p:nvPr/>
        </p:nvSpPr>
        <p:spPr>
          <a:xfrm>
            <a:off x="5310529" y="263587"/>
            <a:ext cx="1570943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>
                <a:latin typeface="DengXian Light" panose="02010600030101010101" pitchFamily="2" charset="-122"/>
                <a:ea typeface="DengXian Light" panose="02010600030101010101" pitchFamily="2" charset="-122"/>
              </a:rPr>
              <a:t>例题 3</a:t>
            </a:r>
          </a:p>
        </p:txBody>
      </p:sp>
      <p:sp>
        <p:nvSpPr>
          <p:cNvPr id="146" name="x / 8 == x &gt;&gt; 3             F  负数不对…"/>
          <p:cNvSpPr txBox="1"/>
          <p:nvPr/>
        </p:nvSpPr>
        <p:spPr>
          <a:xfrm>
            <a:off x="608473" y="1556693"/>
            <a:ext cx="11352467" cy="3744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x / 8 == x &gt;&gt; 3             </a:t>
            </a:r>
            <a:r>
              <a: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  </a:t>
            </a: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  <a:cs typeface="Calibri Light"/>
                <a:sym typeface="Calibri Light"/>
              </a:rPr>
              <a:t>负数不对</a:t>
            </a:r>
          </a:p>
          <a:p>
            <a:pPr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ux / 8 == ux &gt;&gt; 3           </a:t>
            </a:r>
            <a:r>
              <a: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</a:t>
            </a:r>
          </a:p>
          <a:p>
            <a:pPr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x * x &gt;= 0                  </a:t>
            </a:r>
            <a:r>
              <a: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  </a:t>
            </a: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  <a:cs typeface="Calibri Light"/>
                <a:sym typeface="Calibri Light"/>
              </a:rPr>
              <a:t>可能溢出为负数</a:t>
            </a:r>
          </a:p>
          <a:p>
            <a:pPr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ux * ux &gt;= 0                </a:t>
            </a:r>
            <a:r>
              <a: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  </a:t>
            </a: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  <a:cs typeface="Calibri Light"/>
                <a:sym typeface="Calibri Light"/>
              </a:rPr>
              <a:t>左边是 </a:t>
            </a: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</a:rPr>
              <a:t>unsigned</a:t>
            </a: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  <a:cs typeface="Calibri Light"/>
                <a:sym typeface="Calibri Light"/>
              </a:rPr>
              <a:t> 值</a:t>
            </a:r>
          </a:p>
          <a:p>
            <a:pPr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x &lt;= 0 || -x &lt; 0            </a:t>
            </a:r>
            <a:r>
              <a: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</a:t>
            </a:r>
          </a:p>
          <a:p>
            <a:pPr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x &gt;= 0 || -x &gt; 0            </a:t>
            </a:r>
            <a:r>
              <a: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  </a:t>
            </a: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  <a:cs typeface="Calibri Light"/>
                <a:sym typeface="Calibri Light"/>
              </a:rPr>
              <a:t>反例：</a:t>
            </a:r>
            <a:r>
              <a:rPr lang="en-US" altLang="zh-CN"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libri Light"/>
              </a:rPr>
              <a:t>-</a:t>
            </a:r>
            <a:r>
              <a:rPr sz="3000"/>
              <a:t>0x80000000</a:t>
            </a:r>
          </a:p>
          <a:p>
            <a:pPr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!x || (x | -x) &gt;&gt; 31 == -1  </a:t>
            </a:r>
            <a:r>
              <a: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 </a:t>
            </a:r>
            <a:r>
              <a:rPr sz="2500"/>
              <a:t>x != 0 </a:t>
            </a:r>
            <a:r>
              <a:rPr sz="2500">
                <a:latin typeface="DengXian" panose="02010600030101010101" pitchFamily="2" charset="-122"/>
                <a:ea typeface="DengXian" panose="02010600030101010101" pitchFamily="2" charset="-122"/>
              </a:rPr>
              <a:t>则</a:t>
            </a:r>
            <a:r>
              <a:rPr sz="2500"/>
              <a:t> (x | -x) </a:t>
            </a:r>
            <a:r>
              <a:rPr sz="2500">
                <a:latin typeface="DengXian" panose="02010600030101010101" pitchFamily="2" charset="-122"/>
                <a:ea typeface="DengXian" panose="02010600030101010101" pitchFamily="2" charset="-122"/>
                <a:cs typeface="Calibri Light"/>
                <a:sym typeface="Calibri Light"/>
              </a:rPr>
              <a:t>最高位为</a:t>
            </a:r>
            <a:r>
              <a:rPr sz="2500"/>
              <a:t> 1</a:t>
            </a:r>
          </a:p>
          <a:p>
            <a:pPr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ux &gt; -1                     </a:t>
            </a:r>
            <a:r>
              <a: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  </a:t>
            </a: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  <a:cs typeface="Calibri Light"/>
                <a:sym typeface="Calibri Light"/>
              </a:rPr>
              <a:t>左边是</a:t>
            </a:r>
            <a:r>
              <a:rPr sz="3000">
                <a:latin typeface="Calibri Light"/>
                <a:ea typeface="Calibri Light"/>
                <a:cs typeface="Calibri Light"/>
                <a:sym typeface="Calibri Light"/>
              </a:rPr>
              <a:t> </a:t>
            </a:r>
            <a:r>
              <a:rPr sz="3000"/>
              <a:t>unsigned</a:t>
            </a:r>
            <a:r>
              <a:rPr sz="3000">
                <a:latin typeface="Calibri Light"/>
                <a:ea typeface="Calibri Light"/>
                <a:cs typeface="Calibri Light"/>
                <a:sym typeface="Calibri Light"/>
              </a:rPr>
              <a:t> </a:t>
            </a: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  <a:cs typeface="Calibri Light"/>
                <a:sym typeface="Calibri Light"/>
              </a:rPr>
              <a:t>值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判断下列表达式是否恒成立（x 为整型）…"/>
          <p:cNvSpPr txBox="1"/>
          <p:nvPr/>
        </p:nvSpPr>
        <p:spPr>
          <a:xfrm>
            <a:off x="735558" y="1364155"/>
            <a:ext cx="9149941" cy="2346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判断下列表达式是否恒成立（</a:t>
            </a: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x</a:t>
            </a: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为整型）</a:t>
            </a:r>
          </a:p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scadia Code SemiLight"/>
                <a:ea typeface="Cascadia Code SemiLight"/>
                <a:cs typeface="Cascadia Code SemiLight"/>
                <a:sym typeface="Cascadia Code SemiLight"/>
              </a:defRPr>
            </a:pPr>
            <a:r>
              <a:rPr sz="3000">
                <a:latin typeface="Consolas" panose="020B0609020204030204" pitchFamily="49" charset="0"/>
                <a:ea typeface="DengXian Light" panose="02010600030101010101" pitchFamily="2" charset="-122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 Light" panose="02010600030101010101" pitchFamily="2" charset="-122"/>
                <a:cs typeface="Consolas" panose="020B0609020204030204" pitchFamily="49" charset="0"/>
              </a:rPr>
              <a:t> ((x &gt;&gt; 1) &lt;&lt; 1) &lt;= x</a:t>
            </a:r>
          </a:p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 Light" panose="02010600030101010101" pitchFamily="2" charset="-122"/>
                <a:cs typeface="Consolas" panose="020B0609020204030204" pitchFamily="49" charset="0"/>
              </a:rPr>
              <a:t> ((x / 2) * 2) &lt;= x</a:t>
            </a:r>
          </a:p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 Light" panose="02010600030101010101" pitchFamily="2" charset="-122"/>
                <a:cs typeface="Consolas" panose="020B0609020204030204" pitchFamily="49" charset="0"/>
              </a:rPr>
              <a:t> -(x ^ y ^ (~x)) - y == -(y ^ x ^ (~y)) - x</a:t>
            </a:r>
          </a:p>
        </p:txBody>
      </p:sp>
      <p:sp>
        <p:nvSpPr>
          <p:cNvPr id="155" name="例题 4"/>
          <p:cNvSpPr txBox="1"/>
          <p:nvPr/>
        </p:nvSpPr>
        <p:spPr>
          <a:xfrm>
            <a:off x="5310529" y="263587"/>
            <a:ext cx="1570943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>
                <a:latin typeface="DengXian Light" panose="02010600030101010101" pitchFamily="2" charset="-122"/>
                <a:ea typeface="DengXian Light" panose="02010600030101010101" pitchFamily="2" charset="-122"/>
              </a:rPr>
              <a:t>例题 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判断下列表达式是否恒成立（x 为整型）…"/>
          <p:cNvSpPr txBox="1"/>
          <p:nvPr/>
        </p:nvSpPr>
        <p:spPr>
          <a:xfrm>
            <a:off x="769961" y="1342708"/>
            <a:ext cx="8803692" cy="4223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lnSpc>
                <a:spcPct val="30000"/>
              </a:lnSpc>
              <a:spcBef>
                <a:spcPts val="2950"/>
              </a:spcBef>
              <a:defRPr sz="5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判断下列表达式是否恒成立（</a:t>
            </a:r>
            <a:r>
              <a:rPr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x</a:t>
            </a:r>
            <a:r>
              <a:rPr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为整型）</a:t>
            </a:r>
          </a:p>
          <a:p>
            <a:pPr>
              <a:lnSpc>
                <a:spcPct val="30000"/>
              </a:lnSpc>
              <a:spcBef>
                <a:spcPts val="2950"/>
              </a:spcBef>
              <a:defRPr sz="5000" b="0">
                <a:latin typeface="Cascadia Code SemiLight"/>
                <a:ea typeface="Cascadia Code SemiLight"/>
                <a:cs typeface="Cascadia Code SemiLight"/>
                <a:sym typeface="Cascadia Code SemiLight"/>
              </a:defRPr>
            </a:pPr>
            <a:r>
              <a:rPr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30000"/>
              </a:lnSpc>
              <a:spcBef>
                <a:spcPts val="2950"/>
              </a:spcBef>
              <a:defRPr sz="5000" b="0">
                <a:latin typeface="Cascadia Code SemiLight"/>
                <a:ea typeface="Cascadia Code SemiLight"/>
                <a:cs typeface="Cascadia Code SemiLight"/>
                <a:sym typeface="Cascadia Code SemiLight"/>
              </a:defRPr>
            </a:pPr>
            <a:r>
              <a:rPr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((x &gt;&gt; 1) &lt;&lt; 1) &lt;= x       </a:t>
            </a:r>
            <a:r>
              <a:rPr sz="2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T</a:t>
            </a:r>
            <a:endParaRPr sz="250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  <a:sym typeface="Consolas"/>
            </a:endParaRPr>
          </a:p>
          <a:p>
            <a:pPr>
              <a:lnSpc>
                <a:spcPct val="30000"/>
              </a:lnSpc>
              <a:spcBef>
                <a:spcPts val="2950"/>
              </a:spcBef>
              <a:defRPr sz="5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((x / 2) * 2) &lt;= x         </a:t>
            </a:r>
            <a:r>
              <a:rPr sz="2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F 负奇数不对</a:t>
            </a:r>
          </a:p>
          <a:p>
            <a:pPr>
              <a:lnSpc>
                <a:spcPct val="30000"/>
              </a:lnSpc>
              <a:spcBef>
                <a:spcPts val="2950"/>
              </a:spcBef>
              <a:defRPr sz="5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-(x ^ y ^ (~x)) - y == -(y ^ x ^ (~y)) - x   </a:t>
            </a:r>
            <a:r>
              <a:rPr sz="2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T</a:t>
            </a:r>
          </a:p>
          <a:p>
            <a:pPr>
              <a:lnSpc>
                <a:spcPct val="30000"/>
              </a:lnSpc>
              <a:spcBef>
                <a:spcPts val="2950"/>
              </a:spcBef>
              <a:defRPr sz="5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libri Light"/>
              </a:rPr>
              <a:t>异或运算具有交换律和结合律</a:t>
            </a:r>
          </a:p>
          <a:p>
            <a:pPr>
              <a:lnSpc>
                <a:spcPct val="30000"/>
              </a:lnSpc>
              <a:spcBef>
                <a:spcPts val="2950"/>
              </a:spcBef>
              <a:defRPr sz="5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libri Light"/>
              </a:rPr>
              <a:t>左边 </a:t>
            </a:r>
            <a:r>
              <a:rPr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= -(x ^ (~x) ^ y) - y = -(0xffffffff ^ y) - y</a:t>
            </a:r>
          </a:p>
          <a:p>
            <a:pPr>
              <a:lnSpc>
                <a:spcPct val="30000"/>
              </a:lnSpc>
              <a:spcBef>
                <a:spcPts val="2950"/>
              </a:spcBef>
              <a:defRPr sz="5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= -(~y) - y = 1</a:t>
            </a:r>
          </a:p>
          <a:p>
            <a:pPr>
              <a:lnSpc>
                <a:spcPct val="30000"/>
              </a:lnSpc>
              <a:spcBef>
                <a:spcPts val="2950"/>
              </a:spcBef>
              <a:defRPr sz="5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右边同理</a:t>
            </a:r>
          </a:p>
        </p:txBody>
      </p:sp>
      <p:sp>
        <p:nvSpPr>
          <p:cNvPr id="158" name="例题 4"/>
          <p:cNvSpPr txBox="1"/>
          <p:nvPr/>
        </p:nvSpPr>
        <p:spPr>
          <a:xfrm>
            <a:off x="5310529" y="263587"/>
            <a:ext cx="1570943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例题 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例题 5"/>
          <p:cNvSpPr txBox="1"/>
          <p:nvPr/>
        </p:nvSpPr>
        <p:spPr>
          <a:xfrm>
            <a:off x="5310529" y="263587"/>
            <a:ext cx="1570943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>
                <a:latin typeface="DengXian Light" panose="02010600030101010101" pitchFamily="2" charset="-122"/>
                <a:ea typeface="DengXian Light" panose="02010600030101010101" pitchFamily="2" charset="-122"/>
              </a:rPr>
              <a:t>例题 5</a:t>
            </a:r>
          </a:p>
        </p:txBody>
      </p:sp>
      <p:pic>
        <p:nvPicPr>
          <p:cNvPr id="161" name="内容占位符 6" descr="内容占位符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71" y="1311309"/>
            <a:ext cx="11240059" cy="42353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答案：C…"/>
          <p:cNvSpPr txBox="1"/>
          <p:nvPr/>
        </p:nvSpPr>
        <p:spPr>
          <a:xfrm>
            <a:off x="633889" y="1135555"/>
            <a:ext cx="10765768" cy="1826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答案：</a:t>
            </a:r>
            <a:r>
              <a: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C</a:t>
            </a:r>
          </a:p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4N 个 byte 的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int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型能表达的最小负数为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0x8000...0</a:t>
            </a:r>
          </a:p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图示要求低地址开始的第一个 byte, 由于机器是大端法，所以</a:t>
            </a:r>
          </a:p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第一个 byte 就是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0x80</a:t>
            </a:r>
          </a:p>
        </p:txBody>
      </p:sp>
      <p:sp>
        <p:nvSpPr>
          <p:cNvPr id="164" name="例题 5"/>
          <p:cNvSpPr txBox="1"/>
          <p:nvPr/>
        </p:nvSpPr>
        <p:spPr>
          <a:xfrm>
            <a:off x="5310529" y="263587"/>
            <a:ext cx="1570943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例题 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7F382-D49C-4595-9BFC-190D9319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Tool &amp; New Tutorial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5D2064-04F8-4847-A936-7AF8312C9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Ninja</a:t>
            </a:r>
          </a:p>
          <a:p>
            <a:pPr lvl="1"/>
            <a:r>
              <a:rPr lang="en-US" altLang="zh-CN" dirty="0"/>
              <a:t>Disassemble</a:t>
            </a:r>
          </a:p>
          <a:p>
            <a:pPr lvl="1"/>
            <a:r>
              <a:rPr lang="en-US" altLang="zh-CN" dirty="0" err="1"/>
              <a:t>Discompile</a:t>
            </a:r>
            <a:endParaRPr lang="en-US" altLang="zh-CN" dirty="0"/>
          </a:p>
          <a:p>
            <a:pPr lvl="1"/>
            <a:r>
              <a:rPr lang="en-US" altLang="zh-CN" dirty="0"/>
              <a:t>Analyze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4281E0-DBB0-47E0-AE0E-47D03D226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659" y="1690688"/>
            <a:ext cx="8495186" cy="39555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0690B9-7C2C-44A7-9EBF-29B27F210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7" y="4280448"/>
            <a:ext cx="4373591" cy="243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78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x 是整型，ux = (unsigned)x;…"/>
          <p:cNvSpPr txBox="1"/>
          <p:nvPr/>
        </p:nvSpPr>
        <p:spPr>
          <a:xfrm>
            <a:off x="633889" y="1135555"/>
            <a:ext cx="5975995" cy="1823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scadia Code SemiLight"/>
                <a:ea typeface="Cascadia Code SemiLight"/>
                <a:cs typeface="Cascadia Code SemiLight"/>
                <a:sym typeface="Cascadia Code SemiLight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x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libri Light"/>
              </a:rPr>
              <a:t>是整型，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ux = (unsigned)x;</a:t>
            </a:r>
          </a:p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判断下列两式是否等值</a:t>
            </a:r>
          </a:p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(x == 1) &amp;&amp; (ux - 2 &lt; 2)</a:t>
            </a:r>
          </a:p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(x == 1) &amp;&amp; ((!!ux) - 2 &lt; 2)</a:t>
            </a:r>
          </a:p>
        </p:txBody>
      </p:sp>
      <p:sp>
        <p:nvSpPr>
          <p:cNvPr id="179" name="例题 8"/>
          <p:cNvSpPr txBox="1"/>
          <p:nvPr/>
        </p:nvSpPr>
        <p:spPr>
          <a:xfrm>
            <a:off x="5310529" y="263587"/>
            <a:ext cx="1570943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 dirty="0" err="1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例题</a:t>
            </a:r>
            <a:r>
              <a:rPr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6</a:t>
            </a:r>
            <a:endParaRPr sz="4250" dirty="0">
              <a:latin typeface="DengXian Light" panose="02010600030101010101" pitchFamily="2" charset="-122"/>
              <a:ea typeface="DengXian Light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答案：不等…"/>
          <p:cNvSpPr txBox="1"/>
          <p:nvPr/>
        </p:nvSpPr>
        <p:spPr>
          <a:xfrm>
            <a:off x="633889" y="1135555"/>
            <a:ext cx="8188139" cy="780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答案：</a:t>
            </a:r>
            <a:r>
              <a: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不等</a:t>
            </a:r>
          </a:p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!!ux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是有符号数，只考虑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x == 1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时已经不等</a:t>
            </a:r>
          </a:p>
        </p:txBody>
      </p:sp>
      <p:sp>
        <p:nvSpPr>
          <p:cNvPr id="182" name="例题 8"/>
          <p:cNvSpPr txBox="1"/>
          <p:nvPr/>
        </p:nvSpPr>
        <p:spPr>
          <a:xfrm>
            <a:off x="5310529" y="263587"/>
            <a:ext cx="1570943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 dirty="0" err="1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例题</a:t>
            </a:r>
            <a:r>
              <a:rPr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6</a:t>
            </a:r>
            <a:endParaRPr sz="4250" dirty="0">
              <a:latin typeface="DengXian Light" panose="02010600030101010101" pitchFamily="2" charset="-122"/>
              <a:ea typeface="DengXian Light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判断下列程序的输出…"/>
          <p:cNvSpPr txBox="1"/>
          <p:nvPr/>
        </p:nvSpPr>
        <p:spPr>
          <a:xfrm>
            <a:off x="633889" y="1135555"/>
            <a:ext cx="7207101" cy="4549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判断下列程序的输出</a:t>
            </a:r>
            <a:endParaRPr sz="3000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endParaRPr sz="3000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short 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sx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= -12345;		/* 0xcfc7 */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unsigned short 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usx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= 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sx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int x = 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sx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unsigned 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ux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= 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usx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printf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("%d %x\n", 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sx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 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sx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);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printf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("%u %x\n", 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usx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 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usx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);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printf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("%d %x\n", x, x);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printf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("%u %x\n", 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ux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 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ux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85" name="例题 9"/>
          <p:cNvSpPr txBox="1"/>
          <p:nvPr/>
        </p:nvSpPr>
        <p:spPr>
          <a:xfrm>
            <a:off x="5310529" y="263587"/>
            <a:ext cx="1570943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 dirty="0" err="1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例题</a:t>
            </a:r>
            <a:r>
              <a:rPr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7</a:t>
            </a:r>
            <a:endParaRPr sz="4250" dirty="0">
              <a:latin typeface="DengXian Light" panose="02010600030101010101" pitchFamily="2" charset="-122"/>
              <a:ea typeface="DengXian Light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判断下列程序的输出…"/>
          <p:cNvSpPr txBox="1"/>
          <p:nvPr/>
        </p:nvSpPr>
        <p:spPr>
          <a:xfrm>
            <a:off x="633889" y="1135555"/>
            <a:ext cx="9996326" cy="4549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判断下列程序的输出</a:t>
            </a:r>
          </a:p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endParaRPr sz="300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short sx = -12345;		/* 0xcfc7 */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unsigned short usx = sx;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int x = sx;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unsigned ux = usx;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printf("%d %x\n", sx, sx);      </a:t>
            </a:r>
            <a:r>
              <a: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-12345 cfc7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printf("%u %x\n", usx, usx);    </a:t>
            </a:r>
            <a:r>
              <a: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53191 cfc7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printf("%d %x\n", x, x);        </a:t>
            </a:r>
            <a:r>
              <a: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-12345 ffffcfc7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printf("%u %x\n", ux, ux);      </a:t>
            </a:r>
            <a:r>
              <a: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53191 cfc7</a:t>
            </a:r>
          </a:p>
        </p:txBody>
      </p:sp>
      <p:sp>
        <p:nvSpPr>
          <p:cNvPr id="188" name="例题 9"/>
          <p:cNvSpPr txBox="1"/>
          <p:nvPr/>
        </p:nvSpPr>
        <p:spPr>
          <a:xfrm>
            <a:off x="5310529" y="263587"/>
            <a:ext cx="1570943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 dirty="0" err="1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例题</a:t>
            </a:r>
            <a:r>
              <a:rPr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7</a:t>
            </a:r>
            <a:endParaRPr sz="4250" dirty="0">
              <a:latin typeface="DengXian Light" panose="02010600030101010101" pitchFamily="2" charset="-122"/>
              <a:ea typeface="DengXian Light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判断下列程序的输出…"/>
          <p:cNvSpPr txBox="1"/>
          <p:nvPr/>
        </p:nvSpPr>
        <p:spPr>
          <a:xfrm>
            <a:off x="633889" y="1135555"/>
            <a:ext cx="5129609" cy="4549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</a:rPr>
              <a:t>判断下列程序的输出</a:t>
            </a:r>
          </a:p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endParaRPr sz="300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short a = -3;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unsigned b = a;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printf(“%d, %x”, b, b);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endParaRPr sz="300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A. -3, 0xfffffffd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B. 65533, 0Xfffd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C. 4294967293, 0xffffffd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D. -3, 0xfffd</a:t>
            </a:r>
          </a:p>
        </p:txBody>
      </p:sp>
      <p:sp>
        <p:nvSpPr>
          <p:cNvPr id="191" name="例题 10"/>
          <p:cNvSpPr txBox="1"/>
          <p:nvPr/>
        </p:nvSpPr>
        <p:spPr>
          <a:xfrm>
            <a:off x="5170266" y="263587"/>
            <a:ext cx="1570943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 dirty="0" err="1">
                <a:latin typeface="DengXian Light" panose="02010600030101010101" pitchFamily="2" charset="-122"/>
                <a:ea typeface="DengXian Light" panose="02010600030101010101" pitchFamily="2" charset="-122"/>
              </a:rPr>
              <a:t>例题</a:t>
            </a:r>
            <a:r>
              <a:rPr sz="425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 </a:t>
            </a:r>
            <a:r>
              <a:rPr lang="en-US" sz="425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8</a:t>
            </a:r>
            <a:endParaRPr sz="4250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答案：A…"/>
          <p:cNvSpPr txBox="1"/>
          <p:nvPr/>
        </p:nvSpPr>
        <p:spPr>
          <a:xfrm>
            <a:off x="633889" y="1135555"/>
            <a:ext cx="6899325" cy="1303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答案：</a:t>
            </a:r>
            <a:r>
              <a: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A</a:t>
            </a:r>
          </a:p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short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转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unsigned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先变大小再变符号</a:t>
            </a:r>
          </a:p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注意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%d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是按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signed int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输出</a:t>
            </a:r>
          </a:p>
        </p:txBody>
      </p:sp>
      <p:sp>
        <p:nvSpPr>
          <p:cNvPr id="194" name="例题 10"/>
          <p:cNvSpPr txBox="1"/>
          <p:nvPr/>
        </p:nvSpPr>
        <p:spPr>
          <a:xfrm>
            <a:off x="5170266" y="263587"/>
            <a:ext cx="1570943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 dirty="0" err="1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例题</a:t>
            </a:r>
            <a:r>
              <a:rPr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8</a:t>
            </a:r>
            <a:endParaRPr sz="4250" dirty="0">
              <a:latin typeface="DengXian Light" panose="02010600030101010101" pitchFamily="2" charset="-122"/>
              <a:ea typeface="DengXian Light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 语言中的 int 和 unsigned 类型的常数进行比较时，下列表达式及描述正确的是：…"/>
          <p:cNvSpPr txBox="1"/>
          <p:nvPr/>
        </p:nvSpPr>
        <p:spPr>
          <a:xfrm>
            <a:off x="592529" y="1129764"/>
            <a:ext cx="11246202" cy="3280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/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scadia Code SemiLight"/>
              </a:rPr>
              <a:t>C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语言中的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int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和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unsigned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类型的常数进行比较时，下列表达式及描述正确的是：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alibri"/>
                <a:ea typeface="Calibri"/>
                <a:cs typeface="Calibri"/>
                <a:sym typeface="Calibri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libri Light"/>
              </a:rPr>
              <a:t>（位宽为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32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libri Light"/>
              </a:rPr>
              <a:t> 位，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TMIN=-2147483648，TMAX=2147483647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libri Light"/>
              </a:rPr>
              <a:t>）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alibri"/>
                <a:ea typeface="Calibri"/>
                <a:cs typeface="Calibri"/>
                <a:sym typeface="Calibri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A. 0 == 0U,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scadia Code SemiLight"/>
              </a:rPr>
              <a:t>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libri Light"/>
              </a:rPr>
              <a:t>按有符号数进行比较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alibri"/>
                <a:ea typeface="Calibri"/>
                <a:cs typeface="Calibri"/>
                <a:sym typeface="Calibri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B. 2147483647U &gt; -2147483647 - 1,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scadia Code SemiLight"/>
              </a:rPr>
              <a:t>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libri Light"/>
              </a:rPr>
              <a:t>按无符号数进行比较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alibri"/>
                <a:ea typeface="Calibri"/>
                <a:cs typeface="Calibri"/>
                <a:sym typeface="Calibri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C. (unsigned)-1 &lt; -2,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scadia Code SemiLight"/>
              </a:rPr>
              <a:t>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libri Light"/>
              </a:rPr>
              <a:t>按无符号数进行比较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alibri"/>
                <a:ea typeface="Calibri"/>
                <a:cs typeface="Calibri"/>
                <a:sym typeface="Calibri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D. 2147483647 &gt; (int)2147483648U,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scadia Code SemiLight"/>
              </a:rPr>
              <a:t>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libri Light"/>
              </a:rPr>
              <a:t>按有符号数进行比较</a:t>
            </a:r>
          </a:p>
        </p:txBody>
      </p:sp>
      <p:sp>
        <p:nvSpPr>
          <p:cNvPr id="197" name="例题 11"/>
          <p:cNvSpPr txBox="1"/>
          <p:nvPr/>
        </p:nvSpPr>
        <p:spPr>
          <a:xfrm>
            <a:off x="5170266" y="263587"/>
            <a:ext cx="1570943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 dirty="0" err="1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例题</a:t>
            </a:r>
            <a:r>
              <a:rPr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9</a:t>
            </a:r>
            <a:endParaRPr sz="4250" dirty="0">
              <a:latin typeface="DengXian Light" panose="02010600030101010101" pitchFamily="2" charset="-122"/>
              <a:ea typeface="DengXian Light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 语言中的 int 和 unsigned 类型的常数进行比较时，下列表达式及描述正确的是：D…"/>
          <p:cNvSpPr txBox="1"/>
          <p:nvPr/>
        </p:nvSpPr>
        <p:spPr>
          <a:xfrm>
            <a:off x="592529" y="1129764"/>
            <a:ext cx="11246202" cy="3280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/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scadia Code SemiLight"/>
              </a:rPr>
              <a:t>C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语言中的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int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和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unsigned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类型的常数进行比较时，下列表达式及描述正确的是：</a:t>
            </a:r>
            <a:r>
              <a: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D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alibri"/>
                <a:ea typeface="Calibri"/>
                <a:cs typeface="Calibri"/>
                <a:sym typeface="Calibri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libri Light"/>
              </a:rPr>
              <a:t>（位宽为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32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libri Light"/>
              </a:rPr>
              <a:t> 位，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TMIN=-2147483648，TMAX=2147483647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libri Light"/>
              </a:rPr>
              <a:t>）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alibri"/>
                <a:ea typeface="Calibri"/>
                <a:cs typeface="Calibri"/>
                <a:sym typeface="Calibri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A. 0 == 0U,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scadia Code SemiLight"/>
              </a:rPr>
              <a:t>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libri Light"/>
              </a:rPr>
              <a:t>按有符号数进行比较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alibri"/>
                <a:ea typeface="Calibri"/>
                <a:cs typeface="Calibri"/>
                <a:sym typeface="Calibri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B. 2147483647U &gt; -2147483647 - 1,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scadia Code SemiLight"/>
              </a:rPr>
              <a:t>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libri Light"/>
              </a:rPr>
              <a:t>按无符号数进行比较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alibri"/>
                <a:ea typeface="Calibri"/>
                <a:cs typeface="Calibri"/>
                <a:sym typeface="Calibri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C. (unsigned)-1 &lt; -2,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scadia Code SemiLight"/>
              </a:rPr>
              <a:t>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libri Light"/>
              </a:rPr>
              <a:t>按无符号数进行比较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alibri"/>
                <a:ea typeface="Calibri"/>
                <a:cs typeface="Calibri"/>
                <a:sym typeface="Calibri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D. 2147483647 &gt; (int)2147483648U,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scadia Code SemiLight"/>
              </a:rPr>
              <a:t>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libri Light"/>
              </a:rPr>
              <a:t>按有符号数进行比较</a:t>
            </a:r>
          </a:p>
        </p:txBody>
      </p:sp>
      <p:sp>
        <p:nvSpPr>
          <p:cNvPr id="200" name="例题 11"/>
          <p:cNvSpPr txBox="1"/>
          <p:nvPr/>
        </p:nvSpPr>
        <p:spPr>
          <a:xfrm>
            <a:off x="5170266" y="263587"/>
            <a:ext cx="1570943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 dirty="0" err="1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例题</a:t>
            </a:r>
            <a:r>
              <a:rPr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9</a:t>
            </a:r>
            <a:endParaRPr sz="4250" dirty="0">
              <a:latin typeface="DengXian Light" panose="02010600030101010101" pitchFamily="2" charset="-122"/>
              <a:ea typeface="DengXian Light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代码纠错…"/>
          <p:cNvSpPr txBox="1"/>
          <p:nvPr/>
        </p:nvSpPr>
        <p:spPr>
          <a:xfrm>
            <a:off x="633889" y="1135555"/>
            <a:ext cx="9611606" cy="4867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代码纠错</a:t>
            </a:r>
            <a:endParaRPr sz="3000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endParaRPr sz="3000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algn="just"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int main() {</a:t>
            </a:r>
          </a:p>
          <a:p>
            <a:pPr algn="just"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	char A[12] = "Hello World";</a:t>
            </a:r>
          </a:p>
          <a:p>
            <a:pPr algn="just"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	char B[12] = "Buggy Codes";</a:t>
            </a:r>
          </a:p>
          <a:p>
            <a:pPr algn="just"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	int pos;</a:t>
            </a:r>
          </a:p>
          <a:p>
            <a:pPr algn="just"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	for (pos = 0; pos - 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sizeof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(B) &lt; 0; pos++)</a:t>
            </a:r>
            <a:r>
              <a:rPr lang="en-US"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{</a:t>
            </a:r>
            <a:endParaRPr sz="3000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algn="just"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		B[pos] = A[pos];</a:t>
            </a:r>
            <a:endParaRPr lang="en-US" sz="3000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algn="just"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	}</a:t>
            </a:r>
            <a:endParaRPr sz="3000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algn="just"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	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printf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("%s\n", B);</a:t>
            </a:r>
          </a:p>
          <a:p>
            <a:pPr algn="just"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03" name="例题 12"/>
          <p:cNvSpPr txBox="1"/>
          <p:nvPr/>
        </p:nvSpPr>
        <p:spPr>
          <a:xfrm>
            <a:off x="5170266" y="263587"/>
            <a:ext cx="1851469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 dirty="0" err="1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例题</a:t>
            </a:r>
            <a:r>
              <a:rPr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10</a:t>
            </a:r>
            <a:endParaRPr sz="4250" dirty="0">
              <a:latin typeface="DengXian Light" panose="02010600030101010101" pitchFamily="2" charset="-122"/>
              <a:ea typeface="DengXian Light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代码纠错…"/>
          <p:cNvSpPr txBox="1"/>
          <p:nvPr/>
        </p:nvSpPr>
        <p:spPr>
          <a:xfrm>
            <a:off x="633889" y="1135555"/>
            <a:ext cx="9188413" cy="5791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代码纠错</a:t>
            </a:r>
            <a:endParaRPr sz="3000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endParaRPr sz="3000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algn="just"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int main() {</a:t>
            </a:r>
          </a:p>
          <a:p>
            <a:pPr algn="just"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	char A[12] = "Hello World";</a:t>
            </a:r>
          </a:p>
          <a:p>
            <a:pPr algn="just"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	char B[12] = "Buggy Codes";</a:t>
            </a:r>
          </a:p>
          <a:p>
            <a:pPr algn="just"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	int pos;</a:t>
            </a:r>
          </a:p>
          <a:p>
            <a:pPr algn="just"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	for (pos = 0; pos - 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sizeof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(B) &lt; 0; pos++)</a:t>
            </a:r>
          </a:p>
          <a:p>
            <a:pPr algn="just"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		B[pos] = A[pos];</a:t>
            </a:r>
            <a:endParaRPr lang="en-US" sz="3000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algn="just"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	}</a:t>
            </a:r>
            <a:endParaRPr sz="3000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algn="just"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	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printf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("%s\n", B);</a:t>
            </a:r>
          </a:p>
          <a:p>
            <a:pPr algn="just"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}</a:t>
            </a:r>
          </a:p>
          <a:p>
            <a:pPr algn="just"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endParaRPr sz="3000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algn="just" defTabSz="457200">
              <a:defRPr sz="6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sizeof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libri Light"/>
              </a:rPr>
              <a:t>返回值为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unsigned, 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libri Light"/>
              </a:rPr>
              <a:t>循环直接退出</a:t>
            </a:r>
            <a:endParaRPr sz="3000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  <a:sym typeface="Calibri Light"/>
            </a:endParaRPr>
          </a:p>
        </p:txBody>
      </p:sp>
      <p:sp>
        <p:nvSpPr>
          <p:cNvPr id="206" name="例题 12"/>
          <p:cNvSpPr txBox="1"/>
          <p:nvPr/>
        </p:nvSpPr>
        <p:spPr>
          <a:xfrm>
            <a:off x="5170266" y="263587"/>
            <a:ext cx="1851469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 dirty="0" err="1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例题</a:t>
            </a:r>
            <a:r>
              <a:rPr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10</a:t>
            </a:r>
            <a:endParaRPr sz="4250" dirty="0">
              <a:latin typeface="DengXian Light" panose="02010600030101010101" pitchFamily="2" charset="-122"/>
              <a:ea typeface="DengXian Light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7F382-D49C-4595-9BFC-190D9319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Tool &amp; New Tutorial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5D2064-04F8-4847-A936-7AF8312C9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Missing Semester of Your CS Education (MIT)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294921-905C-42CC-B3A9-7B76F7EE3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777" y="2583689"/>
            <a:ext cx="7470026" cy="359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66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假设有下面 x 和 y 的程序定义…"/>
          <p:cNvSpPr txBox="1"/>
          <p:nvPr/>
        </p:nvSpPr>
        <p:spPr>
          <a:xfrm>
            <a:off x="633889" y="1135555"/>
            <a:ext cx="11939166" cy="1905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假设有下面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x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和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y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的程序定义 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int x = a &gt;&gt; 2; 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int y = (x + a) / 4; 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那么有多少个位于闭区间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[-8, 8]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的整数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a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能使得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x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和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y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相等？</a:t>
            </a:r>
          </a:p>
        </p:txBody>
      </p:sp>
      <p:sp>
        <p:nvSpPr>
          <p:cNvPr id="209" name="例题 13"/>
          <p:cNvSpPr txBox="1"/>
          <p:nvPr/>
        </p:nvSpPr>
        <p:spPr>
          <a:xfrm>
            <a:off x="5170266" y="263587"/>
            <a:ext cx="1851469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 dirty="0" err="1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例题</a:t>
            </a:r>
            <a:r>
              <a:rPr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11</a:t>
            </a:r>
            <a:endParaRPr sz="4250" dirty="0">
              <a:latin typeface="DengXian Light" panose="02010600030101010101" pitchFamily="2" charset="-122"/>
              <a:ea typeface="DengXian Light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假设有下面 x 和 y 的程序定义…"/>
          <p:cNvSpPr txBox="1"/>
          <p:nvPr/>
        </p:nvSpPr>
        <p:spPr>
          <a:xfrm>
            <a:off x="633889" y="1135555"/>
            <a:ext cx="11554445" cy="2385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假设有下面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x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和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y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的程序定义 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int x = a &gt;&gt; 2; 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int y = (x + a) / 4; 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那么有多少个位于闭区间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[-8, 8]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的整数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a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能使得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x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和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y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相等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枚举即可</a:t>
            </a:r>
          </a:p>
        </p:txBody>
      </p:sp>
      <p:sp>
        <p:nvSpPr>
          <p:cNvPr id="212" name="例题 13"/>
          <p:cNvSpPr txBox="1"/>
          <p:nvPr/>
        </p:nvSpPr>
        <p:spPr>
          <a:xfrm>
            <a:off x="5170266" y="263587"/>
            <a:ext cx="1851469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 dirty="0" err="1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例题</a:t>
            </a:r>
            <a:r>
              <a:rPr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11</a:t>
            </a:r>
            <a:endParaRPr sz="4250" dirty="0">
              <a:latin typeface="DengXian Light" panose="02010600030101010101" pitchFamily="2" charset="-122"/>
              <a:ea typeface="DengXian Light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a, b 均为 int 型，下列判断溢出的方式是否有效？…"/>
          <p:cNvSpPr txBox="1"/>
          <p:nvPr/>
        </p:nvSpPr>
        <p:spPr>
          <a:xfrm>
            <a:off x="633889" y="1135555"/>
            <a:ext cx="9092233" cy="3824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a, b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均为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int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型，下列判断溢出的方式是否有效？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 Light" panose="02010600030101010101" pitchFamily="2" charset="-122"/>
                <a:cs typeface="Consolas" panose="020B0609020204030204" pitchFamily="49" charset="0"/>
              </a:rPr>
              <a:t>(1)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 Light" panose="02010600030101010101" pitchFamily="2" charset="-122"/>
                <a:cs typeface="Consolas" panose="020B0609020204030204" pitchFamily="49" charset="0"/>
              </a:rPr>
              <a:t>int x = a + b;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 Light" panose="02010600030101010101" pitchFamily="2" charset="-122"/>
                <a:cs typeface="Consolas" panose="020B0609020204030204" pitchFamily="49" charset="0"/>
              </a:rPr>
              <a:t>x - a == b;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endParaRPr sz="3000">
              <a:latin typeface="Consolas" panose="020B0609020204030204" pitchFamily="49" charset="0"/>
              <a:ea typeface="DengXian Light" panose="02010600030101010101" pitchFamily="2" charset="-122"/>
              <a:cs typeface="Consolas" panose="020B0609020204030204" pitchFamily="49" charset="0"/>
            </a:endParaRP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 Light" panose="02010600030101010101" pitchFamily="2" charset="-122"/>
                <a:cs typeface="Consolas" panose="020B0609020204030204" pitchFamily="49" charset="0"/>
              </a:rPr>
              <a:t>(2)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 Light" panose="02010600030101010101" pitchFamily="2" charset="-122"/>
                <a:cs typeface="Consolas" panose="020B0609020204030204" pitchFamily="49" charset="0"/>
              </a:rPr>
              <a:t>int x = a * b;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 Light" panose="02010600030101010101" pitchFamily="2" charset="-122"/>
                <a:cs typeface="Consolas" panose="020B0609020204030204" pitchFamily="49" charset="0"/>
              </a:rPr>
              <a:t>x / b == a;</a:t>
            </a:r>
          </a:p>
        </p:txBody>
      </p:sp>
      <p:sp>
        <p:nvSpPr>
          <p:cNvPr id="215" name="例题 14"/>
          <p:cNvSpPr txBox="1"/>
          <p:nvPr/>
        </p:nvSpPr>
        <p:spPr>
          <a:xfrm>
            <a:off x="5170266" y="263587"/>
            <a:ext cx="1851469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 dirty="0" err="1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例题</a:t>
            </a:r>
            <a:r>
              <a:rPr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12</a:t>
            </a:r>
            <a:endParaRPr sz="4250" dirty="0">
              <a:latin typeface="DengXian Light" panose="02010600030101010101" pitchFamily="2" charset="-122"/>
              <a:ea typeface="DengXian Light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a, b 均为 int 型，下列判断溢出的方式是否有效？…"/>
              <p:cNvSpPr txBox="1"/>
              <p:nvPr/>
            </p:nvSpPr>
            <p:spPr>
              <a:xfrm>
                <a:off x="633889" y="1135555"/>
                <a:ext cx="10597773" cy="482452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25400" tIns="25400" rIns="25400" bIns="25400">
                <a:spAutoFit/>
              </a:bodyPr>
              <a:lstStyle/>
              <a:p>
                <a:pPr defTabSz="457200">
                  <a:lnSpc>
                    <a:spcPct val="90000"/>
                  </a:lnSpc>
                  <a:spcBef>
                    <a:spcPts val="500"/>
                  </a:spcBef>
                  <a:defRPr sz="6000" b="0"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  <a:sym typeface="Consolas"/>
                  </a:rPr>
                  <a:t>a, b</a:t>
                </a: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 均为 </a:t>
                </a: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  <a:sym typeface="Consolas"/>
                  </a:rPr>
                  <a:t>int</a:t>
                </a: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 型，下列判断溢出的方式是否有效？</a:t>
                </a:r>
              </a:p>
              <a:p>
                <a:pPr defTabSz="457200">
                  <a:lnSpc>
                    <a:spcPct val="90000"/>
                  </a:lnSpc>
                  <a:spcBef>
                    <a:spcPts val="500"/>
                  </a:spcBef>
                  <a:defRPr sz="6000" b="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(1)</a:t>
                </a:r>
              </a:p>
              <a:p>
                <a:pPr defTabSz="457200">
                  <a:lnSpc>
                    <a:spcPct val="90000"/>
                  </a:lnSpc>
                  <a:spcBef>
                    <a:spcPts val="500"/>
                  </a:spcBef>
                  <a:defRPr sz="6000" b="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int x = a + b;</a:t>
                </a:r>
              </a:p>
              <a:p>
                <a:pPr defTabSz="457200">
                  <a:lnSpc>
                    <a:spcPct val="90000"/>
                  </a:lnSpc>
                  <a:spcBef>
                    <a:spcPts val="500"/>
                  </a:spcBef>
                  <a:defRPr sz="6000" b="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x - a == b;</a:t>
                </a:r>
              </a:p>
              <a:p>
                <a:pPr defTabSz="457200">
                  <a:lnSpc>
                    <a:spcPct val="90000"/>
                  </a:lnSpc>
                  <a:spcBef>
                    <a:spcPts val="500"/>
                  </a:spcBef>
                  <a:defRPr sz="6000" b="0">
                    <a:solidFill>
                      <a:schemeClr val="accent5">
                        <a:hueOff val="-82419"/>
                        <a:satOff val="-9513"/>
                        <a:lumOff val="-16343"/>
                      </a:schemeClr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无效。由于两边模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3375" i="1">
                            <a:solidFill>
                              <a:srgbClr val="ED220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3375" i="1">
                            <a:solidFill>
                              <a:srgbClr val="ED220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sz="3375" i="1">
                            <a:solidFill>
                              <a:srgbClr val="ED220B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 相等，所以无论 </a:t>
                </a: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  <a:sym typeface="Consolas"/>
                  </a:rPr>
                  <a:t>x, a, b</a:t>
                </a: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 有无符号，</a:t>
                </a:r>
              </a:p>
              <a:p>
                <a:pPr defTabSz="457200">
                  <a:lnSpc>
                    <a:spcPct val="90000"/>
                  </a:lnSpc>
                  <a:spcBef>
                    <a:spcPts val="500"/>
                  </a:spcBef>
                  <a:defRPr sz="6000" b="0">
                    <a:solidFill>
                      <a:schemeClr val="accent5">
                        <a:hueOff val="-82419"/>
                        <a:satOff val="-9513"/>
                        <a:lumOff val="-16343"/>
                      </a:schemeClr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只要位宽相等都成立 </a:t>
                </a: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  <a:sym typeface="Consolas"/>
                  </a:rPr>
                  <a:t>x - a == b</a:t>
                </a:r>
              </a:p>
              <a:p>
                <a:pPr defTabSz="457200">
                  <a:lnSpc>
                    <a:spcPct val="90000"/>
                  </a:lnSpc>
                  <a:spcBef>
                    <a:spcPts val="500"/>
                  </a:spcBef>
                  <a:defRPr sz="6000" b="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(2)</a:t>
                </a:r>
              </a:p>
              <a:p>
                <a:pPr defTabSz="457200">
                  <a:lnSpc>
                    <a:spcPct val="90000"/>
                  </a:lnSpc>
                  <a:spcBef>
                    <a:spcPts val="500"/>
                  </a:spcBef>
                  <a:defRPr sz="6000" b="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int x = a * b;</a:t>
                </a:r>
              </a:p>
              <a:p>
                <a:pPr defTabSz="457200">
                  <a:lnSpc>
                    <a:spcPct val="90000"/>
                  </a:lnSpc>
                  <a:spcBef>
                    <a:spcPts val="500"/>
                  </a:spcBef>
                  <a:defRPr sz="6000" b="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x / b == a;</a:t>
                </a:r>
              </a:p>
              <a:p>
                <a:pPr defTabSz="457200">
                  <a:lnSpc>
                    <a:spcPct val="90000"/>
                  </a:lnSpc>
                  <a:spcBef>
                    <a:spcPts val="500"/>
                  </a:spcBef>
                  <a:defRPr sz="6000" b="0">
                    <a:solidFill>
                      <a:schemeClr val="accent5">
                        <a:hueOff val="-82419"/>
                        <a:satOff val="-9513"/>
                        <a:lumOff val="-16343"/>
                      </a:schemeClr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有效。若乘法发生溢出则 </a:t>
                </a: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  <a:sym typeface="Consolas"/>
                  </a:rPr>
                  <a:t>x / b</a:t>
                </a: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 的绝对值一定 </a:t>
                </a: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  <a:sym typeface="Consolas"/>
                  </a:rPr>
                  <a:t>&lt; a</a:t>
                </a:r>
              </a:p>
            </p:txBody>
          </p:sp>
        </mc:Choice>
        <mc:Fallback xmlns="">
          <p:sp>
            <p:nvSpPr>
              <p:cNvPr id="217" name="a, b 均为 int 型，下列判断溢出的方式是否有效？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89" y="1135555"/>
                <a:ext cx="10597773" cy="4824526"/>
              </a:xfrm>
              <a:prstGeom prst="rect">
                <a:avLst/>
              </a:prstGeom>
              <a:blipFill>
                <a:blip r:embed="rId2"/>
                <a:stretch>
                  <a:fillRect l="-1956" t="-3030" r="-1208" b="-340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8" name="例题 14"/>
          <p:cNvSpPr txBox="1"/>
          <p:nvPr/>
        </p:nvSpPr>
        <p:spPr>
          <a:xfrm>
            <a:off x="5163854" y="263587"/>
            <a:ext cx="1851469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 dirty="0" err="1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例题</a:t>
            </a:r>
            <a:r>
              <a:rPr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12</a:t>
            </a:r>
            <a:endParaRPr sz="4250" dirty="0">
              <a:latin typeface="DengXian Light" panose="02010600030101010101" pitchFamily="2" charset="-122"/>
              <a:ea typeface="DengXian Light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CF2D1-0222-E947-A8A6-74C4739C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DengXian Light" panose="02010600030101010101" pitchFamily="2" charset="-122"/>
                <a:ea typeface="DengXian Light" panose="02010600030101010101" pitchFamily="2" charset="-122"/>
              </a:rPr>
              <a:t>浮点型</a:t>
            </a:r>
          </a:p>
        </p:txBody>
      </p:sp>
    </p:spTree>
    <p:extLst>
      <p:ext uri="{BB962C8B-B14F-4D97-AF65-F5344CB8AC3E}">
        <p14:creationId xmlns:p14="http://schemas.microsoft.com/office/powerpoint/2010/main" val="310832305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AF63F-9BAA-4514-9863-77CBAC42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浮点型</a:t>
            </a:r>
            <a:r>
              <a:rPr lang="en-US" altLang="zh-CN" dirty="0"/>
              <a:t>-</a:t>
            </a:r>
            <a:r>
              <a:rPr lang="zh-CN" altLang="en-US" dirty="0"/>
              <a:t>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F47A9-3E03-4055-9358-B7033EE57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信息 </a:t>
            </a:r>
            <a:r>
              <a:rPr lang="en-US" altLang="zh-CN" dirty="0"/>
              <a:t>= </a:t>
            </a:r>
            <a:r>
              <a:rPr lang="zh-CN" altLang="en-US" dirty="0"/>
              <a:t>位 </a:t>
            </a:r>
            <a:r>
              <a:rPr lang="en-US" altLang="zh-CN" dirty="0"/>
              <a:t>+ </a:t>
            </a:r>
            <a:r>
              <a:rPr lang="zh-CN" altLang="en-US" dirty="0"/>
              <a:t>上下文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上下文相关</a:t>
            </a:r>
            <a:endParaRPr lang="en-US" altLang="zh-CN" dirty="0"/>
          </a:p>
          <a:p>
            <a:pPr lvl="1"/>
            <a:r>
              <a:rPr lang="en-US" altLang="zh-CN" dirty="0"/>
              <a:t>S + Exp + Frac</a:t>
            </a:r>
            <a:endParaRPr lang="zh-CN" altLang="en-US" dirty="0"/>
          </a:p>
          <a:p>
            <a:pPr lvl="1"/>
            <a:r>
              <a:rPr lang="en-US" altLang="zh-CN" dirty="0"/>
              <a:t>(-1)^s * (M * 2^E)</a:t>
            </a:r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FAFE0F-4718-4BD4-9C22-3276D609D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97" y="3086432"/>
            <a:ext cx="70961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616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AF63F-9BAA-4514-9863-77CBAC42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浮点型</a:t>
            </a:r>
            <a:r>
              <a:rPr lang="en-US" altLang="zh-CN" dirty="0"/>
              <a:t>-</a:t>
            </a:r>
            <a:r>
              <a:rPr lang="zh-CN" altLang="en-US" dirty="0"/>
              <a:t>我的思考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F47A9-3E03-4055-9358-B7033EE57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截断小数 </a:t>
            </a:r>
            <a:r>
              <a:rPr lang="en-US" altLang="zh-CN" dirty="0" err="1"/>
              <a:t>v.s</a:t>
            </a:r>
            <a:r>
              <a:rPr lang="en-US" altLang="zh-CN" dirty="0"/>
              <a:t>. </a:t>
            </a:r>
            <a:r>
              <a:rPr lang="zh-CN" altLang="en-US" dirty="0"/>
              <a:t>浮点数</a:t>
            </a:r>
            <a:endParaRPr lang="en-US" altLang="zh-CN" dirty="0"/>
          </a:p>
          <a:p>
            <a:pPr lvl="1"/>
            <a:r>
              <a:rPr lang="zh-CN" altLang="en-US" dirty="0"/>
              <a:t>舍入</a:t>
            </a:r>
            <a:r>
              <a:rPr lang="en-US" altLang="zh-CN" dirty="0"/>
              <a:t>/</a:t>
            </a:r>
            <a:r>
              <a:rPr lang="zh-CN" altLang="en-US" dirty="0"/>
              <a:t>密度（精确度）</a:t>
            </a:r>
            <a:endParaRPr lang="en-US" altLang="zh-CN" dirty="0"/>
          </a:p>
          <a:p>
            <a:pPr lvl="1"/>
            <a:r>
              <a:rPr lang="zh-CN" altLang="en-US" dirty="0"/>
              <a:t>范围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浮点型为什么要这么设计</a:t>
            </a:r>
            <a:endParaRPr lang="en-US" altLang="zh-CN" dirty="0"/>
          </a:p>
          <a:p>
            <a:pPr lvl="1"/>
            <a:r>
              <a:rPr lang="zh-CN" altLang="en-US" dirty="0"/>
              <a:t>浮点型是整型的扩展（包含性）</a:t>
            </a:r>
            <a:endParaRPr lang="en-US" altLang="zh-CN" dirty="0"/>
          </a:p>
          <a:p>
            <a:pPr lvl="1"/>
            <a:r>
              <a:rPr lang="zh-CN" altLang="en-US" dirty="0"/>
              <a:t>正态分布</a:t>
            </a:r>
            <a:r>
              <a:rPr lang="en-US" altLang="zh-CN" dirty="0"/>
              <a:t>/</a:t>
            </a:r>
            <a:r>
              <a:rPr lang="zh-CN" altLang="en-US" dirty="0"/>
              <a:t>稀疏性</a:t>
            </a:r>
            <a:endParaRPr lang="en-US" altLang="zh-CN" dirty="0"/>
          </a:p>
          <a:p>
            <a:pPr lvl="1"/>
            <a:r>
              <a:rPr lang="en-US" altLang="zh-CN" dirty="0"/>
              <a:t>e-f trade-off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FAFE0F-4718-4BD4-9C22-3276D609DE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3" t="6247" r="4357"/>
          <a:stretch/>
        </p:blipFill>
        <p:spPr>
          <a:xfrm>
            <a:off x="5295568" y="1027906"/>
            <a:ext cx="6663193" cy="271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47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AF63F-9BAA-4514-9863-77CBAC42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浮点型</a:t>
            </a:r>
            <a:r>
              <a:rPr lang="en-US" altLang="zh-CN" dirty="0"/>
              <a:t>-</a:t>
            </a:r>
            <a:r>
              <a:rPr lang="zh-CN" altLang="en-US" dirty="0"/>
              <a:t>运算律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F47A9-3E03-4055-9358-B7033EE57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舍入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交换律 </a:t>
            </a:r>
            <a:endParaRPr lang="en-US" altLang="zh-CN" dirty="0"/>
          </a:p>
          <a:p>
            <a:pPr lvl="1"/>
            <a:r>
              <a:rPr lang="en-US" altLang="zh-CN" dirty="0"/>
              <a:t>a, b </a:t>
            </a:r>
            <a:r>
              <a:rPr lang="zh-CN" altLang="en-US" dirty="0"/>
              <a:t>均非特殊值的情况下成立</a:t>
            </a:r>
            <a:endParaRPr lang="en-US" altLang="zh-CN" dirty="0"/>
          </a:p>
          <a:p>
            <a:r>
              <a:rPr lang="zh-CN" altLang="en-US" dirty="0"/>
              <a:t>结合律 </a:t>
            </a:r>
            <a:r>
              <a:rPr lang="en-US" altLang="zh-CN" dirty="0"/>
              <a:t>x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0432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BDC52-FCC0-4E62-8B4E-264B0AE8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浮点型</a:t>
            </a:r>
            <a:r>
              <a:rPr lang="en-US" altLang="zh-CN" dirty="0"/>
              <a:t>-INF &amp; NAN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5FE1A3-D525-409F-BEBD-66B78B44F7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61936" cy="4351338"/>
              </a:xfrm>
            </p:spPr>
            <p:txBody>
              <a:bodyPr>
                <a:normAutofit/>
              </a:bodyPr>
              <a:lstStyle/>
              <a:p>
                <a:pPr marL="285750" indent="-285750"/>
                <a: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INF &gt; 1.0 </a:t>
                </a:r>
                <a:r>
                  <a:rPr lang="zh-CN" altLang="en-US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⟹</m:t>
                    </m:r>
                    <m:r>
                      <a:rPr lang="en-US" altLang="zh-CN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1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  <a:latin typeface="Consolas" panose="020B0609020204030204" pitchFamily="49" charset="0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marL="285750" indent="-285750"/>
                <a: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-INF &lt; -1.0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⟹</m:t>
                    </m:r>
                    <m:r>
                      <a:rPr lang="en-US" altLang="zh-CN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1</m:t>
                    </m:r>
                  </m:oMath>
                </a14:m>
                <a:endParaRPr lang="en-US" altLang="zh-CN" dirty="0">
                  <a:latin typeface="Consolas" panose="020B0609020204030204" pitchFamily="49" charset="0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marL="285750" indent="-285750"/>
                <a: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-INF &lt; INF 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⟹</m:t>
                    </m:r>
                    <m:r>
                      <a:rPr lang="en-US" altLang="zh-CN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1</m:t>
                    </m:r>
                  </m:oMath>
                </a14:m>
                <a:endParaRPr lang="en-US" altLang="zh-CN" dirty="0">
                  <a:latin typeface="Consolas" panose="020B0609020204030204" pitchFamily="49" charset="0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marL="285750" indent="-285750"/>
                <a: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INF == INF 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⟹</m:t>
                    </m:r>
                    <m:r>
                      <a:rPr lang="en-US" altLang="zh-CN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1</m:t>
                    </m:r>
                  </m:oMath>
                </a14:m>
                <a:endParaRPr lang="en-US" altLang="zh-CN" dirty="0">
                  <a:latin typeface="Consolas" panose="020B0609020204030204" pitchFamily="49" charset="0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marL="285750" indent="-285750"/>
                <a: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-INF == -INF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⟹</m:t>
                    </m:r>
                    <m:r>
                      <a:rPr lang="en-US" altLang="zh-CN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1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marL="285750" indent="-285750"/>
                <a: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INF &gt; INF  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⟹</m:t>
                    </m:r>
                    <m:r>
                      <a:rPr lang="en-US" altLang="zh-CN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0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marL="285750" indent="-285750"/>
                <a: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-INF &gt; -INF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⟹</m:t>
                    </m:r>
                    <m:r>
                      <a:rPr lang="en-US" altLang="zh-CN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0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marL="285750" indent="-285750"/>
                <a:endParaRPr lang="en-US" altLang="zh-CN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marL="285750" indent="-285750"/>
                <a:endParaRPr lang="en-US" altLang="zh-CN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5FE1A3-D525-409F-BEBD-66B78B44F7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61936" cy="4351338"/>
              </a:xfrm>
              <a:blipFill>
                <a:blip r:embed="rId3"/>
                <a:stretch>
                  <a:fillRect l="-2406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8F29F-295F-40E2-AFF8-713F722E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b="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pPr/>
              <a:t>38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81579FE3-6F3A-4DD9-8942-7DF5CCEB3B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05244" y="1825625"/>
                <a:ext cx="6048555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/>
                <a: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(-INF) + (INF) == NaN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⟹1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  <a:latin typeface="Consolas" panose="020B0609020204030204" pitchFamily="49" charset="0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marL="285750" indent="-285750"/>
                <a:r>
                  <a:rPr lang="zh-CN" altLang="en-US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NaN != NaN</a:t>
                </a:r>
                <a: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⟹1</m:t>
                    </m:r>
                  </m:oMath>
                </a14:m>
                <a:endParaRPr lang="en-US" altLang="zh-CN" dirty="0">
                  <a:latin typeface="Consolas" panose="020B0609020204030204" pitchFamily="49" charset="0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marL="285750" indent="-285750"/>
                <a:r>
                  <a:rPr lang="zh-CN" altLang="en-US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NaN || NaN</a:t>
                </a:r>
                <a: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⟹1</m:t>
                    </m:r>
                  </m:oMath>
                </a14:m>
                <a:endParaRPr lang="en-US" altLang="zh-CN" dirty="0">
                  <a:latin typeface="Consolas" panose="020B0609020204030204" pitchFamily="49" charset="0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marL="285750" indent="-285750"/>
                <a:r>
                  <a:rPr lang="zh-CN" altLang="en-US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NaN &amp;&amp; NaN</a:t>
                </a:r>
                <a: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⟹1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marL="285750" indent="-285750"/>
                <a:r>
                  <a:rPr lang="zh-CN" altLang="en-US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其他</a:t>
                </a:r>
                <a:r>
                  <a:rPr lang="en-US" altLang="zh-CN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lang="en-US" altLang="zh-CN" dirty="0" err="1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NaN</a:t>
                </a:r>
                <a:r>
                  <a:rPr lang="en-US" altLang="zh-CN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lang="zh-CN" altLang="en-US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参与判断式均输出</a:t>
                </a:r>
                <a:r>
                  <a:rPr lang="en-US" altLang="zh-CN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0</a:t>
                </a:r>
                <a:r>
                  <a:rPr lang="en-US" altLang="zh-CN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, </a:t>
                </a:r>
                <a:r>
                  <a:rPr lang="zh-CN" altLang="en-US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算术表达式均输出</a:t>
                </a:r>
                <a:r>
                  <a:rPr lang="en-US" altLang="zh-CN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lang="en-US" altLang="zh-CN" dirty="0" err="1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NaN</a:t>
                </a: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81579FE3-6F3A-4DD9-8942-7DF5CCEB3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244" y="1825625"/>
                <a:ext cx="6048555" cy="4351338"/>
              </a:xfrm>
              <a:prstGeom prst="rect">
                <a:avLst/>
              </a:prstGeom>
              <a:blipFill>
                <a:blip r:embed="rId4"/>
                <a:stretch>
                  <a:fillRect l="-1815" t="-2381" r="-10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762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BDC52-FCC0-4E62-8B4E-264B0AE8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例题 </a:t>
            </a:r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8F29F-295F-40E2-AFF8-713F722E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b="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pPr/>
              <a:t>39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图片 5">
            <a:extLst>
              <a:ext uri="{FF2B5EF4-FFF2-40B4-BE49-F238E27FC236}">
                <a16:creationId xmlns:a16="http://schemas.microsoft.com/office/drawing/2014/main" id="{171064A1-A25B-7549-B6EE-50121BD7B3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723"/>
          <a:stretch/>
        </p:blipFill>
        <p:spPr>
          <a:xfrm>
            <a:off x="1481818" y="1683436"/>
            <a:ext cx="9228364" cy="342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7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9D81A-8F36-47CE-9672-B2D747EF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9BFAC2-32CE-4DAB-BD5F-CC455443A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整型</a:t>
            </a:r>
            <a:endParaRPr lang="en-US" altLang="zh-CN" dirty="0"/>
          </a:p>
          <a:p>
            <a:pPr lvl="1"/>
            <a:r>
              <a:rPr lang="zh-CN" altLang="en-US" dirty="0"/>
              <a:t>编码方式</a:t>
            </a:r>
            <a:endParaRPr lang="en-US" altLang="zh-CN" dirty="0"/>
          </a:p>
          <a:p>
            <a:pPr lvl="1"/>
            <a:r>
              <a:rPr lang="zh-CN" altLang="en-US" dirty="0"/>
              <a:t>运算</a:t>
            </a:r>
            <a:endParaRPr lang="en-US" altLang="zh-CN" dirty="0"/>
          </a:p>
          <a:p>
            <a:r>
              <a:rPr lang="zh-CN" altLang="en-US" dirty="0"/>
              <a:t>浮点型</a:t>
            </a:r>
            <a:endParaRPr lang="en-US" altLang="zh-CN" dirty="0"/>
          </a:p>
          <a:p>
            <a:pPr lvl="1"/>
            <a:r>
              <a:rPr lang="zh-CN" altLang="en-US" dirty="0"/>
              <a:t>编码方式</a:t>
            </a:r>
            <a:endParaRPr lang="en-US" altLang="zh-CN" dirty="0"/>
          </a:p>
          <a:p>
            <a:pPr lvl="1"/>
            <a:r>
              <a:rPr lang="zh-CN" altLang="en-US" dirty="0"/>
              <a:t>运算律</a:t>
            </a:r>
            <a:endParaRPr lang="en-US" altLang="zh-CN" dirty="0"/>
          </a:p>
          <a:p>
            <a:pPr lvl="1"/>
            <a:r>
              <a:rPr lang="en-US" altLang="zh-CN" dirty="0"/>
              <a:t>INF &amp; NAN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7062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0E60-67A7-2445-AD9F-423E331C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DengXian Light" panose="02010600030101010101" pitchFamily="2" charset="-122"/>
                <a:ea typeface="DengXian Light" panose="02010600030101010101" pitchFamily="2" charset="-122"/>
              </a:rPr>
              <a:t>例题</a:t>
            </a:r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 </a:t>
            </a:r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13</a:t>
            </a:r>
            <a:endParaRPr lang="en-US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611F8-9B4D-E147-83BB-F1B43EB20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DengXian" panose="02010600030101010101" pitchFamily="2" charset="-122"/>
                <a:ea typeface="DengXian" panose="02010600030101010101" pitchFamily="2" charset="-122"/>
              </a:rPr>
              <a:t>答案</a:t>
            </a:r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：</a:t>
            </a:r>
            <a:r>
              <a:rPr lang="en-US" altLang="zh-CN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</a:t>
            </a:r>
          </a:p>
          <a:p>
            <a:r>
              <a:rPr lang="en-US" altLang="zh-CN">
                <a:latin typeface="DengXian" panose="02010600030101010101" pitchFamily="2" charset="-122"/>
                <a:ea typeface="DengXian" panose="02010600030101010101" pitchFamily="2" charset="-122"/>
              </a:rPr>
              <a:t>A. </a:t>
            </a:r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反例：</a:t>
            </a:r>
            <a:r>
              <a:rPr lang="en-US" altLang="zh-CN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a = INF</a:t>
            </a:r>
            <a:r>
              <a:rPr lang="en-US" altLang="zh-CN"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en-US" altLang="zh-CN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未溢出，</a:t>
            </a:r>
            <a:r>
              <a:rPr lang="en-US" altLang="zh-CN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zh-CN" altLang="en-US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+</a:t>
            </a:r>
            <a:r>
              <a:rPr lang="zh-CN" altLang="en-US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x</a:t>
            </a:r>
            <a:r>
              <a:rPr lang="zh-CN" altLang="en-US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溢出</a:t>
            </a:r>
            <a:endParaRPr lang="en-US" altLang="zh-CN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altLang="zh-CN">
                <a:latin typeface="DengXian" panose="02010600030101010101" pitchFamily="2" charset="-122"/>
                <a:ea typeface="DengXian" panose="02010600030101010101" pitchFamily="2" charset="-122"/>
              </a:rPr>
              <a:t>B. </a:t>
            </a:r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反例：</a:t>
            </a:r>
            <a:r>
              <a:rPr lang="en-US" altLang="zh-CN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0.1f + 0.2f == 0.3f </a:t>
            </a:r>
          </a:p>
          <a:p>
            <a:pPr marL="0" indent="0">
              <a:buNone/>
            </a:pPr>
            <a:r>
              <a:rPr lang="en-US" altLang="zh-CN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       (double)0.1 + (double)0.2 != (double)0.3</a:t>
            </a:r>
          </a:p>
          <a:p>
            <a:r>
              <a:rPr lang="en-US" altLang="zh-CN">
                <a:latin typeface="DengXian" panose="02010600030101010101" pitchFamily="2" charset="-122"/>
                <a:ea typeface="DengXian" panose="02010600030101010101" pitchFamily="2" charset="-122"/>
              </a:rPr>
              <a:t>C. </a:t>
            </a:r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同 </a:t>
            </a:r>
            <a:r>
              <a:rPr lang="en-US" altLang="zh-CN">
                <a:latin typeface="DengXian" panose="02010600030101010101" pitchFamily="2" charset="-122"/>
                <a:ea typeface="DengXian" panose="02010600030101010101" pitchFamily="2" charset="-122"/>
              </a:rPr>
              <a:t>B</a:t>
            </a:r>
          </a:p>
          <a:p>
            <a:r>
              <a:rPr lang="en-US" altLang="zh-CN">
                <a:latin typeface="DengXian" panose="02010600030101010101" pitchFamily="2" charset="-122"/>
                <a:ea typeface="DengXian" panose="02010600030101010101" pitchFamily="2" charset="-122"/>
              </a:rPr>
              <a:t>D. </a:t>
            </a:r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若 </a:t>
            </a:r>
            <a:r>
              <a:rPr lang="en-US" altLang="zh-CN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a, b</a:t>
            </a:r>
            <a:r>
              <a:rPr lang="en-US" altLang="zh-CN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中有 </a:t>
            </a:r>
            <a:r>
              <a:rPr lang="en-US" altLang="zh-CN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NAN</a:t>
            </a:r>
            <a:r>
              <a:rPr lang="en-US" altLang="zh-CN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显然正确，否则讨论是否有 </a:t>
            </a:r>
            <a:r>
              <a:rPr lang="en-US" altLang="zh-CN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INF</a:t>
            </a:r>
            <a:r>
              <a:rPr lang="en-US" altLang="zh-CN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即可</a:t>
            </a:r>
            <a:endParaRPr lang="en-US" altLang="zh-CN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4014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BDC52-FCC0-4E62-8B4E-264B0AE8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例题 </a:t>
            </a:r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5FE1A3-D525-409F-BEBD-66B78B44F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cs typeface="Courier New" panose="02070309020205020404" pitchFamily="49" charset="0"/>
              </a:rPr>
              <a:t>判断</a:t>
            </a:r>
            <a:endParaRPr lang="en-US" altLang="zh-CN" dirty="0">
              <a:latin typeface="+mn-ea"/>
              <a:cs typeface="Courier New" panose="02070309020205020404" pitchFamily="49" charset="0"/>
            </a:endParaRPr>
          </a:p>
          <a:p>
            <a:r>
              <a:rPr lang="zh-CN" altLang="zh-CN" dirty="0">
                <a:latin typeface="+mn-ea"/>
                <a:cs typeface="Courier New" panose="02070309020205020404" pitchFamily="49" charset="0"/>
              </a:rPr>
              <a:t>对于任意的单精度浮点数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zh-CN" altLang="zh-CN" dirty="0">
                <a:latin typeface="+mn-ea"/>
                <a:cs typeface="Courier New" panose="02070309020205020404" pitchFamily="49" charset="0"/>
              </a:rPr>
              <a:t>和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, </a:t>
            </a:r>
            <a:r>
              <a:rPr lang="zh-CN" altLang="zh-CN" dirty="0">
                <a:latin typeface="+mn-ea"/>
                <a:cs typeface="Courier New" panose="02070309020205020404" pitchFamily="49" charset="0"/>
              </a:rPr>
              <a:t>如果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&gt; b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, </a:t>
            </a:r>
            <a:r>
              <a:rPr lang="zh-CN" altLang="zh-CN" dirty="0">
                <a:latin typeface="+mn-ea"/>
                <a:cs typeface="Courier New" panose="02070309020205020404" pitchFamily="49" charset="0"/>
              </a:rPr>
              <a:t>那么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+ 1 &gt; b</a:t>
            </a:r>
          </a:p>
          <a:p>
            <a:r>
              <a:rPr lang="zh-CN" altLang="zh-CN" dirty="0">
                <a:latin typeface="+mn-ea"/>
                <a:cs typeface="Courier New" panose="02070309020205020404" pitchFamily="49" charset="0"/>
              </a:rPr>
              <a:t>对于任意的双精度浮点数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, </a:t>
            </a:r>
            <a:r>
              <a:rPr lang="zh-CN" altLang="zh-CN" dirty="0">
                <a:latin typeface="+mn-ea"/>
                <a:cs typeface="Courier New" panose="02070309020205020404" pitchFamily="49" charset="0"/>
              </a:rPr>
              <a:t>如果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 &lt; 0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, </a:t>
            </a:r>
            <a:r>
              <a:rPr lang="zh-CN" altLang="zh-CN" dirty="0">
                <a:latin typeface="+mn-ea"/>
                <a:cs typeface="Courier New" panose="02070309020205020404" pitchFamily="49" charset="0"/>
              </a:rPr>
              <a:t>那么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 * d &gt; 0</a:t>
            </a:r>
          </a:p>
          <a:p>
            <a:r>
              <a:rPr lang="zh-CN" altLang="zh-CN" dirty="0">
                <a:latin typeface="+mn-ea"/>
                <a:cs typeface="Courier New" panose="02070309020205020404" pitchFamily="49" charset="0"/>
              </a:rPr>
              <a:t>单精度浮点数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zh-CN" altLang="zh-CN" dirty="0">
                <a:latin typeface="+mn-ea"/>
                <a:cs typeface="Courier New" panose="02070309020205020404" pitchFamily="49" charset="0"/>
              </a:rPr>
              <a:t>和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zh-CN" altLang="zh-CN" dirty="0">
                <a:latin typeface="+mn-ea"/>
                <a:cs typeface="Courier New" panose="02070309020205020404" pitchFamily="49" charset="0"/>
              </a:rPr>
              <a:t>，如果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&gt; b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, </a:t>
            </a:r>
            <a:r>
              <a:rPr lang="zh-CN" altLang="zh-CN" dirty="0">
                <a:latin typeface="+mn-ea"/>
                <a:cs typeface="Courier New" panose="02070309020205020404" pitchFamily="49" charset="0"/>
              </a:rPr>
              <a:t>那么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+ b &gt; b + b</a:t>
            </a:r>
          </a:p>
          <a:p>
            <a:r>
              <a:rPr lang="zh-CN" altLang="zh-CN" dirty="0">
                <a:latin typeface="+mn-ea"/>
                <a:cs typeface="Courier New" panose="02070309020205020404" pitchFamily="49" charset="0"/>
              </a:rPr>
              <a:t>对于任意的双精度浮点数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, </a:t>
            </a:r>
            <a:r>
              <a:rPr lang="zh-CN" altLang="zh-CN" dirty="0">
                <a:latin typeface="+mn-ea"/>
                <a:cs typeface="Courier New" panose="02070309020205020404" pitchFamily="49" charset="0"/>
              </a:rPr>
              <a:t>如果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 &lt; 0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, </a:t>
            </a:r>
            <a:r>
              <a:rPr lang="zh-CN" altLang="zh-CN" dirty="0">
                <a:latin typeface="+mn-ea"/>
                <a:cs typeface="Courier New" panose="02070309020205020404" pitchFamily="49" charset="0"/>
              </a:rPr>
              <a:t>那么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 * 2 &lt; 0</a:t>
            </a:r>
          </a:p>
          <a:p>
            <a:r>
              <a:rPr lang="zh-CN" altLang="zh-CN" dirty="0">
                <a:latin typeface="+mn-ea"/>
                <a:cs typeface="Courier New" panose="02070309020205020404" pitchFamily="49" charset="0"/>
              </a:rPr>
              <a:t>对于任意的双精度浮点数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,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 == d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8F29F-295F-40E2-AFF8-713F722E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b="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pPr/>
              <a:t>41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6549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BDC52-FCC0-4E62-8B4E-264B0AE8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例题 </a:t>
            </a:r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5FE1A3-D525-409F-BEBD-66B78B44F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02701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  <a:cs typeface="Courier New" panose="02070309020205020404" pitchFamily="49" charset="0"/>
              </a:rPr>
              <a:t>判断</a:t>
            </a:r>
            <a:endParaRPr lang="en-US" altLang="zh-CN" dirty="0">
              <a:latin typeface="+mn-ea"/>
              <a:cs typeface="Courier New" panose="02070309020205020404" pitchFamily="49" charset="0"/>
            </a:endParaRPr>
          </a:p>
          <a:p>
            <a:r>
              <a:rPr lang="zh-CN" altLang="zh-CN" dirty="0">
                <a:latin typeface="+mn-ea"/>
                <a:cs typeface="Courier New" panose="02070309020205020404" pitchFamily="49" charset="0"/>
              </a:rPr>
              <a:t>对于任意的单精度浮点数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zh-CN" altLang="zh-CN" dirty="0">
                <a:latin typeface="+mn-ea"/>
                <a:cs typeface="Courier New" panose="02070309020205020404" pitchFamily="49" charset="0"/>
              </a:rPr>
              <a:t>和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, </a:t>
            </a:r>
            <a:r>
              <a:rPr lang="zh-CN" altLang="zh-CN" dirty="0">
                <a:latin typeface="+mn-ea"/>
                <a:cs typeface="Courier New" panose="02070309020205020404" pitchFamily="49" charset="0"/>
              </a:rPr>
              <a:t>如果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&gt; b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, </a:t>
            </a:r>
            <a:r>
              <a:rPr lang="zh-CN" altLang="zh-CN" dirty="0">
                <a:latin typeface="+mn-ea"/>
                <a:cs typeface="Courier New" panose="02070309020205020404" pitchFamily="49" charset="0"/>
              </a:rPr>
              <a:t>那么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+ 1 &gt; b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  <a:p>
            <a:r>
              <a:rPr lang="zh-CN" altLang="zh-CN" dirty="0">
                <a:latin typeface="+mn-ea"/>
                <a:cs typeface="Courier New" panose="02070309020205020404" pitchFamily="49" charset="0"/>
              </a:rPr>
              <a:t>对于任意的双精度浮点数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, </a:t>
            </a:r>
            <a:r>
              <a:rPr lang="zh-CN" altLang="zh-CN" dirty="0">
                <a:latin typeface="+mn-ea"/>
                <a:cs typeface="Courier New" panose="02070309020205020404" pitchFamily="49" charset="0"/>
              </a:rPr>
              <a:t>如果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 &lt; 0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, </a:t>
            </a:r>
            <a:r>
              <a:rPr lang="zh-CN" altLang="zh-CN" dirty="0">
                <a:latin typeface="+mn-ea"/>
                <a:cs typeface="Courier New" panose="02070309020205020404" pitchFamily="49" charset="0"/>
              </a:rPr>
              <a:t>那么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 * d &gt; 0  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反例：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是最大的负</a:t>
            </a:r>
            <a:r>
              <a:rPr lang="zh-CN" altLang="zh-CN" dirty="0">
                <a:solidFill>
                  <a:srgbClr val="FF0000"/>
                </a:solidFill>
                <a:latin typeface="+mn-ea"/>
                <a:cs typeface="Courier New" panose="02070309020205020404" pitchFamily="49" charset="0"/>
              </a:rPr>
              <a:t>双精度浮点数</a:t>
            </a:r>
            <a:r>
              <a:rPr lang="zh-CN" altLang="en-US" dirty="0">
                <a:solidFill>
                  <a:srgbClr val="FF0000"/>
                </a:solidFill>
                <a:latin typeface="+mn-ea"/>
                <a:cs typeface="Courier New" panose="02070309020205020404" pitchFamily="49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* d == 0</a:t>
            </a:r>
          </a:p>
          <a:p>
            <a:r>
              <a:rPr lang="zh-CN" altLang="zh-CN" dirty="0">
                <a:latin typeface="+mn-ea"/>
                <a:cs typeface="Courier New" panose="02070309020205020404" pitchFamily="49" charset="0"/>
              </a:rPr>
              <a:t>单精度浮点数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zh-CN" altLang="zh-CN" dirty="0">
                <a:latin typeface="+mn-ea"/>
                <a:cs typeface="Courier New" panose="02070309020205020404" pitchFamily="49" charset="0"/>
              </a:rPr>
              <a:t>和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zh-CN" altLang="zh-CN" dirty="0">
                <a:latin typeface="+mn-ea"/>
                <a:cs typeface="Courier New" panose="02070309020205020404" pitchFamily="49" charset="0"/>
              </a:rPr>
              <a:t>，如果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&gt; b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, </a:t>
            </a:r>
            <a:r>
              <a:rPr lang="zh-CN" altLang="zh-CN" dirty="0">
                <a:latin typeface="+mn-ea"/>
                <a:cs typeface="Courier New" panose="02070309020205020404" pitchFamily="49" charset="0"/>
              </a:rPr>
              <a:t>那么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+ b &gt; b + b  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  <a:p>
            <a:r>
              <a:rPr lang="zh-CN" altLang="zh-CN" dirty="0">
                <a:latin typeface="+mn-ea"/>
                <a:cs typeface="Courier New" panose="02070309020205020404" pitchFamily="49" charset="0"/>
              </a:rPr>
              <a:t>对于任意的双精度浮点数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, </a:t>
            </a:r>
            <a:r>
              <a:rPr lang="zh-CN" altLang="zh-CN" dirty="0">
                <a:latin typeface="+mn-ea"/>
                <a:cs typeface="Courier New" panose="02070309020205020404" pitchFamily="49" charset="0"/>
              </a:rPr>
              <a:t>如果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 &lt; 0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, </a:t>
            </a:r>
            <a:r>
              <a:rPr lang="zh-CN" altLang="zh-CN" dirty="0">
                <a:latin typeface="+mn-ea"/>
                <a:cs typeface="Courier New" panose="02070309020205020404" pitchFamily="49" charset="0"/>
              </a:rPr>
              <a:t>那么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 * 2 &lt; 0  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  <a:p>
            <a:r>
              <a:rPr lang="zh-CN" altLang="zh-CN" dirty="0">
                <a:latin typeface="+mn-ea"/>
                <a:cs typeface="Courier New" panose="02070309020205020404" pitchFamily="49" charset="0"/>
              </a:rPr>
              <a:t>对于任意的双精度浮点数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,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 == d                   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8F29F-295F-40E2-AFF8-713F722E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b="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pPr/>
              <a:t>42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96277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BDC52-FCC0-4E62-8B4E-264B0AE8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例题 </a:t>
            </a:r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5FE1A3-D525-409F-BEBD-66B78B44F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在遵守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IEEE-754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 </a:t>
            </a:r>
            <a:r>
              <a:rPr lang="zh-CN" altLang="en-US" dirty="0"/>
              <a:t>标准的一台机器上声明如下三个变量</a:t>
            </a:r>
            <a:r>
              <a:rPr lang="en-US" altLang="zh-CN" dirty="0"/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double f, g, h; r()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返回一个随机的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int; </a:t>
            </a:r>
            <a:r>
              <a:rPr lang="zh-CN" altLang="en-US" dirty="0"/>
              <a:t>判断以下断言是否恒真</a:t>
            </a:r>
            <a:endParaRPr lang="en-US" altLang="zh-CN" dirty="0"/>
          </a:p>
          <a:p>
            <a:endParaRPr lang="en-US" altLang="zh-CN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f &gt; g </a:t>
            </a:r>
            <a:r>
              <a:rPr lang="zh-CN" altLang="en-US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则 </a:t>
            </a:r>
            <a:r>
              <a:rPr lang="en-US" altLang="zh-CN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f + 1 &gt; g + 1</a:t>
            </a:r>
          </a:p>
          <a:p>
            <a:r>
              <a:rPr lang="en-US" altLang="zh-CN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f &gt; g &amp;&amp; g &gt; 1 </a:t>
            </a:r>
            <a:r>
              <a:rPr lang="zh-CN" altLang="en-US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则 </a:t>
            </a:r>
            <a:r>
              <a:rPr lang="en-US" altLang="zh-CN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f - 1 &gt; g - 1</a:t>
            </a:r>
          </a:p>
          <a:p>
            <a:r>
              <a:rPr lang="en-US" altLang="zh-CN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f = r(), g = r(), h = r() </a:t>
            </a:r>
            <a:r>
              <a:rPr lang="zh-CN" altLang="en-US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则</a:t>
            </a:r>
            <a:endParaRPr lang="en-US" altLang="zh-CN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(f + g) + h == f + (g + h)</a:t>
            </a:r>
          </a:p>
          <a:p>
            <a:r>
              <a:rPr lang="en-US" altLang="zh-CN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f != 0.0 </a:t>
            </a:r>
            <a:r>
              <a:rPr lang="zh-CN" altLang="en-US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则 </a:t>
            </a:r>
            <a:r>
              <a:rPr lang="en-US" altLang="zh-CN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f / f * f == f </a:t>
            </a:r>
          </a:p>
          <a:p>
            <a:r>
              <a:rPr lang="en-US" altLang="zh-CN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f != 0.0 </a:t>
            </a:r>
            <a:r>
              <a:rPr lang="zh-CN" altLang="en-US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则 </a:t>
            </a:r>
            <a:r>
              <a:rPr lang="en-US" altLang="zh-CN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f * f / f == f</a:t>
            </a:r>
            <a:endParaRPr lang="zh-CN" altLang="en-US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8F29F-295F-40E2-AFF8-713F722E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b="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pPr/>
              <a:t>43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64961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BDC52-FCC0-4E62-8B4E-264B0AE8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例题 </a:t>
            </a:r>
            <a:r>
              <a:rPr lang="en-US" altLang="zh-CN" dirty="0"/>
              <a:t>15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5FE1A3-D525-409F-BEBD-66B78B44F7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zh-CN" altLang="en-US" dirty="0"/>
                  <a:t>在遵守 </a:t>
                </a:r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IEEE-754</a:t>
                </a:r>
                <a:r>
                  <a:rPr lang="zh-CN" altLang="en-US" dirty="0">
                    <a:latin typeface="+mn-ea"/>
                    <a:cs typeface="Consolas" panose="020B0609020204030204" pitchFamily="49" charset="0"/>
                  </a:rPr>
                  <a:t> </a:t>
                </a:r>
                <a:r>
                  <a:rPr lang="zh-CN" altLang="en-US" dirty="0"/>
                  <a:t>标准的一台机器上声明如下三个变量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double f, g, h; r()</a:t>
                </a:r>
                <a:r>
                  <a:rPr lang="zh-CN" alt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返</a:t>
                </a:r>
                <a:endParaRPr lang="en-US" altLang="zh-CN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回一个随机的</a:t>
                </a:r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int; </a:t>
                </a:r>
                <a:r>
                  <a:rPr lang="zh-CN" altLang="en-US" dirty="0"/>
                  <a:t>判断以下断言是否恒真</a:t>
                </a:r>
                <a:endParaRPr lang="en-US" altLang="zh-CN" dirty="0"/>
              </a:p>
              <a:p>
                <a:endParaRPr lang="en-US" altLang="zh-CN" dirty="0">
                  <a:latin typeface="Consolas" panose="020B0609020204030204" pitchFamily="49" charset="0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f &gt; g </a:t>
                </a:r>
                <a:r>
                  <a:rPr lang="zh-CN" altLang="en-US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则 </a:t>
                </a:r>
                <a: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f + 1 &gt; g + 1</a:t>
                </a:r>
                <a:r>
                  <a:rPr lang="zh-CN" altLang="en-US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                </a:t>
                </a:r>
                <a:r>
                  <a:rPr lang="en-US" altLang="zh-CN" dirty="0">
                    <a:solidFill>
                      <a:srgbClr val="FF0000"/>
                    </a:solidFill>
                    <a:ea typeface="DengXian" panose="02010600030101010101" pitchFamily="2" charset="-122"/>
                    <a:cs typeface="Consolas" panose="020B0609020204030204" pitchFamily="49" charset="0"/>
                  </a:rPr>
                  <a:t>N</a:t>
                </a:r>
                <a:r>
                  <a:rPr lang="zh-CN" altLang="en-US" dirty="0">
                    <a:solidFill>
                      <a:srgbClr val="FF0000"/>
                    </a:solidFill>
                    <a:ea typeface="DengXian" panose="02010600030101010101" pitchFamily="2" charset="-122"/>
                    <a:cs typeface="Consolas" panose="020B0609020204030204" pitchFamily="49" charset="0"/>
                  </a:rPr>
                  <a:t>     反例：</a:t>
                </a:r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f</a:t>
                </a:r>
                <a:r>
                  <a:rPr lang="en-US" altLang="zh-CN" dirty="0">
                    <a:solidFill>
                      <a:srgbClr val="FF0000"/>
                    </a:solidFill>
                    <a:ea typeface="DengXian" panose="02010600030101010101" pitchFamily="2" charset="-122"/>
                    <a:cs typeface="Consolas" panose="020B0609020204030204" pitchFamily="49" charset="0"/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  <a:ea typeface="DengXian" panose="02010600030101010101" pitchFamily="2" charset="-122"/>
                    <a:cs typeface="Consolas" panose="020B0609020204030204" pitchFamily="49" charset="0"/>
                  </a:rPr>
                  <a:t>是最小的 </a:t>
                </a:r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double, g == 0</a:t>
                </a:r>
              </a:p>
              <a:p>
                <a: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f &gt; g &amp;&amp; g &gt; 1 </a:t>
                </a:r>
                <a:r>
                  <a:rPr lang="zh-CN" altLang="en-US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则 </a:t>
                </a:r>
                <a: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f - 1 &gt; g – 1       </a:t>
                </a:r>
                <a:r>
                  <a:rPr lang="en-US" altLang="zh-CN" dirty="0">
                    <a:solidFill>
                      <a:srgbClr val="FF0000"/>
                    </a:solidFill>
                    <a:ea typeface="DengXian" panose="02010600030101010101" pitchFamily="2" charset="-122"/>
                    <a:cs typeface="Consolas" panose="020B0609020204030204" pitchFamily="49" charset="0"/>
                  </a:rPr>
                  <a:t>N    </a:t>
                </a:r>
                <a:r>
                  <a:rPr lang="zh-CN" altLang="en-US" dirty="0">
                    <a:solidFill>
                      <a:srgbClr val="FF0000"/>
                    </a:solidFill>
                    <a:ea typeface="DengXian" panose="02010600030101010101" pitchFamily="2" charset="-122"/>
                    <a:cs typeface="Consolas" panose="020B0609020204030204" pitchFamily="49" charset="0"/>
                  </a:rPr>
                  <a:t> 反例：</a:t>
                </a:r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f ==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altLang="zh-CN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Consolas" panose="020B0609020204030204" pitchFamily="49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Consolas" panose="020B0609020204030204" pitchFamily="49" charset="0"/>
                          </a:rPr>
                          <m:t>53</m:t>
                        </m:r>
                      </m:sup>
                    </m:sSup>
                    <m:r>
                      <a:rPr lang="en-US" altLang="zh-CN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Consolas" panose="020B0609020204030204" pitchFamily="49" charset="0"/>
                      </a:rPr>
                      <m:t>+6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ea typeface="DengXian" panose="02010600030101010101" pitchFamily="2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g ==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altLang="zh-CN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Consolas" panose="020B0609020204030204" pitchFamily="49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Consolas" panose="020B0609020204030204" pitchFamily="49" charset="0"/>
                          </a:rPr>
                          <m:t>53</m:t>
                        </m:r>
                      </m:sup>
                    </m:sSup>
                    <m:r>
                      <a:rPr lang="en-US" altLang="zh-CN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Consolas" panose="020B0609020204030204" pitchFamily="49" charset="0"/>
                      </a:rPr>
                      <m:t>+4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f = r(), g = r(), h = r() </a:t>
                </a:r>
                <a:r>
                  <a:rPr lang="zh-CN" altLang="en-US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则 </a:t>
                </a:r>
                <a: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(f + g) + h == f + (g + h)</a:t>
                </a:r>
                <a:b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</a:br>
                <a:r>
                  <a:rPr lang="en-US" altLang="zh-CN" dirty="0">
                    <a:solidFill>
                      <a:srgbClr val="FF0000"/>
                    </a:solidFill>
                    <a:ea typeface="DengXian" panose="02010600030101010101" pitchFamily="2" charset="-122"/>
                    <a:cs typeface="Consolas" panose="020B0609020204030204" pitchFamily="49" charset="0"/>
                  </a:rPr>
                  <a:t>T       int </a:t>
                </a:r>
                <a:r>
                  <a:rPr lang="zh-CN" altLang="en-US" dirty="0">
                    <a:solidFill>
                      <a:srgbClr val="FF0000"/>
                    </a:solidFill>
                    <a:ea typeface="DengXian" panose="02010600030101010101" pitchFamily="2" charset="-122"/>
                    <a:cs typeface="Consolas" panose="020B0609020204030204" pitchFamily="49" charset="0"/>
                  </a:rPr>
                  <a:t>转 </a:t>
                </a:r>
                <a:r>
                  <a:rPr lang="en-US" altLang="zh-CN" dirty="0">
                    <a:solidFill>
                      <a:srgbClr val="FF0000"/>
                    </a:solidFill>
                    <a:ea typeface="DengXian" panose="02010600030101010101" pitchFamily="2" charset="-122"/>
                    <a:cs typeface="Consolas" panose="020B0609020204030204" pitchFamily="49" charset="0"/>
                  </a:rPr>
                  <a:t>double </a:t>
                </a:r>
                <a:r>
                  <a:rPr lang="zh-CN" altLang="en-US" dirty="0">
                    <a:solidFill>
                      <a:srgbClr val="FF0000"/>
                    </a:solidFill>
                    <a:ea typeface="DengXian" panose="02010600030101010101" pitchFamily="2" charset="-122"/>
                    <a:cs typeface="Consolas" panose="020B0609020204030204" pitchFamily="49" charset="0"/>
                  </a:rPr>
                  <a:t>做浮点运算满足交换律和结合律</a:t>
                </a:r>
                <a:endParaRPr lang="en-US" altLang="zh-CN" dirty="0">
                  <a:solidFill>
                    <a:srgbClr val="FF0000"/>
                  </a:solidFill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f != 0.0 </a:t>
                </a:r>
                <a:r>
                  <a:rPr lang="zh-CN" altLang="en-US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则 </a:t>
                </a:r>
                <a: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f / f * f == f            </a:t>
                </a:r>
                <a:r>
                  <a:rPr lang="en-US" altLang="zh-CN" dirty="0">
                    <a:solidFill>
                      <a:srgbClr val="FF0000"/>
                    </a:solidFill>
                    <a:ea typeface="DengXian" panose="02010600030101010101" pitchFamily="2" charset="-122"/>
                    <a:cs typeface="Consolas" panose="020B0609020204030204" pitchFamily="49" charset="0"/>
                  </a:rPr>
                  <a:t>N</a:t>
                </a:r>
                <a:r>
                  <a:rPr lang="zh-CN" altLang="en-US" dirty="0">
                    <a:solidFill>
                      <a:srgbClr val="FF0000"/>
                    </a:solidFill>
                    <a:ea typeface="DengXian" panose="02010600030101010101" pitchFamily="2" charset="-122"/>
                    <a:cs typeface="Consolas" panose="020B0609020204030204" pitchFamily="49" charset="0"/>
                  </a:rPr>
                  <a:t>      反例：</a:t>
                </a:r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NAN</a:t>
                </a:r>
              </a:p>
              <a:p>
                <a: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f != 0.0 </a:t>
                </a:r>
                <a:r>
                  <a:rPr lang="zh-CN" altLang="en-US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则 </a:t>
                </a:r>
                <a: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f * f / f == f            </a:t>
                </a:r>
                <a:r>
                  <a:rPr lang="en-US" altLang="zh-CN" dirty="0">
                    <a:solidFill>
                      <a:srgbClr val="FF0000"/>
                    </a:solidFill>
                    <a:ea typeface="DengXian" panose="02010600030101010101" pitchFamily="2" charset="-122"/>
                    <a:cs typeface="Consolas" panose="020B0609020204030204" pitchFamily="49" charset="0"/>
                  </a:rPr>
                  <a:t>N      </a:t>
                </a:r>
                <a:r>
                  <a:rPr lang="zh-CN" altLang="en-US" dirty="0">
                    <a:solidFill>
                      <a:srgbClr val="FF0000"/>
                    </a:solidFill>
                    <a:ea typeface="DengXian" panose="02010600030101010101" pitchFamily="2" charset="-122"/>
                    <a:cs typeface="Consolas" panose="020B0609020204030204" pitchFamily="49" charset="0"/>
                  </a:rPr>
                  <a:t>同上</a:t>
                </a:r>
                <a:endParaRPr lang="en-US" altLang="zh-CN" dirty="0">
                  <a:solidFill>
                    <a:srgbClr val="FF0000"/>
                  </a:solidFill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marL="457200" indent="-457200">
                  <a:buAutoNum type="arabicPeriod"/>
                </a:pPr>
                <a:endParaRPr lang="en-US" altLang="zh-CN">
                  <a:effectLst/>
                  <a:latin typeface="Calibri" panose="020F0502020204030204" pitchFamily="34" charset="0"/>
                  <a:ea typeface="SimHei" panose="02010609060101010101" pitchFamily="49" charset="-122"/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>
                    <a:effectLst/>
                    <a:latin typeface="Calibri" panose="020F0502020204030204" pitchFamily="34" charset="0"/>
                    <a:ea typeface="SimHei" panose="02010609060101010101" pitchFamily="49" charset="-122"/>
                  </a:rPr>
                  <a:t>单调性：</a:t>
                </a:r>
                <a:r>
                  <a:rPr lang="en-US" altLang="zh-CN">
                    <a:effectLst/>
                    <a:latin typeface="Consolas" panose="020B0609020204030204" pitchFamily="49" charset="0"/>
                    <a:ea typeface="SimHei" panose="02010609060101010101" pitchFamily="49" charset="-122"/>
                    <a:cs typeface="Consolas" panose="020B0609020204030204" pitchFamily="49" charset="0"/>
                  </a:rPr>
                  <a:t>a </a:t>
                </a:r>
                <a:r>
                  <a:rPr lang="en-US" altLang="zh-CN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SimHei" panose="02010609060101010101" pitchFamily="49" charset="-122"/>
                    <a:cs typeface="Consolas" panose="020B0609020204030204" pitchFamily="49" charset="0"/>
                  </a:rPr>
                  <a:t>&gt;=</a:t>
                </a:r>
                <a:r>
                  <a:rPr lang="en-US" altLang="zh-CN">
                    <a:effectLst/>
                    <a:latin typeface="Consolas" panose="020B0609020204030204" pitchFamily="49" charset="0"/>
                    <a:ea typeface="SimHei" panose="02010609060101010101" pitchFamily="49" charset="-122"/>
                    <a:cs typeface="Consolas" panose="020B0609020204030204" pitchFamily="49" charset="0"/>
                  </a:rPr>
                  <a:t> b 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⟹</m:t>
                    </m:r>
                  </m:oMath>
                </a14:m>
                <a:r>
                  <a:rPr lang="en-US" altLang="zh-CN">
                    <a:effectLst/>
                    <a:latin typeface="Consolas" panose="020B0609020204030204" pitchFamily="49" charset="0"/>
                    <a:ea typeface="SimHei" panose="02010609060101010101" pitchFamily="49" charset="-122"/>
                    <a:cs typeface="Consolas" panose="020B0609020204030204" pitchFamily="49" charset="0"/>
                  </a:rPr>
                  <a:t> a+1 </a:t>
                </a:r>
                <a:r>
                  <a:rPr lang="en-US" altLang="zh-CN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SimHei" panose="02010609060101010101" pitchFamily="49" charset="-122"/>
                    <a:cs typeface="Consolas" panose="020B0609020204030204" pitchFamily="49" charset="0"/>
                  </a:rPr>
                  <a:t>&gt;=</a:t>
                </a:r>
                <a:r>
                  <a:rPr lang="en-US" altLang="zh-CN">
                    <a:effectLst/>
                    <a:latin typeface="Consolas" panose="020B0609020204030204" pitchFamily="49" charset="0"/>
                    <a:ea typeface="SimHei" panose="02010609060101010101" pitchFamily="49" charset="-122"/>
                    <a:cs typeface="Consolas" panose="020B0609020204030204" pitchFamily="49" charset="0"/>
                  </a:rPr>
                  <a:t> b+1</a:t>
                </a:r>
                <a:endParaRPr lang="en-US" altLang="zh-CN">
                  <a:effectLst/>
                  <a:latin typeface="Calibri" panose="020F0502020204030204" pitchFamily="34" charset="0"/>
                  <a:ea typeface="SimHei" panose="02010609060101010101" pitchFamily="49" charset="-122"/>
                  <a:cs typeface="Consolas" panose="020B0609020204030204" pitchFamily="49" charset="0"/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>
                    <a:effectLst/>
                    <a:latin typeface="Calibri" panose="020F0502020204030204" pitchFamily="34" charset="0"/>
                    <a:ea typeface="SimHei" panose="02010609060101010101" pitchFamily="49" charset="-122"/>
                  </a:rPr>
                  <a:t>考虑 </a:t>
                </a:r>
                <a:r>
                  <a:rPr lang="en-US" altLang="zh-CN">
                    <a:effectLst/>
                    <a:latin typeface="Consolas" panose="020B0609020204030204" pitchFamily="49" charset="0"/>
                    <a:ea typeface="SimHei" panose="02010609060101010101" pitchFamily="49" charset="-122"/>
                    <a:cs typeface="Consolas" panose="020B0609020204030204" pitchFamily="49" charset="0"/>
                  </a:rPr>
                  <a:t>INF / NaN</a:t>
                </a:r>
                <a:endParaRPr lang="zh-CN" altLang="en-US" dirty="0">
                  <a:solidFill>
                    <a:srgbClr val="FF0000"/>
                  </a:solidFill>
                  <a:latin typeface="Consolas" panose="020B0609020204030204" pitchFamily="49" charset="0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5FE1A3-D525-409F-BEBD-66B78B44F7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8F29F-295F-40E2-AFF8-713F722E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b="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pPr/>
              <a:t>44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6848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例题 </a:t>
            </a:r>
            <a:r>
              <a:rPr lang="en-US" altLang="zh-CN" dirty="0"/>
              <a:t>16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B11C7-3206-4D84-97D1-B8C07E259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以下程序的输出结果最接近哪个常数？</a:t>
                </a:r>
                <a:endParaRPr lang="en-US" altLang="zh-CN" dirty="0"/>
              </a:p>
              <a:p>
                <a:r>
                  <a:rPr lang="zh-CN" altLang="en-US" dirty="0"/>
                  <a:t>已知该机器上 </a:t>
                </a:r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为 </a:t>
                </a:r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字节，且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altLang="zh-CN" b="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⋯=</m:t>
                    </m:r>
                    <m:f>
                      <m:fPr>
                        <m:ctrlP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int main() {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double pi = 0.0; int k; 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(k = 0; k &gt;= 0; ++k) 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pi += (k &amp; 1 ? -1 : 1) / (double)(2 * k + 1); 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pi *= 4; </a:t>
                </a:r>
              </a:p>
              <a:p>
                <a:pPr marL="0" indent="0">
                  <a:buNone/>
                </a:pPr>
                <a:r>
                  <a:rPr lang="en-US" altLang="zh-CN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  printf</a:t>
                </a:r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("%f\n", pi);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 </a:t>
                </a:r>
                <a:endParaRPr lang="zh-CN" alt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B11C7-3206-4D84-97D1-B8C07E259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198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b="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pPr/>
              <a:t>45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13966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例题 </a:t>
            </a:r>
            <a:r>
              <a:rPr lang="en-US" altLang="zh-CN" dirty="0"/>
              <a:t>16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B11C7-3206-4D84-97D1-B8C07E259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答案：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两处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溢出：</a:t>
                </a:r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zh-CN" altLang="en-US" dirty="0"/>
                  <a:t> 循环内 </a:t>
                </a:r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k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 * k + 1</a:t>
                </a:r>
              </a:p>
              <a:p>
                <a:r>
                  <a:rPr lang="zh-CN" alt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分 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0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≤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30</m:t>
                        </m:r>
                      </m:sup>
                    </m:sSup>
                    <m:r>
                      <a:rPr lang="en-US" altLang="zh-CN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−1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zh-CN" alt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30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≤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31</m:t>
                        </m:r>
                      </m:sup>
                    </m:sSup>
                    <m:r>
                      <a:rPr lang="en-US" altLang="zh-CN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−1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两部分</a:t>
                </a:r>
                <a:endParaRPr lang="en-US" altLang="zh-CN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第一步运算结果为</a:t>
                </a:r>
                <a:endParaRPr lang="en-US" altLang="zh-CN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1−</m:t>
                    </m:r>
                    <m:f>
                      <m:fPr>
                        <m:ctrlPr>
                          <a:rPr lang="en-US" altLang="zh-CN" b="0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fPr>
                      <m:num>
                        <m:r>
                          <a:rPr lang="en-US" altLang="zh-CN" b="0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3</m:t>
                        </m:r>
                      </m:den>
                    </m:f>
                    <m:r>
                      <a:rPr lang="en-US" altLang="zh-CN" b="0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5</m:t>
                        </m:r>
                      </m:den>
                    </m:f>
                    <m:r>
                      <a:rPr lang="en-US" altLang="zh-CN" b="0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−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7</m:t>
                        </m:r>
                      </m:den>
                    </m:f>
                    <m:r>
                      <a:rPr lang="en-US" altLang="zh-CN" b="0" i="0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+…−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dirty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31</m:t>
                            </m:r>
                          </m:sup>
                        </m:sSup>
                        <m:r>
                          <a:rPr lang="en-US" altLang="zh-CN" b="0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−1</m:t>
                        </m:r>
                      </m:den>
                    </m:f>
                    <m:r>
                      <a:rPr lang="en-US" altLang="zh-CN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−</m:t>
                    </m:r>
                    <m:f>
                      <m:f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31</m:t>
                            </m:r>
                          </m:sup>
                        </m:sSup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−1</m:t>
                        </m:r>
                      </m:den>
                    </m:f>
                    <m:r>
                      <a:rPr lang="en-US" altLang="zh-CN" b="0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+…+1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≈</m:t>
                    </m:r>
                    <m:f>
                      <m:fPr>
                        <m:ctrlP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fPr>
                      <m:num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B11C7-3206-4D84-97D1-B8C07E259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b="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pPr/>
              <a:t>46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405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9D8E5-12A9-4754-9179-2E72585F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例题 </a:t>
            </a:r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D77C8-9286-4A79-96B9-6A87135F6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(int *a, int *b)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(*a &amp;&amp; ++*b)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("%d\n", *b); </a:t>
            </a: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("%d\n", *b);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int a = 0, b = 0; </a:t>
            </a:r>
          </a:p>
          <a:p>
            <a:pPr marL="0" indent="0">
              <a:buNone/>
            </a:pPr>
            <a:r>
              <a:rPr lang="zh-CN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(&amp;a, &amp;b);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(&amp;b, &amp;a);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运行结果？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9D3368-39EB-4CF4-BAC1-427C90FB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b="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pPr/>
              <a:t>47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85463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9D8E5-12A9-4754-9179-2E72585F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例题 </a:t>
            </a:r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D77C8-9286-4A79-96B9-6A87135F6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运行结果：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0 0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&amp;&amp; b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逻辑与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当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== 0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时不再计算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9D3368-39EB-4CF4-BAC1-427C90FB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b="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pPr/>
              <a:t>48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605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AF63F-9BAA-4514-9863-77CBAC42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整型</a:t>
            </a:r>
            <a:r>
              <a:rPr lang="en-US" altLang="zh-CN" dirty="0"/>
              <a:t>-</a:t>
            </a:r>
            <a:r>
              <a:rPr lang="zh-CN" altLang="en-US" dirty="0"/>
              <a:t>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F47A9-3E03-4055-9358-B7033EE57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信息 </a:t>
            </a:r>
            <a:r>
              <a:rPr lang="en-US" altLang="zh-CN" dirty="0"/>
              <a:t>= </a:t>
            </a:r>
            <a:r>
              <a:rPr lang="zh-CN" altLang="en-US" dirty="0"/>
              <a:t>位 </a:t>
            </a:r>
            <a:r>
              <a:rPr lang="en-US" altLang="zh-CN" dirty="0"/>
              <a:t>+ </a:t>
            </a:r>
            <a:r>
              <a:rPr lang="zh-CN" altLang="en-US" dirty="0"/>
              <a:t>上下文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位相关</a:t>
            </a:r>
            <a:endParaRPr lang="en-US" altLang="zh-CN" dirty="0"/>
          </a:p>
          <a:p>
            <a:pPr lvl="1"/>
            <a:r>
              <a:rPr lang="zh-CN" altLang="en-US" dirty="0"/>
              <a:t>同宽类型有符号与无符号互转，位表示不变，实际表示值可能变化</a:t>
            </a:r>
            <a:endParaRPr lang="en-US" altLang="zh-CN" dirty="0"/>
          </a:p>
          <a:p>
            <a:pPr lvl="1"/>
            <a:r>
              <a:rPr lang="zh-CN" altLang="en-US" dirty="0"/>
              <a:t>宽 </a:t>
            </a:r>
            <a:r>
              <a:rPr lang="en-US" altLang="zh-CN" dirty="0"/>
              <a:t>w bit </a:t>
            </a:r>
            <a:r>
              <a:rPr lang="zh-CN" altLang="en-US" dirty="0"/>
              <a:t>的有符号数与无符号数在位表示相同的情况下模 </a:t>
            </a:r>
            <a:r>
              <a:rPr lang="en-US" altLang="zh-CN" dirty="0"/>
              <a:t>2^w </a:t>
            </a:r>
            <a:r>
              <a:rPr lang="zh-CN" altLang="en-US" dirty="0"/>
              <a:t>同余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上下文相关</a:t>
            </a:r>
            <a:endParaRPr lang="en-US" altLang="zh-CN" dirty="0"/>
          </a:p>
          <a:p>
            <a:pPr lvl="1"/>
            <a:r>
              <a:rPr lang="zh-CN" altLang="en-US" dirty="0"/>
              <a:t>补码（默认编码方式）、反码、原码</a:t>
            </a:r>
            <a:endParaRPr lang="en-US" altLang="zh-CN" dirty="0"/>
          </a:p>
          <a:p>
            <a:pPr lvl="1"/>
            <a:r>
              <a:rPr lang="zh-CN" altLang="en-US" dirty="0"/>
              <a:t>原码和反码的位级运算和上下文结果不符</a:t>
            </a:r>
            <a:endParaRPr lang="en-US" altLang="zh-CN" dirty="0"/>
          </a:p>
          <a:p>
            <a:pPr lvl="1"/>
            <a:r>
              <a:rPr lang="zh-CN" altLang="en-US" dirty="0"/>
              <a:t>反码中 </a:t>
            </a:r>
            <a:r>
              <a:rPr lang="en-US" altLang="zh-CN" dirty="0"/>
              <a:t>0 </a:t>
            </a:r>
            <a:r>
              <a:rPr lang="zh-CN" altLang="en-US" dirty="0"/>
              <a:t>有 </a:t>
            </a:r>
            <a:r>
              <a:rPr lang="en-US" altLang="zh-CN" dirty="0"/>
              <a:t>+0 </a:t>
            </a:r>
            <a:r>
              <a:rPr lang="zh-CN" altLang="en-US" dirty="0"/>
              <a:t>和 </a:t>
            </a:r>
            <a:r>
              <a:rPr lang="en-US" altLang="zh-CN" dirty="0"/>
              <a:t>-0 </a:t>
            </a:r>
            <a:r>
              <a:rPr lang="zh-CN" altLang="en-US" dirty="0"/>
              <a:t>两种表示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583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AF63F-9BAA-4514-9863-77CBAC42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整型</a:t>
            </a:r>
            <a:r>
              <a:rPr lang="en-US" altLang="zh-CN" dirty="0"/>
              <a:t>-</a:t>
            </a:r>
            <a:r>
              <a:rPr lang="zh-CN" altLang="en-US" dirty="0"/>
              <a:t>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F47A9-3E03-4055-9358-B7033EE57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溢出考虑</a:t>
            </a:r>
            <a:r>
              <a:rPr lang="en-US" altLang="zh-CN" dirty="0"/>
              <a:t>corner case</a:t>
            </a:r>
          </a:p>
          <a:p>
            <a:r>
              <a:rPr lang="en-US" altLang="zh-CN" dirty="0"/>
              <a:t>Signed (</a:t>
            </a:r>
            <a:r>
              <a:rPr lang="zh-CN" altLang="en-US" dirty="0"/>
              <a:t>补码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1&lt;&lt;31 – 1 &amp; -1&lt;&lt;31</a:t>
            </a:r>
          </a:p>
          <a:p>
            <a:pPr lvl="1"/>
            <a:r>
              <a:rPr lang="en-US" altLang="zh-CN" dirty="0"/>
              <a:t>0 &amp; -1</a:t>
            </a:r>
          </a:p>
          <a:p>
            <a:r>
              <a:rPr lang="en-US" altLang="zh-CN" dirty="0"/>
              <a:t>Signed (</a:t>
            </a:r>
            <a:r>
              <a:rPr lang="zh-CN" altLang="en-US" dirty="0"/>
              <a:t>反码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+0 &amp; -0</a:t>
            </a:r>
          </a:p>
          <a:p>
            <a:r>
              <a:rPr lang="en-US" altLang="zh-CN" dirty="0"/>
              <a:t>Signed (</a:t>
            </a:r>
            <a:r>
              <a:rPr lang="zh-CN" altLang="en-US" dirty="0"/>
              <a:t>原码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1&lt;&lt;31 – 1 &amp; - (1&lt;&lt;31 – 1)</a:t>
            </a:r>
          </a:p>
          <a:p>
            <a:pPr lvl="1"/>
            <a:r>
              <a:rPr lang="en-US" altLang="zh-CN" dirty="0"/>
              <a:t>+0 &amp; -0</a:t>
            </a:r>
          </a:p>
          <a:p>
            <a:r>
              <a:rPr lang="en-US" altLang="zh-CN" dirty="0"/>
              <a:t>Unsigned</a:t>
            </a:r>
          </a:p>
          <a:p>
            <a:pPr lvl="1"/>
            <a:r>
              <a:rPr lang="en-US" altLang="zh-CN" dirty="0"/>
              <a:t>1&lt;&lt;31</a:t>
            </a:r>
          </a:p>
          <a:p>
            <a:pPr lvl="1"/>
            <a:r>
              <a:rPr lang="en-US" altLang="zh-CN" dirty="0"/>
              <a:t>0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299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AF63F-9BAA-4514-9863-77CBAC42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整型</a:t>
            </a:r>
            <a:r>
              <a:rPr lang="en-US" altLang="zh-CN" dirty="0"/>
              <a:t>-</a:t>
            </a:r>
            <a:r>
              <a:rPr lang="zh-CN" altLang="en-US" dirty="0"/>
              <a:t>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F47A9-3E03-4055-9358-B7033EE57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70000"/>
              </a:lnSpc>
              <a:buSzPct val="100000"/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altLang="zh-CN" sz="2600" dirty="0"/>
              <a:t>unsigned short -&gt; int</a:t>
            </a:r>
          </a:p>
          <a:p>
            <a:pPr>
              <a:lnSpc>
                <a:spcPct val="70000"/>
              </a:lnSpc>
              <a:buSzPct val="100000"/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altLang="zh-CN" sz="2600" dirty="0"/>
              <a:t>short -&gt; unsigned int</a:t>
            </a:r>
          </a:p>
          <a:p>
            <a:pPr>
              <a:lnSpc>
                <a:spcPct val="70000"/>
              </a:lnSpc>
              <a:buSzPct val="100000"/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endParaRPr lang="en-US" altLang="zh-CN" sz="2600" dirty="0"/>
          </a:p>
          <a:p>
            <a:pPr>
              <a:lnSpc>
                <a:spcPct val="70000"/>
              </a:lnSpc>
              <a:buSzPct val="100000"/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altLang="zh-CN" sz="26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都是先变大小再变符号</a:t>
            </a:r>
            <a:endParaRPr lang="en-US" altLang="zh-CN" sz="2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70000"/>
              </a:lnSpc>
              <a:buSzPct val="100000"/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endParaRPr lang="en-US" altLang="zh-CN" sz="2600" dirty="0"/>
          </a:p>
          <a:p>
            <a:pPr>
              <a:lnSpc>
                <a:spcPct val="70000"/>
              </a:lnSpc>
              <a:buSzPct val="100000"/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altLang="zh-CN" sz="2600" dirty="0"/>
              <a:t>unsigned short -&gt; int</a:t>
            </a:r>
            <a:r>
              <a:rPr lang="en-US" altLang="zh-CN" sz="2600" dirty="0">
                <a:latin typeface="等线" panose="02010600030101010101" pitchFamily="2" charset="-122"/>
                <a:ea typeface="等线" panose="02010600030101010101" pitchFamily="2" charset="-122"/>
                <a:cs typeface="Calibri Light"/>
              </a:rPr>
              <a:t>: </a:t>
            </a:r>
            <a:r>
              <a:rPr lang="en-US" altLang="zh-CN" sz="2600" dirty="0" err="1">
                <a:latin typeface="等线" panose="02010600030101010101" pitchFamily="2" charset="-122"/>
                <a:ea typeface="等线" panose="02010600030101010101" pitchFamily="2" charset="-122"/>
                <a:cs typeface="Calibri Light"/>
              </a:rPr>
              <a:t>零扩展</a:t>
            </a:r>
            <a:endParaRPr lang="en-US" altLang="zh-CN" sz="2600" dirty="0">
              <a:latin typeface="等线" panose="02010600030101010101" pitchFamily="2" charset="-122"/>
              <a:ea typeface="等线" panose="02010600030101010101" pitchFamily="2" charset="-122"/>
              <a:cs typeface="Calibri Light"/>
            </a:endParaRPr>
          </a:p>
          <a:p>
            <a:pPr>
              <a:lnSpc>
                <a:spcPct val="70000"/>
              </a:lnSpc>
              <a:buSzPct val="100000"/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altLang="zh-CN" sz="2600" dirty="0"/>
              <a:t>short -&gt; unsigned </a:t>
            </a:r>
            <a:r>
              <a:rPr lang="en-US" altLang="zh-CN" sz="2600" dirty="0">
                <a:latin typeface="等线" panose="02010600030101010101" pitchFamily="2" charset="-122"/>
                <a:ea typeface="等线" panose="02010600030101010101" pitchFamily="2" charset="-122"/>
                <a:cs typeface="Calibri Light"/>
              </a:rPr>
              <a:t>int: </a:t>
            </a:r>
            <a:r>
              <a:rPr lang="zh-CN" altLang="en-US" sz="2600" dirty="0">
                <a:latin typeface="等线" panose="02010600030101010101" pitchFamily="2" charset="-122"/>
                <a:ea typeface="等线" panose="02010600030101010101" pitchFamily="2" charset="-122"/>
                <a:cs typeface="Calibri Light"/>
              </a:rPr>
              <a:t>符号扩展</a:t>
            </a:r>
            <a:endParaRPr lang="en-US" altLang="zh-CN" sz="2600" dirty="0">
              <a:latin typeface="等线" panose="02010600030101010101" pitchFamily="2" charset="-122"/>
              <a:ea typeface="等线" panose="02010600030101010101" pitchFamily="2" charset="-122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1298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原码 (sign-magnitude)…"/>
          <p:cNvSpPr txBox="1"/>
          <p:nvPr/>
        </p:nvSpPr>
        <p:spPr>
          <a:xfrm>
            <a:off x="1005496" y="1202462"/>
            <a:ext cx="10669831" cy="1720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428625" indent="-428625">
              <a:lnSpc>
                <a:spcPct val="30000"/>
              </a:lnSpc>
              <a:spcBef>
                <a:spcPts val="2950"/>
              </a:spcBef>
              <a:buSzPct val="100000"/>
              <a:buFont typeface="Arial" panose="020B0604020202020204" pitchFamily="34" charset="0"/>
              <a:buChar char="•"/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对于</a:t>
            </a:r>
            <a:r>
              <a:rPr lang="zh-CN" altLang="en-US"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char, unsigned char, short </a:t>
            </a:r>
            <a:r>
              <a:rPr lang="zh-CN" altLang="en-US"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等范围小于 </a:t>
            </a:r>
            <a:r>
              <a:rPr lang="en-US" altLang="zh-CN"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int </a:t>
            </a:r>
            <a:r>
              <a:rPr lang="zh-CN" altLang="en-US"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的变量，在</a:t>
            </a:r>
            <a:endParaRPr lang="en-US" altLang="zh-CN" sz="250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ct val="30000"/>
              </a:lnSpc>
              <a:spcBef>
                <a:spcPts val="2950"/>
              </a:spcBef>
              <a:buSzPct val="100000"/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zh-CN" altLang="en-US"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 做任何运算前都会被隐式扩展为 </a:t>
            </a:r>
            <a:r>
              <a:rPr lang="en-US" altLang="zh-CN"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zh-CN" altLang="en-US"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（先变大小再变符号）</a:t>
            </a:r>
          </a:p>
          <a:p>
            <a:pPr>
              <a:lnSpc>
                <a:spcPct val="30000"/>
              </a:lnSpc>
              <a:spcBef>
                <a:spcPts val="2950"/>
              </a:spcBef>
              <a:buSzPct val="100000"/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endParaRPr lang="en-US" altLang="zh-CN" sz="250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marL="428625" lvl="4" indent="-428625">
              <a:lnSpc>
                <a:spcPct val="30000"/>
              </a:lnSpc>
              <a:spcBef>
                <a:spcPts val="2950"/>
              </a:spcBef>
              <a:buSzPct val="100000"/>
              <a:buFont typeface="Arial" panose="020B0604020202020204" pitchFamily="34" charset="0"/>
              <a:buChar char="•"/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endParaRPr lang="en-US" altLang="zh-CN" sz="250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27" name="原码、反码和补码"/>
          <p:cNvSpPr txBox="1"/>
          <p:nvPr/>
        </p:nvSpPr>
        <p:spPr>
          <a:xfrm>
            <a:off x="3986052" y="263587"/>
            <a:ext cx="4220707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lang="en-US"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Integer</a:t>
            </a:r>
            <a:r>
              <a:rPr lang="zh-CN" altLang="en-US"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Promotion</a:t>
            </a:r>
            <a:endParaRPr sz="4250" dirty="0">
              <a:latin typeface="DengXian Light" panose="02010600030101010101" pitchFamily="2" charset="-122"/>
              <a:ea typeface="DengXian Light" panose="02010600030101010101" pitchFamily="2" charset="-122"/>
              <a:cs typeface="Consolas" panose="020B0609020204030204" pitchFamily="49" charset="0"/>
            </a:endParaRPr>
          </a:p>
        </p:txBody>
      </p:sp>
      <p:pic>
        <p:nvPicPr>
          <p:cNvPr id="9" name="图片 1">
            <a:extLst>
              <a:ext uri="{FF2B5EF4-FFF2-40B4-BE49-F238E27FC236}">
                <a16:creationId xmlns:a16="http://schemas.microsoft.com/office/drawing/2014/main" id="{234DCEE3-2B77-204C-A7A1-A45718139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994" y="2407270"/>
            <a:ext cx="8984012" cy="38708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18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原码 (sign-magnitude)…"/>
          <p:cNvSpPr txBox="1"/>
          <p:nvPr/>
        </p:nvSpPr>
        <p:spPr>
          <a:xfrm>
            <a:off x="1005496" y="1202462"/>
            <a:ext cx="10669831" cy="4221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428625" indent="-428625">
              <a:lnSpc>
                <a:spcPct val="30000"/>
              </a:lnSpc>
              <a:spcBef>
                <a:spcPts val="2950"/>
              </a:spcBef>
              <a:buSzPct val="100000"/>
              <a:buFont typeface="Arial" panose="020B0604020202020204" pitchFamily="34" charset="0"/>
              <a:buChar char="•"/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altLang="zh-CN"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int </a:t>
            </a:r>
            <a:r>
              <a:rPr lang="zh-CN" altLang="en-US"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及以上，存在一系列按等级排列的类型</a:t>
            </a:r>
            <a:endParaRPr lang="en-US" altLang="zh-CN" sz="250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marL="428625" indent="-428625">
              <a:lnSpc>
                <a:spcPct val="30000"/>
              </a:lnSpc>
              <a:spcBef>
                <a:spcPts val="2950"/>
              </a:spcBef>
              <a:buSzPct val="100000"/>
              <a:buFont typeface="Arial" panose="020B0604020202020204" pitchFamily="34" charset="0"/>
              <a:buChar char="•"/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zh-CN" altLang="en-US"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对表达式中的常数，依次检验各等级类型是否能放下</a:t>
            </a:r>
            <a:endParaRPr lang="en-US" altLang="zh-CN" sz="250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marL="428625" indent="-428625">
              <a:lnSpc>
                <a:spcPct val="30000"/>
              </a:lnSpc>
              <a:spcBef>
                <a:spcPts val="2950"/>
              </a:spcBef>
              <a:buSzPct val="100000"/>
              <a:buFont typeface="Arial" panose="020B0604020202020204" pitchFamily="34" charset="0"/>
              <a:buChar char="•"/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zh-CN" altLang="en-US"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符号看作对常数做的一元运算</a:t>
            </a:r>
            <a:endParaRPr lang="en-US" altLang="zh-CN" sz="250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marL="428625" indent="-428625">
              <a:lnSpc>
                <a:spcPct val="30000"/>
              </a:lnSpc>
              <a:spcBef>
                <a:spcPts val="2950"/>
              </a:spcBef>
              <a:buSzPct val="100000"/>
              <a:buFont typeface="Arial" panose="020B0604020202020204" pitchFamily="34" charset="0"/>
              <a:buChar char="•"/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zh-CN" altLang="en-US"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类型等级为</a:t>
            </a:r>
            <a:endParaRPr lang="en-US" altLang="zh-CN" sz="250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ct val="30000"/>
              </a:lnSpc>
              <a:spcBef>
                <a:spcPts val="2950"/>
              </a:spcBef>
              <a:buSzPct val="100000"/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altLang="zh-CN"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int -&gt; unsigned -&gt; long -&gt; unsigned long -&gt; long long (C90)</a:t>
            </a:r>
            <a:endParaRPr lang="zh-CN" altLang="en-US" sz="250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ct val="30000"/>
              </a:lnSpc>
              <a:spcBef>
                <a:spcPts val="2950"/>
              </a:spcBef>
              <a:buSzPct val="100000"/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altLang="zh-CN"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int -&gt; long -&gt; long long (C99+)</a:t>
            </a:r>
            <a:endParaRPr lang="zh-CN" altLang="en-US" sz="250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ct val="30000"/>
              </a:lnSpc>
              <a:spcBef>
                <a:spcPts val="2950"/>
              </a:spcBef>
              <a:buSzPct val="100000"/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endParaRPr lang="zh-CN" altLang="en-US" sz="250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ct val="30000"/>
              </a:lnSpc>
              <a:spcBef>
                <a:spcPts val="2950"/>
              </a:spcBef>
              <a:buSzPct val="100000"/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endParaRPr lang="en-US" altLang="zh-CN" sz="250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marL="428625" lvl="4" indent="-428625">
              <a:lnSpc>
                <a:spcPct val="30000"/>
              </a:lnSpc>
              <a:spcBef>
                <a:spcPts val="2950"/>
              </a:spcBef>
              <a:buSzPct val="100000"/>
              <a:buFont typeface="Arial" panose="020B0604020202020204" pitchFamily="34" charset="0"/>
              <a:buChar char="•"/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endParaRPr lang="en-US" altLang="zh-CN" sz="250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27" name="原码、反码和补码"/>
          <p:cNvSpPr txBox="1"/>
          <p:nvPr/>
        </p:nvSpPr>
        <p:spPr>
          <a:xfrm>
            <a:off x="3986052" y="263587"/>
            <a:ext cx="4220707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lang="en-US" sz="425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Integer</a:t>
            </a:r>
            <a:r>
              <a:rPr lang="zh-CN" altLang="en-US" sz="425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425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Promotion</a:t>
            </a:r>
            <a:endParaRPr sz="4250">
              <a:latin typeface="DengXian Light" panose="02010600030101010101" pitchFamily="2" charset="-122"/>
              <a:ea typeface="DengXian Light" panose="02010600030101010101" pitchFamily="2" charset="-122"/>
              <a:cs typeface="Consolas" panose="020B0609020204030204" pitchFamily="49" charset="0"/>
            </a:endParaRPr>
          </a:p>
        </p:txBody>
      </p:sp>
      <p:grpSp>
        <p:nvGrpSpPr>
          <p:cNvPr id="4" name="组合 7">
            <a:extLst>
              <a:ext uri="{FF2B5EF4-FFF2-40B4-BE49-F238E27FC236}">
                <a16:creationId xmlns:a16="http://schemas.microsoft.com/office/drawing/2014/main" id="{A83BF7B5-6D1C-8C4C-B6C6-1D3F99942C78}"/>
              </a:ext>
            </a:extLst>
          </p:cNvPr>
          <p:cNvGrpSpPr/>
          <p:nvPr/>
        </p:nvGrpSpPr>
        <p:grpSpPr>
          <a:xfrm>
            <a:off x="1707066" y="3969346"/>
            <a:ext cx="8777869" cy="2854712"/>
            <a:chOff x="1441450" y="2896870"/>
            <a:chExt cx="6447790" cy="213614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15C176E-D5E2-894F-9E26-0A7FBBDAFA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6297"/>
            <a:stretch/>
          </p:blipFill>
          <p:spPr>
            <a:xfrm>
              <a:off x="1441450" y="2896870"/>
              <a:ext cx="6261100" cy="158369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320A488-A91F-CD45-B6BF-8C180F2EE8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34" t="76923" r="-2434" b="11320"/>
            <a:stretch/>
          </p:blipFill>
          <p:spPr>
            <a:xfrm>
              <a:off x="1628140" y="4480560"/>
              <a:ext cx="6261100" cy="552450"/>
            </a:xfrm>
            <a:prstGeom prst="rect">
              <a:avLst/>
            </a:prstGeom>
          </p:spPr>
        </p:pic>
      </p:grpSp>
      <p:sp>
        <p:nvSpPr>
          <p:cNvPr id="7" name="判断下列程序的输出：…">
            <a:extLst>
              <a:ext uri="{FF2B5EF4-FFF2-40B4-BE49-F238E27FC236}">
                <a16:creationId xmlns:a16="http://schemas.microsoft.com/office/drawing/2014/main" id="{E6032DBF-DA64-8048-810B-88B6FCD0FAA8}"/>
              </a:ext>
            </a:extLst>
          </p:cNvPr>
          <p:cNvSpPr txBox="1"/>
          <p:nvPr/>
        </p:nvSpPr>
        <p:spPr>
          <a:xfrm>
            <a:off x="7879745" y="4114312"/>
            <a:ext cx="262892" cy="430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 defTabSz="457200">
              <a:lnSpc>
                <a:spcPct val="81000"/>
              </a:lnSpc>
              <a:spcBef>
                <a:spcPts val="50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sz="3000">
                <a:solidFill>
                  <a:srgbClr val="FF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B</a:t>
            </a:r>
            <a:endParaRPr sz="3000">
              <a:solidFill>
                <a:srgbClr val="FF0000"/>
              </a:solidFill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2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2627</Words>
  <Application>Microsoft Office PowerPoint</Application>
  <PresentationFormat>宽屏</PresentationFormat>
  <Paragraphs>377</Paragraphs>
  <Slides>48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等线</vt:lpstr>
      <vt:lpstr>等线</vt:lpstr>
      <vt:lpstr>DengXian Light</vt:lpstr>
      <vt:lpstr>DengXian Light</vt:lpstr>
      <vt:lpstr>Arial</vt:lpstr>
      <vt:lpstr>Calibri</vt:lpstr>
      <vt:lpstr>Calibri Light</vt:lpstr>
      <vt:lpstr>Cambria Math</vt:lpstr>
      <vt:lpstr>Consolas</vt:lpstr>
      <vt:lpstr>Office 主题​​</vt:lpstr>
      <vt:lpstr>Information Encoding</vt:lpstr>
      <vt:lpstr>New Tool &amp; New Tutorial</vt:lpstr>
      <vt:lpstr>New Tool &amp; New Tutorial</vt:lpstr>
      <vt:lpstr>目录</vt:lpstr>
      <vt:lpstr>整型-编码</vt:lpstr>
      <vt:lpstr>整型-运算</vt:lpstr>
      <vt:lpstr>整型-运算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浮点型</vt:lpstr>
      <vt:lpstr>浮点型-编码</vt:lpstr>
      <vt:lpstr>浮点型-我的思考</vt:lpstr>
      <vt:lpstr>浮点型-运算律</vt:lpstr>
      <vt:lpstr>浮点型-INF &amp; NAN</vt:lpstr>
      <vt:lpstr>例题 13</vt:lpstr>
      <vt:lpstr>例题 13</vt:lpstr>
      <vt:lpstr>例题 14</vt:lpstr>
      <vt:lpstr>例题 14</vt:lpstr>
      <vt:lpstr>例题 15</vt:lpstr>
      <vt:lpstr>例题 15</vt:lpstr>
      <vt:lpstr>例题 16</vt:lpstr>
      <vt:lpstr>例题 16</vt:lpstr>
      <vt:lpstr>例题 17</vt:lpstr>
      <vt:lpstr>例题 17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Information Encoding</dc:title>
  <dc:creator>x jm</dc:creator>
  <cp:lastModifiedBy>x jm</cp:lastModifiedBy>
  <cp:revision>23</cp:revision>
  <dcterms:created xsi:type="dcterms:W3CDTF">2023-09-17T06:32:02Z</dcterms:created>
  <dcterms:modified xsi:type="dcterms:W3CDTF">2023-09-19T20:43:50Z</dcterms:modified>
</cp:coreProperties>
</file>