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bd74704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bd74704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bd74704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bd74704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bd74704d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bd74704d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d74704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d74704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bd74704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bd74704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bd74704d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bd74704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bd74704d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bd74704d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bd74704d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bd74704d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bd74704d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bd74704d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bd74704d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bd74704d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d74704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bd74704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d74704d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bd74704d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26b889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26b889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bd74704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bd74704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d74704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d74704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bd74704d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bd74704d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26b8894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26b8894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bd74704d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bd74704d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bd74704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bd74704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ICS导引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130375" y="3896575"/>
            <a:ext cx="7188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游震邦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问题1: 性能优化 之 矩阵乘法 (计算密集型)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优化2: </a:t>
            </a:r>
            <a:r>
              <a:rPr lang="en"/>
              <a:t>交换循环顺序 (ijk -&gt; ikj)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A86E8"/>
                </a:solidFill>
              </a:rPr>
              <a:t>460ms -&gt; 146ms -&gt; 12ms</a:t>
            </a:r>
            <a:endParaRPr b="1"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第6章：内存局部性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150" y="1525175"/>
            <a:ext cx="3280925" cy="15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325" y="1525175"/>
            <a:ext cx="3257949" cy="15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问题1: 性能优化 之 矩阵乘法 (计算密集型)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优化3: </a:t>
            </a:r>
            <a:r>
              <a:rPr lang="en"/>
              <a:t>多线程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A86E8"/>
                </a:solidFill>
              </a:rPr>
              <a:t>460ms -&gt; 146ms -&gt; 12ms -&gt; 3ms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第12章：</a:t>
            </a:r>
            <a:r>
              <a:rPr lang="en"/>
              <a:t>多线程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25" y="1561600"/>
            <a:ext cx="3260625" cy="16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750" y="1350303"/>
            <a:ext cx="3443250" cy="187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问题1: 性能优化 之 矩阵乘法 (计算密集型)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后续问题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CPU上还有哪些优化空间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分块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GPU？TPU？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如果矩阵非常大，但是你有大量机器，怎么办？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LLM（大语言模型）常见场景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分布式计算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</a:pPr>
            <a:r>
              <a:rPr b="1" lang="en">
                <a:solidFill>
                  <a:srgbClr val="4A86E8"/>
                </a:solidFill>
              </a:rPr>
              <a:t>LLM的计算平台和数据平台都远未成熟！</a:t>
            </a:r>
            <a:endParaRPr b="1">
              <a:solidFill>
                <a:srgbClr val="4A86E8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多线程对矩阵乘法非常有效，但是对于向量加法并非如此，为什么？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问题2: 性能优化 之 </a:t>
            </a:r>
            <a:r>
              <a:rPr lang="en"/>
              <a:t>获取大量网页</a:t>
            </a:r>
            <a:r>
              <a:rPr lang="en"/>
              <a:t> (</a:t>
            </a:r>
            <a:r>
              <a:rPr lang="en"/>
              <a:t>IO</a:t>
            </a:r>
            <a:r>
              <a:rPr lang="en"/>
              <a:t>密集型)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背景：压力测试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测试选课网吞吐量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测试我部署的服务的吞吐量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问题2: 性能优化 之 获取大量网页 (IO密集型)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浏览器搜索的实质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475" y="969025"/>
            <a:ext cx="4585825" cy="15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63" y="2688275"/>
            <a:ext cx="7518477" cy="16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1149150" y="4534300"/>
            <a:ext cx="4042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A86E8"/>
                </a:solidFill>
              </a:rPr>
              <a:t>这个HTML文件可以被浏览器打开！</a:t>
            </a:r>
            <a:endParaRPr b="1" sz="1700">
              <a:solidFill>
                <a:srgbClr val="4A86E8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7749875" y="1324850"/>
            <a:ext cx="124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</a:rPr>
              <a:t>HTTP GET Request</a:t>
            </a:r>
            <a:endParaRPr b="1" sz="17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问题2: 性能优化 之 获取大量网页 (IO密集型)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406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性能分析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绝大多数时间消耗在IO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CPU利用率很低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402775"/>
            <a:ext cx="3747275" cy="32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问题2: 性能优化 之 获取大量网页 (IO密集型)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3994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如果获取大量网页，是否可以让IO时间重合？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无需等待上一个请求结束，就可以开始下一个请求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性能比较（100个网页，Python实现）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原始方案：71.4s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多线程：5.6s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异步编程：1.1s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1229575" y="3147650"/>
            <a:ext cx="597600" cy="19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1827175" y="3147650"/>
            <a:ext cx="1809600" cy="1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2102325" y="3409150"/>
            <a:ext cx="744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请求1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636775" y="3147650"/>
            <a:ext cx="597600" cy="19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4234375" y="3147650"/>
            <a:ext cx="1809600" cy="1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4442225" y="3409150"/>
            <a:ext cx="744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请求2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4109575" y="2571750"/>
            <a:ext cx="907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原始方案</a:t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6043975" y="3147650"/>
            <a:ext cx="597600" cy="19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6641575" y="3147650"/>
            <a:ext cx="1809600" cy="1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6849425" y="3409150"/>
            <a:ext cx="744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请求3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4118250" y="3910450"/>
            <a:ext cx="907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改进方案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1229575" y="4261225"/>
            <a:ext cx="597600" cy="19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1827175" y="4261225"/>
            <a:ext cx="1809600" cy="1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311700" y="4185025"/>
            <a:ext cx="744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请求1</a:t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1827175" y="4560825"/>
            <a:ext cx="597600" cy="19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2424775" y="4560825"/>
            <a:ext cx="1809600" cy="1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11700" y="4484625"/>
            <a:ext cx="744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请求2</a:t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2424775" y="4912375"/>
            <a:ext cx="597600" cy="19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022375" y="4912375"/>
            <a:ext cx="1809600" cy="1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4759975"/>
            <a:ext cx="744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请求3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694150" y="2218388"/>
            <a:ext cx="36345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</a:rPr>
              <a:t>CPU在不同请求之间有切换开销！</a:t>
            </a:r>
            <a:endParaRPr b="1" sz="1700">
              <a:solidFill>
                <a:srgbClr val="FF9900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4831975" y="4198224"/>
            <a:ext cx="3634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</a:rPr>
              <a:t>理想情况！</a:t>
            </a:r>
            <a:endParaRPr b="1" sz="1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</a:rPr>
              <a:t>切换开销决定了性能（第12章）</a:t>
            </a:r>
            <a:endParaRPr b="1" sz="1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</a:rPr>
              <a:t>近年迅速发展的领域</a:t>
            </a:r>
            <a:endParaRPr b="1" sz="17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问题2: 性能优化 之 获取大量网页 (IO密集型)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3994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性能比较（100个网页，Python实现）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原始方案：71.4s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多线程：5.6s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异步编程：1.1s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第8、10章：</a:t>
            </a:r>
            <a:r>
              <a:rPr lang="en"/>
              <a:t>IO相关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第11章：网络编程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第12章：多线程与异步编程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问题3: 编程语言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Systems: A Programmer’s Perspective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Systems: A </a:t>
            </a:r>
            <a:r>
              <a:rPr b="1" lang="en">
                <a:solidFill>
                  <a:srgbClr val="FF0000"/>
                </a:solidFill>
              </a:rPr>
              <a:t>C</a:t>
            </a:r>
            <a:r>
              <a:rPr lang="en"/>
              <a:t> Programmer’s Perspective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CSAPP里的很多编程陷阱，仅限于C语言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现代语言中很少/不会遇到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不要在C语言特定的bug上耗费太多时间！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举例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内存安全（第9章）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数组越界，空指针，段错误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类型安全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指针类型可随意转换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链接的奇怪bug（第7章）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全局变量解析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难用的网络编程（第11章）/多线程（第12章）接口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问题3: 编程语言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这是一本经典</a:t>
            </a:r>
            <a:r>
              <a:rPr b="1" lang="en">
                <a:solidFill>
                  <a:srgbClr val="FF0000"/>
                </a:solidFill>
              </a:rPr>
              <a:t>老</a:t>
            </a:r>
            <a:r>
              <a:rPr lang="en"/>
              <a:t>教材！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编程语言不仅决定会遇到什么bug，还从根本上影响</a:t>
            </a:r>
            <a:r>
              <a:rPr b="1" lang="en">
                <a:solidFill>
                  <a:srgbClr val="4A86E8"/>
                </a:solidFill>
              </a:rPr>
              <a:t>软件架构</a:t>
            </a:r>
            <a:endParaRPr b="1"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</a:t>
            </a:r>
            <a:r>
              <a:rPr lang="en"/>
              <a:t>现代语言重读CSAPP！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语言推荐（仅代表个人建议）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入门：Kotlin, C#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进阶：Scala, C++20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发烧：Rust, Haskell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自我介绍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游震邦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北大信科2018级本科生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2020/2021助教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12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欢迎邮件交流！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zhenbangyou@pku.edu.cn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大纲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arming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性能优化（计算密集型）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性能优化（IO密集型）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代码正确性与编程语言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问题0.1: 你真的没</a:t>
            </a:r>
            <a:r>
              <a:rPr lang="en"/>
              <a:t>接触</a:t>
            </a:r>
            <a:r>
              <a:rPr lang="en"/>
              <a:t>过计算机系统吗？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4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第一门系统课 ≠ 第一门涉及系统的课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当你：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考虑到浮点数运算并非精确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== b -&gt; </a:t>
            </a:r>
            <a:r>
              <a:rPr b="1" lang="en">
                <a:solidFill>
                  <a:srgbClr val="4A86E8"/>
                </a:solidFill>
              </a:rPr>
              <a:t>abs(a - b) &lt; 1e-7</a:t>
            </a:r>
            <a:r>
              <a:rPr lang="en"/>
              <a:t> =&gt; Wrong Answer -&gt; Accepted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浮点数编码问题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以渐近复杂度之外的手段优化代码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>
                <a:solidFill>
                  <a:srgbClr val="4A86E8"/>
                </a:solidFill>
              </a:rPr>
              <a:t>复杂度最优</a:t>
            </a:r>
            <a:r>
              <a:rPr lang="en"/>
              <a:t>，OpenJudge：</a:t>
            </a:r>
            <a:r>
              <a:rPr b="1" lang="en">
                <a:solidFill>
                  <a:srgbClr val="4A86E8"/>
                </a:solidFill>
              </a:rPr>
              <a:t>1001ms，Time Limit Exceeded</a:t>
            </a:r>
            <a:endParaRPr b="1">
              <a:solidFill>
                <a:srgbClr val="4A86E8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性能是系统里最根本的问题之一</a:t>
            </a:r>
            <a:endParaRPr b="1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思考为什么选课网总是崩溃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网页服务器吞吐量与延迟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你其实都在接触计算机系统！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计算机系统在软件中无处不在！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问题0.2: 为什么要学计算机系统？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经典回答：让我们成为更好的程序员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我的回答：好奇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想知道计算机底层怎么工作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想压榨手里的机器的性能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越往后，好奇心占比越大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问题0.3: </a:t>
            </a:r>
            <a:r>
              <a:rPr lang="en"/>
              <a:t>CSAPP的题眼是什么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Systems: A </a:t>
            </a:r>
            <a:r>
              <a:rPr b="1" lang="en">
                <a:solidFill>
                  <a:srgbClr val="FF0000"/>
                </a:solidFill>
              </a:rPr>
              <a:t>Programmer’s</a:t>
            </a:r>
            <a:r>
              <a:rPr lang="en"/>
              <a:t> Perspective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ICS</a:t>
            </a:r>
            <a:r>
              <a:rPr lang="en"/>
              <a:t>教会我们用系统，而非造系统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问题1: 性能优化 之 矩阵乘法 (计算密集型)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基本概念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计算密集型：程序的多数时间用于计算（CPU、内存等）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IO密集型：I/O即Input/Output，意味着程序的多数时间用于输入输出（网络，磁盘等）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问题背景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矩阵乘法是深度学习中最常见的计算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给定输入矩阵A, B，计算C=A*B，其中C(i;j) = Σ_k A(i;k)*B(k;j)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25" y="2989675"/>
            <a:ext cx="3951400" cy="18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5697300" y="3239775"/>
            <a:ext cx="3281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</a:rPr>
              <a:t>后续优化不改变渐近复杂度！</a:t>
            </a:r>
            <a:endParaRPr b="1" sz="18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问题1: 性能优化 之 矩阵乘法 (计算密集型)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原始方案：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编译并执行 (DIM = 512, float)：g++ -o mm mm.cpp &amp;&amp; ./mm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时间：460ms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875" y="1238275"/>
            <a:ext cx="3951400" cy="18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问题1: 性能优化 之 矩阵乘法 (计算密集型)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优化1: 提升编译优化等级（O3优化）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g++ -o mm mm.cpp </a:t>
            </a:r>
            <a:r>
              <a:rPr b="1" lang="en" sz="1800">
                <a:solidFill>
                  <a:srgbClr val="FF0000"/>
                </a:solidFill>
              </a:rPr>
              <a:t>-O3</a:t>
            </a:r>
            <a:r>
              <a:rPr lang="en" sz="1800"/>
              <a:t> &amp;&amp; ./mm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○"/>
            </a:pPr>
            <a:r>
              <a:rPr b="1" lang="en" sz="1800">
                <a:solidFill>
                  <a:srgbClr val="4A86E8"/>
                </a:solidFill>
              </a:rPr>
              <a:t>460ms -&gt; 146ms</a:t>
            </a:r>
            <a:endParaRPr b="1" sz="1800">
              <a:solidFill>
                <a:srgbClr val="4A86E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编译器做了什么？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第3章：汇编语言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第4章：CPU体系结构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第5章：性能优化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strike="sngStrike"/>
              <a:t>怎么写一个这样的编译器</a:t>
            </a:r>
            <a:endParaRPr sz="1800" strike="sngStrike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 strike="sngStrike"/>
              <a:t>编译原理</a:t>
            </a:r>
            <a:endParaRPr sz="1800" strike="sngStrike"/>
          </a:p>
        </p:txBody>
      </p:sp>
      <p:sp>
        <p:nvSpPr>
          <p:cNvPr id="107" name="Google Shape;107;p21"/>
          <p:cNvSpPr txBox="1"/>
          <p:nvPr/>
        </p:nvSpPr>
        <p:spPr>
          <a:xfrm>
            <a:off x="5129650" y="2443675"/>
            <a:ext cx="23469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69138"/>
                </a:solidFill>
              </a:rPr>
              <a:t>Free Lunch!</a:t>
            </a:r>
            <a:endParaRPr b="1" sz="2600">
              <a:solidFill>
                <a:srgbClr val="E6913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