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426" r:id="rId2"/>
    <p:sldId id="458" r:id="rId3"/>
    <p:sldId id="459" r:id="rId4"/>
    <p:sldId id="471" r:id="rId5"/>
    <p:sldId id="460" r:id="rId6"/>
    <p:sldId id="462" r:id="rId7"/>
    <p:sldId id="436" r:id="rId8"/>
    <p:sldId id="468" r:id="rId9"/>
    <p:sldId id="463" r:id="rId10"/>
    <p:sldId id="469" r:id="rId11"/>
    <p:sldId id="470" r:id="rId12"/>
    <p:sldId id="465" r:id="rId13"/>
    <p:sldId id="44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5F140A4-6066-4BEF-9FF5-7BCF2BB8DAC4}">
          <p14:sldIdLst>
            <p14:sldId id="426"/>
            <p14:sldId id="458"/>
            <p14:sldId id="459"/>
            <p14:sldId id="471"/>
            <p14:sldId id="460"/>
            <p14:sldId id="462"/>
            <p14:sldId id="436"/>
            <p14:sldId id="468"/>
            <p14:sldId id="463"/>
            <p14:sldId id="469"/>
            <p14:sldId id="470"/>
            <p14:sldId id="465"/>
            <p14:sldId id="4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.lingxin@outlook.com" initials="z" lastIdx="1" clrIdx="0">
    <p:extLst>
      <p:ext uri="{19B8F6BF-5375-455C-9EA6-DF929625EA0E}">
        <p15:presenceInfo xmlns:p15="http://schemas.microsoft.com/office/powerpoint/2012/main" userId="8a9abf887ec0b3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66" autoAdjust="0"/>
    <p:restoredTop sz="94660"/>
  </p:normalViewPr>
  <p:slideViewPr>
    <p:cSldViewPr snapToGrid="0">
      <p:cViewPr varScale="1">
        <p:scale>
          <a:sx n="76" d="100"/>
          <a:sy n="76" d="100"/>
        </p:scale>
        <p:origin x="23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E4649-39B4-42E3-97BC-505D935CCCF6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A92CA-640C-45C9-9D03-DDEA7631F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82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807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739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如果你不知道要说什么可以看这个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065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如果你不知道要说什么可以看这个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895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222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448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4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89D9-0B23-4E2C-9A89-814494CFE8EB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620-05E3-4771-8EA5-6174588E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5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89D9-0B23-4E2C-9A89-814494CFE8EB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620-05E3-4771-8EA5-6174588E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17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89D9-0B23-4E2C-9A89-814494CFE8EB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620-05E3-4771-8EA5-6174588E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54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89D9-0B23-4E2C-9A89-814494CFE8EB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620-05E3-4771-8EA5-6174588E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94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89D9-0B23-4E2C-9A89-814494CFE8EB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620-05E3-4771-8EA5-6174588E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91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89D9-0B23-4E2C-9A89-814494CFE8EB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620-05E3-4771-8EA5-6174588E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1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89D9-0B23-4E2C-9A89-814494CFE8EB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620-05E3-4771-8EA5-6174588E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42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89D9-0B23-4E2C-9A89-814494CFE8EB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620-05E3-4771-8EA5-6174588E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2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89D9-0B23-4E2C-9A89-814494CFE8EB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620-05E3-4771-8EA5-6174588E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48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89D9-0B23-4E2C-9A89-814494CFE8EB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620-05E3-4771-8EA5-6174588E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9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89D9-0B23-4E2C-9A89-814494CFE8EB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620-05E3-4771-8EA5-6174588E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78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189D9-0B23-4E2C-9A89-814494CFE8EB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6F620-05E3-4771-8EA5-6174588E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81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zhanglingxin@stu.pku.edu.c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zhanglx.notion.site/ICS-2023-Fall-6e40a3d81f9746c08623ad7668758ade?pvs=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lab.pku.edu.cn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s/cnEFK1VX2hM_VBev8MdpVQ" TargetMode="External"/><Relationship Id="rId2" Type="http://schemas.openxmlformats.org/officeDocument/2006/relationships/hyperlink" Target="https://mp.weixin.qq.com/s/Xa8-OOddoAKoulUQjE8k3Q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765218" y="1419035"/>
            <a:ext cx="10507953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6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Lesson 1</a:t>
            </a:r>
          </a:p>
          <a:p>
            <a:pPr algn="ctr">
              <a:defRPr/>
            </a:pPr>
            <a:r>
              <a:rPr lang="en-US" altLang="zh-CN" sz="6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Introduction</a:t>
            </a:r>
          </a:p>
          <a:p>
            <a:pPr algn="ctr">
              <a:defRPr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algn="ctr"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ICS Seminar #9</a:t>
            </a:r>
          </a:p>
          <a:p>
            <a:pPr algn="ctr"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张龄心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algn="ctr"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Sept 13, 2023</a:t>
            </a:r>
          </a:p>
        </p:txBody>
      </p:sp>
    </p:spTree>
    <p:extLst>
      <p:ext uri="{BB962C8B-B14F-4D97-AF65-F5344CB8AC3E}">
        <p14:creationId xmlns:p14="http://schemas.microsoft.com/office/powerpoint/2010/main" val="97943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32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Presentation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299" y="1016959"/>
            <a:ext cx="10930764" cy="4602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回课（约</a:t>
            </a: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30min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）</a:t>
            </a: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回顾课程内容</a:t>
            </a: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建议：</a:t>
            </a: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有自己的总结</a:t>
            </a: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/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理解</a:t>
            </a: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/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整合</a:t>
            </a: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不要照搬大班</a:t>
            </a: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PPT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和课本</a:t>
            </a: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简洁精要，不要大段文字</a:t>
            </a: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互动和交流</a:t>
            </a: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练习题？提问？</a:t>
            </a: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065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32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Presentation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299" y="1016959"/>
            <a:ext cx="10930764" cy="4602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回</a:t>
            </a: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Lab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（约</a:t>
            </a: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15min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）</a:t>
            </a: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解说代码思路</a:t>
            </a: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建议：</a:t>
            </a: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思路？</a:t>
            </a: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探索的过程？</a:t>
            </a: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踩过的坑？</a:t>
            </a: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你做得比较好的地方？巧妙的处理？</a:t>
            </a: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69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32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Advice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299" y="1016959"/>
            <a:ext cx="10930764" cy="556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做好心理准备，分配足量时间精力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marR="0" lvl="0" indent="-34290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marR="0" lvl="0" indent="-34290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学习建议：高考理综？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多读课本：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掌握知识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刷题：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提高熟练度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marR="0" lvl="0" indent="-34290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marR="0" lvl="0" indent="-34290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适应英文阅读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marR="0" lvl="0" indent="-34290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多质疑（课本；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PPT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；题目）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marR="0" lvl="0" indent="-34290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备考：刷往年题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marR="0" lvl="0" indent="-34290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186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842023" y="2549335"/>
            <a:ext cx="1050795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Thank you!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98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About Me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299" y="1021983"/>
            <a:ext cx="10507953" cy="389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张龄心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  <a:hlinkClick r:id="rId2"/>
              </a:rPr>
              <a:t>zhanglingxin@stu.pku.edu.cn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微信：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_</a:t>
            </a:r>
            <a:r>
              <a:rPr lang="en-US" altLang="zh-CN" sz="28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zhanglx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（待会在群里加也行）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信科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2021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级 信息与计算科学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欢迎提问！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61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About the Lesson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299" y="1016959"/>
            <a:ext cx="10507953" cy="501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ICS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小班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#9 (</a:t>
            </a:r>
            <a:r>
              <a:rPr lang="zh-CN" altLang="en-US" sz="2400" strike="sngStrike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期中期末考卷上要写的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理教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404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每周三晚上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18:40-20:30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课程资源：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lvl="1" inden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  <a:hlinkClick r:id="rId3"/>
              </a:rPr>
              <a:t>https://zzhanglx.notion.site/ICS-2023-Fall-6e40a3d81f9746c08623ad7668758ade?pvs=4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建群：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0404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419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About the Lesson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aphicFrame>
        <p:nvGraphicFramePr>
          <p:cNvPr id="2" name="内容占位符 3">
            <a:extLst>
              <a:ext uri="{FF2B5EF4-FFF2-40B4-BE49-F238E27FC236}">
                <a16:creationId xmlns:a16="http://schemas.microsoft.com/office/drawing/2014/main" id="{C7C91FBD-B719-8864-A3C1-38390A823D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972568"/>
              </p:ext>
            </p:extLst>
          </p:nvPr>
        </p:nvGraphicFramePr>
        <p:xfrm>
          <a:off x="956394" y="56875"/>
          <a:ext cx="10033012" cy="66017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4246">
                  <a:extLst>
                    <a:ext uri="{9D8B030D-6E8A-4147-A177-3AD203B41FA5}">
                      <a16:colId xmlns:a16="http://schemas.microsoft.com/office/drawing/2014/main" val="4093235288"/>
                    </a:ext>
                  </a:extLst>
                </a:gridCol>
                <a:gridCol w="1392985">
                  <a:extLst>
                    <a:ext uri="{9D8B030D-6E8A-4147-A177-3AD203B41FA5}">
                      <a16:colId xmlns:a16="http://schemas.microsoft.com/office/drawing/2014/main" val="411325349"/>
                    </a:ext>
                  </a:extLst>
                </a:gridCol>
                <a:gridCol w="564246">
                  <a:extLst>
                    <a:ext uri="{9D8B030D-6E8A-4147-A177-3AD203B41FA5}">
                      <a16:colId xmlns:a16="http://schemas.microsoft.com/office/drawing/2014/main" val="2760171332"/>
                    </a:ext>
                  </a:extLst>
                </a:gridCol>
                <a:gridCol w="2979930">
                  <a:extLst>
                    <a:ext uri="{9D8B030D-6E8A-4147-A177-3AD203B41FA5}">
                      <a16:colId xmlns:a16="http://schemas.microsoft.com/office/drawing/2014/main" val="1228204152"/>
                    </a:ext>
                  </a:extLst>
                </a:gridCol>
                <a:gridCol w="1022695">
                  <a:extLst>
                    <a:ext uri="{9D8B030D-6E8A-4147-A177-3AD203B41FA5}">
                      <a16:colId xmlns:a16="http://schemas.microsoft.com/office/drawing/2014/main" val="1250054858"/>
                    </a:ext>
                  </a:extLst>
                </a:gridCol>
                <a:gridCol w="564246">
                  <a:extLst>
                    <a:ext uri="{9D8B030D-6E8A-4147-A177-3AD203B41FA5}">
                      <a16:colId xmlns:a16="http://schemas.microsoft.com/office/drawing/2014/main" val="3180478184"/>
                    </a:ext>
                  </a:extLst>
                </a:gridCol>
                <a:gridCol w="1551679">
                  <a:extLst>
                    <a:ext uri="{9D8B030D-6E8A-4147-A177-3AD203B41FA5}">
                      <a16:colId xmlns:a16="http://schemas.microsoft.com/office/drawing/2014/main" val="3944607635"/>
                    </a:ext>
                  </a:extLst>
                </a:gridCol>
                <a:gridCol w="1392985">
                  <a:extLst>
                    <a:ext uri="{9D8B030D-6E8A-4147-A177-3AD203B41FA5}">
                      <a16:colId xmlns:a16="http://schemas.microsoft.com/office/drawing/2014/main" val="2715407336"/>
                    </a:ext>
                  </a:extLst>
                </a:gridCol>
              </a:tblGrid>
              <a:tr h="1805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周次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周一周三大班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节次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主题（放假安排以学校通知为准）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周三小班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节次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小班对应大班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LAB</a:t>
                      </a:r>
                      <a:r>
                        <a:rPr lang="zh-CN" altLang="en-US" sz="1000" b="1" u="none" strike="noStrike" dirty="0">
                          <a:effectLst/>
                        </a:rPr>
                        <a:t>日程</a:t>
                      </a:r>
                      <a:endParaRPr lang="zh-CN" altLang="en-US" sz="1000" b="1" i="0" u="none" strike="noStrike" dirty="0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extLst>
                  <a:ext uri="{0D108BD9-81ED-4DB2-BD59-A6C34878D82A}">
                    <a16:rowId xmlns:a16="http://schemas.microsoft.com/office/drawing/2014/main" val="4167352865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11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1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Overview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extLst>
                  <a:ext uri="{0D108BD9-81ED-4DB2-BD59-A6C34878D82A}">
                    <a16:rowId xmlns:a16="http://schemas.microsoft.com/office/drawing/2014/main" val="1094568592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13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Bits and Bytes/Integers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13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大班</a:t>
                      </a:r>
                      <a:r>
                        <a:rPr lang="en-US" altLang="zh-CN" sz="1000" b="1" u="none" strike="noStrike">
                          <a:effectLst/>
                        </a:rPr>
                        <a:t>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extLst>
                  <a:ext uri="{0D108BD9-81ED-4DB2-BD59-A6C34878D82A}">
                    <a16:rowId xmlns:a16="http://schemas.microsoft.com/office/drawing/2014/main" val="132268107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二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18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Floating Point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L1 (datalab) out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extLst>
                  <a:ext uri="{0D108BD9-81ED-4DB2-BD59-A6C34878D82A}">
                    <a16:rowId xmlns:a16="http://schemas.microsoft.com/office/drawing/2014/main" val="923533071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20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Machine Prog: Basics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20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大班</a:t>
                      </a:r>
                      <a:r>
                        <a:rPr lang="en-US" altLang="zh-CN" sz="1000" b="1" u="none" strike="noStrike">
                          <a:effectLst/>
                        </a:rPr>
                        <a:t>2/3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extLst>
                  <a:ext uri="{0D108BD9-81ED-4DB2-BD59-A6C34878D82A}">
                    <a16:rowId xmlns:a16="http://schemas.microsoft.com/office/drawing/2014/main" val="79401935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三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25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Machine Prog: Control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　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BFBFB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extLst>
                  <a:ext uri="{0D108BD9-81ED-4DB2-BD59-A6C34878D82A}">
                    <a16:rowId xmlns:a16="http://schemas.microsoft.com/office/drawing/2014/main" val="1431659226"/>
                  </a:ext>
                </a:extLst>
              </a:tr>
              <a:tr h="3094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27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Machine Prog: Procedures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27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3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大班</a:t>
                      </a:r>
                      <a:r>
                        <a:rPr lang="en-US" altLang="zh-CN" sz="1000" b="1" u="none" strike="noStrike">
                          <a:effectLst/>
                        </a:rPr>
                        <a:t>4/5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L2 (bomblab) out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extLst>
                  <a:ext uri="{0D108BD9-81ED-4DB2-BD59-A6C34878D82A}">
                    <a16:rowId xmlns:a16="http://schemas.microsoft.com/office/drawing/2014/main" val="434565511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四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10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2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>
                          <a:effectLst/>
                        </a:rPr>
                        <a:t>国庆节放假</a:t>
                      </a:r>
                      <a:endParaRPr lang="zh-CN" altLang="en-US" sz="1000" b="1" i="0" u="none" strike="noStrike">
                        <a:solidFill>
                          <a:srgbClr val="A6A6A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extLst>
                  <a:ext uri="{0D108BD9-81ED-4DB2-BD59-A6C34878D82A}">
                    <a16:rowId xmlns:a16="http://schemas.microsoft.com/office/drawing/2014/main" val="3904460209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10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4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>
                          <a:effectLst/>
                        </a:rPr>
                        <a:t>国庆节放假</a:t>
                      </a:r>
                      <a:endParaRPr lang="zh-CN" altLang="en-US" sz="1000" b="1" i="0" u="none" strike="noStrike">
                        <a:solidFill>
                          <a:srgbClr val="A6A6A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extLst>
                  <a:ext uri="{0D108BD9-81ED-4DB2-BD59-A6C34878D82A}">
                    <a16:rowId xmlns:a16="http://schemas.microsoft.com/office/drawing/2014/main" val="1550495463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五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10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9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Machine Prog: Data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extLst>
                  <a:ext uri="{0D108BD9-81ED-4DB2-BD59-A6C34878D82A}">
                    <a16:rowId xmlns:a16="http://schemas.microsoft.com/office/drawing/2014/main" val="2668443192"/>
                  </a:ext>
                </a:extLst>
              </a:tr>
              <a:tr h="3094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10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11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Machine Prog: Advanced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10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11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大班</a:t>
                      </a:r>
                      <a:r>
                        <a:rPr lang="en-US" altLang="zh-CN" sz="1000" b="1" u="none" strike="noStrike">
                          <a:effectLst/>
                        </a:rPr>
                        <a:t>6/7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L3(</a:t>
                      </a:r>
                      <a:r>
                        <a:rPr lang="en-US" sz="1000" b="1" u="none" strike="noStrike" dirty="0" err="1">
                          <a:effectLst/>
                        </a:rPr>
                        <a:t>attacklab</a:t>
                      </a:r>
                      <a:r>
                        <a:rPr lang="en-US" sz="1000" b="1" u="none" strike="noStrike" dirty="0">
                          <a:effectLst/>
                        </a:rPr>
                        <a:t>) out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extLst>
                  <a:ext uri="{0D108BD9-81ED-4DB2-BD59-A6C34878D82A}">
                    <a16:rowId xmlns:a16="http://schemas.microsoft.com/office/drawing/2014/main" val="2816860359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六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10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16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Processor Arch: ISA&amp;Logic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extLst>
                  <a:ext uri="{0D108BD9-81ED-4DB2-BD59-A6C34878D82A}">
                    <a16:rowId xmlns:a16="http://schemas.microsoft.com/office/drawing/2014/main" val="48095289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10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18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Processor Arch: Sequential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10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18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大班</a:t>
                      </a:r>
                      <a:r>
                        <a:rPr lang="en-US" altLang="zh-CN" sz="1000" b="1" u="none" strike="noStrike">
                          <a:effectLst/>
                        </a:rPr>
                        <a:t>8/9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L4 (archlab) out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extLst>
                  <a:ext uri="{0D108BD9-81ED-4DB2-BD59-A6C34878D82A}">
                    <a16:rowId xmlns:a16="http://schemas.microsoft.com/office/drawing/2014/main" val="4143655713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七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10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23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Processor Arch: Pipelined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BFBFB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extLst>
                  <a:ext uri="{0D108BD9-81ED-4DB2-BD59-A6C34878D82A}">
                    <a16:rowId xmlns:a16="http://schemas.microsoft.com/office/drawing/2014/main" val="455214765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10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25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The Memory Hierarchy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10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25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大班</a:t>
                      </a:r>
                      <a:r>
                        <a:rPr lang="en-US" altLang="zh-CN" sz="1000" b="1" u="none" strike="noStrike">
                          <a:effectLst/>
                        </a:rPr>
                        <a:t>10/11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extLst>
                  <a:ext uri="{0D108BD9-81ED-4DB2-BD59-A6C34878D82A}">
                    <a16:rowId xmlns:a16="http://schemas.microsoft.com/office/drawing/2014/main" val="1375382624"/>
                  </a:ext>
                </a:extLst>
              </a:tr>
              <a:tr h="3094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八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10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30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Cache Memories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L5 (cachelab) out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extLst>
                  <a:ext uri="{0D108BD9-81ED-4DB2-BD59-A6C34878D82A}">
                    <a16:rowId xmlns:a16="http://schemas.microsoft.com/office/drawing/2014/main" val="2009473224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11</a:t>
                      </a:r>
                      <a:r>
                        <a:rPr lang="zh-CN" altLang="en-US" sz="1000" b="1" u="none" strike="noStrike" dirty="0">
                          <a:effectLst/>
                        </a:rPr>
                        <a:t>月</a:t>
                      </a:r>
                      <a:r>
                        <a:rPr lang="en-US" altLang="zh-CN" sz="1000" b="1" u="none" strike="noStrike" dirty="0">
                          <a:effectLst/>
                        </a:rPr>
                        <a:t>1</a:t>
                      </a:r>
                      <a:r>
                        <a:rPr lang="zh-CN" altLang="en-US" sz="1000" b="1" u="none" strike="noStrike" dirty="0">
                          <a:effectLst/>
                        </a:rPr>
                        <a:t>日</a:t>
                      </a:r>
                      <a:endParaRPr lang="zh-CN" altLang="en-US" sz="1000" b="1" i="0" u="none" strike="noStrike" dirty="0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Program optimization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1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大班</a:t>
                      </a:r>
                      <a:r>
                        <a:rPr lang="en-US" altLang="zh-CN" sz="1000" b="1" u="none" strike="noStrike">
                          <a:effectLst/>
                        </a:rPr>
                        <a:t>12/13/14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extLst>
                  <a:ext uri="{0D108BD9-81ED-4DB2-BD59-A6C34878D82A}">
                    <a16:rowId xmlns:a16="http://schemas.microsoft.com/office/drawing/2014/main" val="3303702190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九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r>
                        <a:rPr lang="zh-CN" alt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月</a:t>
                      </a:r>
                      <a:r>
                        <a:rPr lang="en-US" altLang="zh-CN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r>
                        <a:rPr lang="zh-CN" alt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日</a:t>
                      </a:r>
                      <a:endParaRPr lang="zh-CN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期中考试</a:t>
                      </a:r>
                      <a:endParaRPr lang="zh-CN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BFBFB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extLst>
                  <a:ext uri="{0D108BD9-81ED-4DB2-BD59-A6C34878D82A}">
                    <a16:rowId xmlns:a16="http://schemas.microsoft.com/office/drawing/2014/main" val="1882872258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8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>
                          <a:effectLst/>
                        </a:rPr>
                        <a:t>专题讲座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8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期中讲解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extLst>
                  <a:ext uri="{0D108BD9-81ED-4DB2-BD59-A6C34878D82A}">
                    <a16:rowId xmlns:a16="http://schemas.microsoft.com/office/drawing/2014/main" val="3327381093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十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13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Linking 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extLst>
                  <a:ext uri="{0D108BD9-81ED-4DB2-BD59-A6C34878D82A}">
                    <a16:rowId xmlns:a16="http://schemas.microsoft.com/office/drawing/2014/main" val="3040340430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15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Linking II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15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大班</a:t>
                      </a:r>
                      <a:r>
                        <a:rPr lang="en-US" altLang="zh-CN" sz="1000" b="1" u="none" strike="noStrike">
                          <a:effectLst/>
                        </a:rPr>
                        <a:t>17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extLst>
                  <a:ext uri="{0D108BD9-81ED-4DB2-BD59-A6C34878D82A}">
                    <a16:rowId xmlns:a16="http://schemas.microsoft.com/office/drawing/2014/main" val="2369278797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十一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20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ECF: Exceptions &amp; Processes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extLst>
                  <a:ext uri="{0D108BD9-81ED-4DB2-BD59-A6C34878D82A}">
                    <a16:rowId xmlns:a16="http://schemas.microsoft.com/office/drawing/2014/main" val="3052942665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22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ECF: Signals &amp; Nonlocal Jumps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22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大班</a:t>
                      </a:r>
                      <a:r>
                        <a:rPr lang="en-US" altLang="zh-CN" sz="1000" b="1" u="none" strike="noStrike">
                          <a:effectLst/>
                        </a:rPr>
                        <a:t>18/19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L6 (tshlab) out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extLst>
                  <a:ext uri="{0D108BD9-81ED-4DB2-BD59-A6C34878D82A}">
                    <a16:rowId xmlns:a16="http://schemas.microsoft.com/office/drawing/2014/main" val="3418097788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十二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27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System Level I/O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extLst>
                  <a:ext uri="{0D108BD9-81ED-4DB2-BD59-A6C34878D82A}">
                    <a16:rowId xmlns:a16="http://schemas.microsoft.com/office/drawing/2014/main" val="2200901861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29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Virtual Memory: Concepts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29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大班</a:t>
                      </a:r>
                      <a:r>
                        <a:rPr lang="en-US" altLang="zh-CN" sz="1000" b="1" u="none" strike="noStrike">
                          <a:effectLst/>
                        </a:rPr>
                        <a:t>20/21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extLst>
                  <a:ext uri="{0D108BD9-81ED-4DB2-BD59-A6C34878D82A}">
                    <a16:rowId xmlns:a16="http://schemas.microsoft.com/office/drawing/2014/main" val="757006106"/>
                  </a:ext>
                </a:extLst>
              </a:tr>
              <a:tr h="3094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十三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4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Virtual Memory: Systems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L7(malloclab) out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extLst>
                  <a:ext uri="{0D108BD9-81ED-4DB2-BD59-A6C34878D82A}">
                    <a16:rowId xmlns:a16="http://schemas.microsoft.com/office/drawing/2014/main" val="912233866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6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Dynamic Memory Allocation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6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大班</a:t>
                      </a:r>
                      <a:r>
                        <a:rPr lang="en-US" altLang="zh-CN" sz="1000" b="1" u="none" strike="noStrike">
                          <a:effectLst/>
                        </a:rPr>
                        <a:t>22/23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extLst>
                  <a:ext uri="{0D108BD9-81ED-4DB2-BD59-A6C34878D82A}">
                    <a16:rowId xmlns:a16="http://schemas.microsoft.com/office/drawing/2014/main" val="3542326942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十四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11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Network Programming 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extLst>
                  <a:ext uri="{0D108BD9-81ED-4DB2-BD59-A6C34878D82A}">
                    <a16:rowId xmlns:a16="http://schemas.microsoft.com/office/drawing/2014/main" val="1883271842"/>
                  </a:ext>
                </a:extLst>
              </a:tr>
              <a:tr h="3094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13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Network Programming II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13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大班</a:t>
                      </a:r>
                      <a:r>
                        <a:rPr lang="en-US" altLang="zh-CN" sz="1000" b="1" u="none" strike="noStrike">
                          <a:effectLst/>
                        </a:rPr>
                        <a:t>24/25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L8 (proxylab) out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extLst>
                  <a:ext uri="{0D108BD9-81ED-4DB2-BD59-A6C34878D82A}">
                    <a16:rowId xmlns:a16="http://schemas.microsoft.com/office/drawing/2014/main" val="2546405991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十五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18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Concurrent Programming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BFBFB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extLst>
                  <a:ext uri="{0D108BD9-81ED-4DB2-BD59-A6C34878D82A}">
                    <a16:rowId xmlns:a16="http://schemas.microsoft.com/office/drawing/2014/main" val="3745805088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20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Synchronization: Basic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20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大班</a:t>
                      </a:r>
                      <a:r>
                        <a:rPr lang="en-US" altLang="zh-CN" sz="1000" b="1" u="none" strike="noStrike">
                          <a:effectLst/>
                        </a:rPr>
                        <a:t>26/27/28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BFBFB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extLst>
                  <a:ext uri="{0D108BD9-81ED-4DB2-BD59-A6C34878D82A}">
                    <a16:rowId xmlns:a16="http://schemas.microsoft.com/office/drawing/2014/main" val="3768394141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十六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25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29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Synchronization: Advanced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extLst>
                  <a:ext uri="{0D108BD9-81ED-4DB2-BD59-A6C34878D82A}">
                    <a16:rowId xmlns:a16="http://schemas.microsoft.com/office/drawing/2014/main" val="959388041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27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30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 dirty="0">
                          <a:effectLst/>
                        </a:rPr>
                        <a:t>期末复习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12</a:t>
                      </a:r>
                      <a:r>
                        <a:rPr lang="zh-CN" altLang="en-US" sz="1000" b="1" u="none" strike="noStrike">
                          <a:effectLst/>
                        </a:rPr>
                        <a:t>月</a:t>
                      </a:r>
                      <a:r>
                        <a:rPr lang="en-US" altLang="zh-CN" sz="1000" b="1" u="none" strike="noStrike">
                          <a:effectLst/>
                        </a:rPr>
                        <a:t>27</a:t>
                      </a:r>
                      <a:r>
                        <a:rPr lang="zh-CN" altLang="en-US" sz="1000" b="1" u="none" strike="noStrike">
                          <a:effectLst/>
                        </a:rPr>
                        <a:t>日</a:t>
                      </a:r>
                      <a:endParaRPr lang="zh-CN" altLang="en-US" sz="1000" b="1" i="0" u="none" strike="noStrike">
                        <a:solidFill>
                          <a:srgbClr val="4472C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15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期末习题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 dirty="0">
                          <a:effectLst/>
                        </a:rPr>
                        <a:t>期末核查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07" marR="5007" marT="5007" marB="0" anchor="ctr"/>
                </a:tc>
                <a:extLst>
                  <a:ext uri="{0D108BD9-81ED-4DB2-BD59-A6C34878D82A}">
                    <a16:rowId xmlns:a16="http://schemas.microsoft.com/office/drawing/2014/main" val="1446895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65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Self Introduction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299" y="1016959"/>
            <a:ext cx="10507953" cy="4458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喜闻乐见的环节！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每人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1-2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分钟左右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供参考，</a:t>
            </a:r>
            <a:r>
              <a:rPr lang="zh-CN" altLang="en-US" sz="2400" strike="sngStrike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如果你不知道要说什么可以看这个</a:t>
            </a:r>
            <a:endParaRPr lang="en-US" altLang="zh-CN" sz="2400" strike="sngStrike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姓名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/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年级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/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专业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家乡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/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兴趣爱好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对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ICS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的学习有什么想法吗？对小班有什么期望？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⭐关于自己的一件事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+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向下一个人提一个问题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258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Evaluation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299" y="1016959"/>
            <a:ext cx="10507953" cy="5116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期中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15% +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期末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40% + Lab30% +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小班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15%</a:t>
            </a:r>
          </a:p>
          <a:p>
            <a:pPr>
              <a:lnSpc>
                <a:spcPct val="150000"/>
              </a:lnSpc>
              <a:defRPr/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小班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15%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：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lvl="1" indent="0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*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由于控制平均分的需要，可能会调分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回课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/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回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Lab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：评分的主要依据，同学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+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助教打分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考勤：有理由请假≤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2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次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课堂表现：鼓励互动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/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提问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/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勘误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Bonus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：可能有？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4859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勘误？好问题？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目标：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减少无效内卷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/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过度内卷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907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32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Lab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299" y="1016959"/>
            <a:ext cx="10930764" cy="5116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每个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Lab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约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2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周时间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注意：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Lab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发布时间通常远早于大班课进度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Grace Day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共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5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天，单次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Lab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最多使用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2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天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提交网址：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  <a:hlinkClick r:id="rId2"/>
              </a:rPr>
              <a:t>autolab.pku.edu.cn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（</a:t>
            </a:r>
            <a:r>
              <a:rPr lang="en-US" altLang="zh-CN" sz="2000" strike="sngStrike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9.12</a:t>
            </a:r>
            <a:r>
              <a:rPr lang="zh-CN" altLang="en-US" sz="2000" strike="sngStrike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晚还不能访问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）（</a:t>
            </a:r>
            <a:r>
              <a:rPr lang="en-US" altLang="zh-CN" sz="2000" strike="sngStrike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9.13</a:t>
            </a:r>
            <a:r>
              <a:rPr lang="zh-CN" altLang="en-US" sz="2000" strike="sngStrike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下午也不行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）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marR="0" lvl="0" indent="-34290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R="0" lvl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Tips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：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marR="0" lvl="0" indent="-34290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尽早开始，别赶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ddl</a:t>
            </a:r>
            <a:endParaRPr lang="en-US" altLang="zh-CN" sz="2000" strike="sngStrike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marR="0" lvl="0" indent="-34290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不要抄袭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（不论是网上的还是同学的），语法树查重警告！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交流借鉴思路可以；抄课本代码可以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不用过度担心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代码风格和规范（有助教手动评分环节）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67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32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Lab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299" y="1016959"/>
            <a:ext cx="10930764" cy="5110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环境配置教程：</a:t>
            </a: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  <a:hlinkClick r:id="rId2"/>
              </a:rPr>
              <a:t>Linux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  <a:hlinkClick r:id="rId2"/>
              </a:rPr>
              <a:t>环境配置从</a:t>
            </a: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  <a:hlinkClick r:id="rId2"/>
              </a:rPr>
              <a:t>0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  <a:hlinkClick r:id="rId2"/>
              </a:rPr>
              <a:t>到</a:t>
            </a: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  <a:hlinkClick r:id="rId2"/>
              </a:rPr>
              <a:t>1</a:t>
            </a: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  <a:hlinkClick r:id="rId3"/>
              </a:rPr>
              <a:t>ssh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  <a:hlinkClick r:id="rId3"/>
              </a:rPr>
              <a:t>与</a:t>
            </a: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  <a:hlinkClick r:id="rId3"/>
              </a:rPr>
              <a:t>VS Code Remote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  <a:hlinkClick r:id="rId3"/>
              </a:rPr>
              <a:t>远程开发</a:t>
            </a: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lvl="1" indent="0">
              <a:lnSpc>
                <a:spcPct val="150000"/>
              </a:lnSpc>
              <a:defRPr/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如果有更多参考需要，详见课程网站</a:t>
            </a: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Lab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完成方式：</a:t>
            </a: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虚拟机中下载</a:t>
            </a:r>
            <a:r>
              <a:rPr lang="en-US" altLang="zh-CN" sz="2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vscode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，使用</a:t>
            </a:r>
            <a:r>
              <a:rPr lang="en-US" altLang="zh-CN" sz="2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vscode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编程</a:t>
            </a: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虚拟机中使用</a:t>
            </a: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vim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编程</a:t>
            </a: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连接</a:t>
            </a: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class machine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完成（未开放）</a:t>
            </a: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lvl="1" indent="0">
              <a:lnSpc>
                <a:spcPct val="150000"/>
              </a:lnSpc>
              <a:defRPr/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注：上述几种方式通常需要结合使用</a:t>
            </a: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69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58C9FC2-C229-47BE-ADE4-B33EE1DB5FC6}"/>
              </a:ext>
            </a:extLst>
          </p:cNvPr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32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Presentation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64A152-B0F9-4B45-B6C0-BD48D03BB808}"/>
                </a:ext>
              </a:extLst>
            </p:cNvPr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A82749-44BB-422E-BEAB-94C560230919}"/>
                  </a:ext>
                </a:extLst>
              </p:cNvPr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ADAFFE5-8FB1-41FA-8769-E83E586749FD}"/>
                  </a:ext>
                </a:extLst>
              </p:cNvPr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C88403-FAAC-4B80-9E7B-8DE75800594D}"/>
                  </a:ext>
                </a:extLst>
              </p:cNvPr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299" y="1016959"/>
            <a:ext cx="10930764" cy="5110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R="0" lvl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小班与评分关系最紧密的部分</a:t>
            </a: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R="0" lvl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*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课间会发布回课安排表</a:t>
            </a: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R="0" lvl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marR="0" lvl="0" indent="-34290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回课（约</a:t>
            </a: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30min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）</a:t>
            </a: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回顾课程内容</a:t>
            </a: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R="0" lvl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marR="0" lvl="0" indent="-34290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回</a:t>
            </a: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Lab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（约</a:t>
            </a: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15min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）</a:t>
            </a: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介绍代码思路</a:t>
            </a: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060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 w="12700">
          <a:solidFill>
            <a:srgbClr val="9A0000"/>
          </a:solidFill>
          <a:round/>
        </a:ln>
      </a:spPr>
      <a:bodyPr anchor="ctr"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kern="1200" cap="none" spc="0" normalizeH="0" baseline="0" noProof="0" dirty="0">
            <a:ln>
              <a:noFill/>
            </a:ln>
            <a:solidFill>
              <a:srgbClr val="FFFFFF"/>
            </a:solidFill>
            <a:effectLst/>
            <a:uLnTx/>
            <a:uFillTx/>
            <a:latin typeface="FZShengShiKaiShuS-EB-GB" panose="02000000000000000000" pitchFamily="2" charset="-122"/>
            <a:ea typeface="FZShengShiKaiShuS-EB-GB" panose="02000000000000000000" pitchFamily="2" charset="-122"/>
            <a:cs typeface="+mn-ea"/>
            <a:sym typeface="+mn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4442</TotalTime>
  <Words>1096</Words>
  <Application>Microsoft Office PowerPoint</Application>
  <PresentationFormat>宽屏</PresentationFormat>
  <Paragraphs>379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华文行楷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zhang.lingxin@outlook.com</dc:creator>
  <cp:lastModifiedBy>zhang.lingxin@outlook.com</cp:lastModifiedBy>
  <cp:revision>40</cp:revision>
  <dcterms:created xsi:type="dcterms:W3CDTF">2022-07-23T02:40:33Z</dcterms:created>
  <dcterms:modified xsi:type="dcterms:W3CDTF">2023-09-13T12:49:09Z</dcterms:modified>
</cp:coreProperties>
</file>