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26" r:id="rId2"/>
    <p:sldId id="459" r:id="rId3"/>
    <p:sldId id="479" r:id="rId4"/>
    <p:sldId id="473" r:id="rId5"/>
    <p:sldId id="474" r:id="rId6"/>
    <p:sldId id="460" r:id="rId7"/>
    <p:sldId id="471" r:id="rId8"/>
    <p:sldId id="472" r:id="rId9"/>
    <p:sldId id="491" r:id="rId10"/>
    <p:sldId id="505" r:id="rId11"/>
    <p:sldId id="503" r:id="rId12"/>
    <p:sldId id="492" r:id="rId13"/>
    <p:sldId id="476" r:id="rId14"/>
    <p:sldId id="477" r:id="rId15"/>
    <p:sldId id="481" r:id="rId16"/>
    <p:sldId id="462" r:id="rId17"/>
    <p:sldId id="483" r:id="rId18"/>
    <p:sldId id="484" r:id="rId19"/>
    <p:sldId id="482" r:id="rId20"/>
    <p:sldId id="501" r:id="rId21"/>
    <p:sldId id="502" r:id="rId22"/>
    <p:sldId id="487" r:id="rId23"/>
    <p:sldId id="489" r:id="rId24"/>
    <p:sldId id="493" r:id="rId25"/>
    <p:sldId id="494" r:id="rId26"/>
    <p:sldId id="496" r:id="rId27"/>
    <p:sldId id="497" r:id="rId28"/>
    <p:sldId id="499" r:id="rId29"/>
    <p:sldId id="486" r:id="rId30"/>
    <p:sldId id="480" r:id="rId31"/>
    <p:sldId id="478" r:id="rId32"/>
    <p:sldId id="44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F140A4-6066-4BEF-9FF5-7BCF2BB8DAC4}">
          <p14:sldIdLst>
            <p14:sldId id="426"/>
            <p14:sldId id="459"/>
            <p14:sldId id="479"/>
            <p14:sldId id="473"/>
            <p14:sldId id="474"/>
            <p14:sldId id="460"/>
            <p14:sldId id="471"/>
            <p14:sldId id="472"/>
            <p14:sldId id="491"/>
            <p14:sldId id="505"/>
            <p14:sldId id="503"/>
            <p14:sldId id="492"/>
            <p14:sldId id="476"/>
            <p14:sldId id="477"/>
            <p14:sldId id="481"/>
            <p14:sldId id="462"/>
            <p14:sldId id="483"/>
            <p14:sldId id="484"/>
            <p14:sldId id="482"/>
            <p14:sldId id="501"/>
            <p14:sldId id="502"/>
            <p14:sldId id="487"/>
            <p14:sldId id="489"/>
            <p14:sldId id="493"/>
            <p14:sldId id="494"/>
            <p14:sldId id="496"/>
            <p14:sldId id="497"/>
            <p14:sldId id="499"/>
            <p14:sldId id="486"/>
            <p14:sldId id="480"/>
            <p14:sldId id="478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.lingxin@outlook.com" initials="z" lastIdx="1" clrIdx="0">
    <p:extLst>
      <p:ext uri="{19B8F6BF-5375-455C-9EA6-DF929625EA0E}">
        <p15:presenceInfo xmlns:p15="http://schemas.microsoft.com/office/powerpoint/2012/main" userId="8a9abf887ec0b3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94660"/>
  </p:normalViewPr>
  <p:slideViewPr>
    <p:cSldViewPr snapToGrid="0">
      <p:cViewPr>
        <p:scale>
          <a:sx n="76" d="100"/>
          <a:sy n="76" d="100"/>
        </p:scale>
        <p:origin x="2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4649-39B4-42E3-97BC-505D935CCCF6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92CA-640C-45C9-9D03-DDEA7631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2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0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9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2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6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0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95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8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6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07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2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64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99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15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01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4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98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6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5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01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77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6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6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7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1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2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9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89D9-0B23-4E2C-9A89-814494CFE8EB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765218" y="1419035"/>
            <a:ext cx="1050795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Lesson 2</a:t>
            </a:r>
          </a:p>
          <a:p>
            <a:pPr algn="ctr">
              <a:defRPr/>
            </a:pPr>
            <a:r>
              <a:rPr lang="en-US" altLang="zh-CN" sz="6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Information</a:t>
            </a:r>
          </a:p>
          <a:p>
            <a:pPr algn="ctr"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ICS Seminar #9</a:t>
            </a:r>
          </a:p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张龄心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Sept 20, 2023</a:t>
            </a:r>
          </a:p>
        </p:txBody>
      </p:sp>
    </p:spTree>
    <p:extLst>
      <p:ext uri="{BB962C8B-B14F-4D97-AF65-F5344CB8AC3E}">
        <p14:creationId xmlns:p14="http://schemas.microsoft.com/office/powerpoint/2010/main" val="9794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727102E-CD76-CF16-2BFC-AE328ADF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601" y="1436513"/>
            <a:ext cx="6101120" cy="2183651"/>
          </a:xfrm>
          <a:prstGeom prst="rect">
            <a:avLst/>
          </a:prstGeom>
        </p:spPr>
      </p:pic>
      <p:sp>
        <p:nvSpPr>
          <p:cNvPr id="2" name="矩形 4">
            <a:extLst>
              <a:ext uri="{FF2B5EF4-FFF2-40B4-BE49-F238E27FC236}">
                <a16:creationId xmlns:a16="http://schemas.microsoft.com/office/drawing/2014/main" id="{732F0CC6-3852-CC88-59CA-80E828E7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1" y="3716199"/>
            <a:ext cx="851468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 | b = ~(~a &amp; ~b)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 ^ b = (a &amp; b) | (~a &amp; ~b),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已知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|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可以表出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87AD296-5D1E-03E5-B929-E6880A30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" y="712183"/>
            <a:ext cx="10297221" cy="335068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66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87AD296-5D1E-03E5-B929-E6880A30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" y="712183"/>
            <a:ext cx="10297221" cy="335068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89726195-95BE-D57C-F71D-1832EE9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1" y="3716199"/>
            <a:ext cx="8514686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异或满足结合律和交换律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课本习题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指针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运算符的优先级很高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四则运算的优先级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位运算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7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300" y="1016959"/>
            <a:ext cx="534589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在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x86-64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机器上有以下程序片段，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x = foo();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int y = bar();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unsigned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x;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unsigned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uy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y;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请选出右侧表达式中恒为真的选项。</a:t>
            </a: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FEFB7DFD-9E56-24DB-3D6D-3A5BC427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190" y="1016959"/>
            <a:ext cx="534589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/ 8 == x &gt;&gt; 3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/ 8 ==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&gt;&gt; 3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* x &gt;=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*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&gt;=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&lt;= 0 || -x &lt;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&gt;= 0 || -x &gt;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!x || (x | -x) &gt;&gt; 31 == -1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 -1</a:t>
            </a:r>
          </a:p>
        </p:txBody>
      </p:sp>
    </p:spTree>
    <p:extLst>
      <p:ext uri="{BB962C8B-B14F-4D97-AF65-F5344CB8AC3E}">
        <p14:creationId xmlns:p14="http://schemas.microsoft.com/office/powerpoint/2010/main" val="103231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300" y="1016959"/>
            <a:ext cx="5345890" cy="390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在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x86-64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机器上有以下程序片段，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x = foo();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int y = bar();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unsigned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x;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unsigned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uy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y;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请选出右侧表达式中恒为真的选项。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2, 4, 5, 7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FEFB7DFD-9E56-24DB-3D6D-3A5BC427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515" y="1016959"/>
            <a:ext cx="6020637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/ 8 == x &gt;&gt; 3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x&lt;0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时不成立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/ 8 == 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&gt;&gt; 3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* x &gt;= 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溢出为负数时不成立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* 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&gt;=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&lt;= 0 || -x &lt; 0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&gt;= 0 || -x &gt; 0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x=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-x=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!x || (x | -x) &gt;&gt; 31 == -1 </a:t>
            </a:r>
            <a:b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x!=0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[11…1]=-1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&gt; -1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统一转换成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比较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5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不定项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选出下列表达式中恒成立的选项（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为整型）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((x &gt;&gt; 1) &lt;&lt; 1) &lt;= x  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((x / 2) * 2) &lt;= x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-(x ^ y ^ (~x)) - y == -(y ^ x ^ (~y)) - x</a:t>
            </a:r>
          </a:p>
        </p:txBody>
      </p:sp>
    </p:spTree>
    <p:extLst>
      <p:ext uri="{BB962C8B-B14F-4D97-AF65-F5344CB8AC3E}">
        <p14:creationId xmlns:p14="http://schemas.microsoft.com/office/powerpoint/2010/main" val="82368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不定项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选出下列表达式中恒成立的选项（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为整型）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((x &gt;&gt; 1) &lt;&lt; 1) &lt;= x  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((x / 2) * 2) &lt;= x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x&lt;0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且为奇数时不成立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-(x ^ y ^ (~x)) - y == -(y ^ x ^ (~y)) – x </a:t>
            </a: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异或运算满足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交换律和结合律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7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大端法和小端法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5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大端法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符合阅读习惯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直觉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从低地址读到高地址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IBM / Oracle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小端法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不符合直觉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反过来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Intel / Android / 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双端法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可以配置成大端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小端机器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80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" name="内容占位符 6" descr="内容占位符 6">
            <a:extLst>
              <a:ext uri="{FF2B5EF4-FFF2-40B4-BE49-F238E27FC236}">
                <a16:creationId xmlns:a16="http://schemas.microsoft.com/office/drawing/2014/main" id="{E868B179-7D26-1306-C55F-93731D33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0" y="858909"/>
            <a:ext cx="10407296" cy="39215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850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" name="内容占位符 6" descr="内容占位符 6">
            <a:extLst>
              <a:ext uri="{FF2B5EF4-FFF2-40B4-BE49-F238E27FC236}">
                <a16:creationId xmlns:a16="http://schemas.microsoft.com/office/drawing/2014/main" id="{E868B179-7D26-1306-C55F-93731D33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0" y="858909"/>
            <a:ext cx="10407296" cy="392158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4">
            <a:extLst>
              <a:ext uri="{FF2B5EF4-FFF2-40B4-BE49-F238E27FC236}">
                <a16:creationId xmlns:a16="http://schemas.microsoft.com/office/drawing/2014/main" id="{89726195-95BE-D57C-F71D-1832EE9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685" y="4726057"/>
            <a:ext cx="851468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注意本题中高地址在左低地址在右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与阅读习惯不同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4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原码、</a:t>
              </a: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反码和补码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有符号数的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种二进制表示方式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原码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(sign-magnitude)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二进制数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符号位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反码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(ones' complement)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正数的反码为本身，负数的反码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除符号位以外其他各位取反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补码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(two's complement)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正数的补码为其本身，负数的补码等于反码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+ 1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原码和反码中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+0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和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-0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两种表示</a:t>
            </a:r>
          </a:p>
        </p:txBody>
      </p:sp>
    </p:spTree>
    <p:extLst>
      <p:ext uri="{BB962C8B-B14F-4D97-AF65-F5344CB8AC3E}">
        <p14:creationId xmlns:p14="http://schemas.microsoft.com/office/powerpoint/2010/main" val="382419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9A367B0-6C5D-FEF3-3117-5E7102E9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70" y="937566"/>
            <a:ext cx="9365420" cy="549127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19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9A367B0-6C5D-FEF3-3117-5E7102E9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70" y="937566"/>
            <a:ext cx="9365420" cy="549127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89726195-95BE-D57C-F71D-1832EE9D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4319098"/>
            <a:ext cx="4898569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192.168.56.xx = 0xc0 a8 38 ??</a:t>
            </a:r>
          </a:p>
        </p:txBody>
      </p:sp>
    </p:spTree>
    <p:extLst>
      <p:ext uri="{BB962C8B-B14F-4D97-AF65-F5344CB8AC3E}">
        <p14:creationId xmlns:p14="http://schemas.microsoft.com/office/powerpoint/2010/main" val="280576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复杂类型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的阅读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: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右左法则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5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从变量名开始看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向右读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直到遇到圆括号时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转为向左读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再次遇到圆括号时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再次转向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即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每次遇到圆括号时就转向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例子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a[10]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*a[10]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(*a)[10]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89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char **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(*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daytab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)[13];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daytab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[13];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void *comp();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void (*comp)();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*(*(*a)(int))[10]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*( *( 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arr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[5])())();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char (*(*x())[])();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char (*(*x[3])())[5];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7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强制类型转换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98088" cy="55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保持底层二进制表示不变即可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大小转换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大转小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直接截断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若有符号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符号位保持不变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小转大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符号扩展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前面加符号位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), </a:t>
            </a: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零扩展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前面加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大小和符号都需要转换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先变大小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再变符号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不同类型进行运算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无符号类型一起运算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统一转换成无符号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不同大小的类型一起运算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统一转换成大的类型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通用原则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同大小类型转换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底层二进制表示不变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适用于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union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等类型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66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矩形 4">
            <a:extLst>
              <a:ext uri="{FF2B5EF4-FFF2-40B4-BE49-F238E27FC236}">
                <a16:creationId xmlns:a16="http://schemas.microsoft.com/office/drawing/2014/main" id="{1E1BF3B0-B18D-7400-7754-48B8BC66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4" y="1268603"/>
            <a:ext cx="8217612" cy="224676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&lt;bits/stdc++.h&gt;</a:t>
            </a:r>
            <a:endParaRPr lang="en-US" altLang="zh-CN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BD50FB-0A88-F4C1-D35D-66B3CA59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4" y="4077939"/>
            <a:ext cx="85146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运行结果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062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矩形 4">
            <a:extLst>
              <a:ext uri="{FF2B5EF4-FFF2-40B4-BE49-F238E27FC236}">
                <a16:creationId xmlns:a16="http://schemas.microsoft.com/office/drawing/2014/main" id="{1E1BF3B0-B18D-7400-7754-48B8BC66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4" y="1268603"/>
            <a:ext cx="8217612" cy="224676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&lt;bits/stdc++.h&gt;</a:t>
            </a:r>
            <a:endParaRPr lang="en-US" altLang="zh-CN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BD50FB-0A88-F4C1-D35D-66B3CA59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934" y="4208567"/>
            <a:ext cx="851468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char: 1 byte,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范围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-128~127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 char: 1 byte,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范围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0~255</a:t>
            </a:r>
          </a:p>
        </p:txBody>
      </p:sp>
    </p:spTree>
    <p:extLst>
      <p:ext uri="{BB962C8B-B14F-4D97-AF65-F5344CB8AC3E}">
        <p14:creationId xmlns:p14="http://schemas.microsoft.com/office/powerpoint/2010/main" val="79900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浮点运算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98088" cy="55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保持底层二进制表示不变即可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大小转换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大转小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直接截断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若有符号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符号位保持不变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小转大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符号扩展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前面加符号位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), </a:t>
            </a: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零扩展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前面加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大小和符号都需要转换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先变大小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再变符号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不同类型进行运算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有符号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无符号类型一起运算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统一转换成无符号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不同大小的类型一起运算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统一转换成大的类型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通用原则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同大小类型转换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底层二进制表示不变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适用于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union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等类型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24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1796932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的阶码可表示的指数范围是？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double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的阶码可表示的指数范围是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 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某种浮点数，阶码字段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位，小数字段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 （共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1+m+n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位）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问最大非规格化数？最小规格化数？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最大规格化数？（仅考虑正数）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15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1796932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的阶码可表示的指数范围是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-126 ~ 127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double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的阶码可表示的指数范围是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-1022 ~ 1023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某种浮点数，阶码字段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位，小数字段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 （共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1+m+n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位）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问最大非规格化数？最小规格化数？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？最大规格化数？（仅考虑正数）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最大非规格化数：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 00..00  11..11  -&gt;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最小规格化数：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 00..01  00…0 -&gt;</a:t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 011…11  00..0</a:t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最大规格化数：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11…110  11…1  -&gt;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表达式太复杂不写了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BBEA0E-D280-1244-97BA-D3DDD481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96" y="3820260"/>
            <a:ext cx="1523381" cy="590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BD0A80-35A4-A156-1DB3-1FB8D44F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12" y="3207385"/>
            <a:ext cx="2710992" cy="6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二进制相关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1796932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整型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位为例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-2147483648 = -2^31,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Tmax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2147483647 = 2^31-1  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Tmin+Tmin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=0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-x=(~x)+1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浮点数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符号位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阶码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小数位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float: 1+8+23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double: 1+11+52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236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0596D7-CE36-9008-6B45-784CF54E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r="3294" b="7187"/>
          <a:stretch/>
        </p:blipFill>
        <p:spPr>
          <a:xfrm>
            <a:off x="127028" y="986180"/>
            <a:ext cx="11925970" cy="2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0596D7-CE36-9008-6B45-784CF54E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r="3294" b="7187"/>
          <a:stretch/>
        </p:blipFill>
        <p:spPr>
          <a:xfrm>
            <a:off x="127028" y="986180"/>
            <a:ext cx="11925970" cy="2618230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EFF92ADD-96DA-C314-4815-F12CD6C9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827" y="3991271"/>
            <a:ext cx="6020637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正确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Tmin+Tmin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=0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阶码为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0 -&gt;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非规格化数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D. Inf+(-Inf)=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NaN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NaN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无法互相比较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12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842023" y="2549335"/>
            <a:ext cx="105079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Thank you!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8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179693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下面表达式中为真的是：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(unsigned) -1 &lt; -2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2147483647 &gt; (int) 2147483648U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(0x80005942 &gt;&gt; 4) == 0x09005942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2147483647 + 1 != 2147483648</a:t>
            </a:r>
          </a:p>
        </p:txBody>
      </p:sp>
    </p:spTree>
    <p:extLst>
      <p:ext uri="{BB962C8B-B14F-4D97-AF65-F5344CB8AC3E}">
        <p14:creationId xmlns:p14="http://schemas.microsoft.com/office/powerpoint/2010/main" val="332794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852387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下面表达式中为真的是：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(unsigned) -1 &lt; -2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LRS=[100..0]=2^31 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如果是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位机器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B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2147483647 &gt; (int) 2147483648U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RHS=[100..0]=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(0x80005942 &gt;&gt; 4) == 0x09005942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．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2147483647 + 1 != 2147483648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(?)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32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C90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机器会将右侧识别为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所以左右相等，不能选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64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C99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以上机器将右侧识别为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long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所以左右不相等（左边会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先溢出为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-0x80000000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再转成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long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），可以选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740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（不定项）  假设下列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和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数均为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32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x = 0x80000000;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unsigned y = 0x00000001;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int z = 0x80000001;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以下表达式正确的是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A. (-x) &lt;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B. (-1) &gt; 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C. (z&lt;&lt;3) == (z*8)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D. y*24 == z&lt;&lt;5 - y&lt;&lt;3</a:t>
            </a:r>
          </a:p>
        </p:txBody>
      </p:sp>
    </p:spTree>
    <p:extLst>
      <p:ext uri="{BB962C8B-B14F-4D97-AF65-F5344CB8AC3E}">
        <p14:creationId xmlns:p14="http://schemas.microsoft.com/office/powerpoint/2010/main" val="397258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1796932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（不定项）  假设下列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和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数均为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32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 x = 0x80000000;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= [1000…0]=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Tmin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= 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 y = 0x00000001;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int z = 0x80000001;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以下表达式正确的是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A. (-x) &lt; 0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B. (-1) &gt; 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signed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参与运算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都转换成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unsigned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C. (z&lt;&lt;3) == (z*8)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D. y*24 == z&lt;&lt;5 - y&lt;&lt;3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运算优先级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四则运算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位移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3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运算符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1DE8332-F8E0-B7EC-BCFE-2F0A171D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24" y="236993"/>
            <a:ext cx="6102998" cy="61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例题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727102E-CD76-CF16-2BFC-AE328ADF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601" y="1436513"/>
            <a:ext cx="6101120" cy="2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9A0000"/>
          </a:solidFill>
          <a:round/>
        </a:ln>
      </a:spPr>
      <a:bodyPr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FZShengShiKaiShuS-EB-GB" panose="02000000000000000000" pitchFamily="2" charset="-122"/>
            <a:ea typeface="FZShengShiKaiShuS-EB-GB" panose="02000000000000000000" pitchFamily="2" charset="-122"/>
            <a:cs typeface="+mn-ea"/>
            <a:sym typeface="+mn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9617</TotalTime>
  <Words>2009</Words>
  <Application>Microsoft Office PowerPoint</Application>
  <PresentationFormat>宽屏</PresentationFormat>
  <Paragraphs>271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华文行楷</vt:lpstr>
      <vt:lpstr>微软雅黑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zhang.lingxin@outlook.com</dc:creator>
  <cp:lastModifiedBy>zhang.lingxin@outlook.com</cp:lastModifiedBy>
  <cp:revision>48</cp:revision>
  <dcterms:created xsi:type="dcterms:W3CDTF">2022-07-23T02:40:33Z</dcterms:created>
  <dcterms:modified xsi:type="dcterms:W3CDTF">2023-09-19T15:58:21Z</dcterms:modified>
</cp:coreProperties>
</file>