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531" r:id="rId3"/>
    <p:sldId id="533" r:id="rId4"/>
    <p:sldId id="536" r:id="rId5"/>
    <p:sldId id="537" r:id="rId6"/>
    <p:sldId id="534" r:id="rId7"/>
    <p:sldId id="540" r:id="rId8"/>
    <p:sldId id="553" r:id="rId9"/>
    <p:sldId id="541" r:id="rId10"/>
    <p:sldId id="538" r:id="rId11"/>
    <p:sldId id="543" r:id="rId12"/>
    <p:sldId id="549" r:id="rId13"/>
    <p:sldId id="544" r:id="rId14"/>
    <p:sldId id="545" r:id="rId15"/>
    <p:sldId id="546" r:id="rId16"/>
    <p:sldId id="547" r:id="rId17"/>
    <p:sldId id="580" r:id="rId18"/>
    <p:sldId id="551" r:id="rId19"/>
    <p:sldId id="550" r:id="rId20"/>
    <p:sldId id="548" r:id="rId21"/>
    <p:sldId id="528" r:id="rId22"/>
    <p:sldId id="521" r:id="rId23"/>
    <p:sldId id="522" r:id="rId24"/>
    <p:sldId id="523" r:id="rId25"/>
    <p:sldId id="581" r:id="rId26"/>
    <p:sldId id="555" r:id="rId27"/>
    <p:sldId id="552" r:id="rId28"/>
    <p:sldId id="554" r:id="rId29"/>
    <p:sldId id="556" r:id="rId30"/>
    <p:sldId id="557" r:id="rId31"/>
    <p:sldId id="559" r:id="rId32"/>
    <p:sldId id="558" r:id="rId33"/>
    <p:sldId id="560" r:id="rId34"/>
    <p:sldId id="562" r:id="rId35"/>
    <p:sldId id="542" r:id="rId36"/>
    <p:sldId id="563" r:id="rId37"/>
    <p:sldId id="56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4"/>
    <p:restoredTop sz="94859"/>
  </p:normalViewPr>
  <p:slideViewPr>
    <p:cSldViewPr snapToGrid="0" snapToObjects="1">
      <p:cViewPr varScale="1">
        <p:scale>
          <a:sx n="113" d="100"/>
          <a:sy n="113" d="100"/>
        </p:scale>
        <p:origin x="21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30BC8-7D1B-0B40-9287-9783555C124C}" type="datetimeFigureOut">
              <a:t>12/20/22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E8CC5-7FA6-814B-862B-2C3B645258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4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36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40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03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90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43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93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028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06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120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1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044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0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452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744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129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784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505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597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148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174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7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294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727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393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88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478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020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807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076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80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88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57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60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03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6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16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9EFC-CABF-5A49-B32C-1177CE7B7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7498B-ED35-B14B-B86A-AC639CADB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13E49-AC6A-DA45-A425-57AB0A250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3AABF-4D89-3344-AA07-0C43C14C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1E559-AF31-DF48-A464-EF9C75E62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8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0C099-729D-DF4A-B638-B983CA3E6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D9F35-CCC5-B848-9C93-B8A23CAD2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A12FA-38B0-3445-8711-EC1FB8FF6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058C5-064C-F649-AA34-AFBDD1DCA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1F556-7EE7-484A-AA15-ED867871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6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BF161-28AD-EF43-B85F-57B1C1EFD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40A1C-303D-6E4B-B48D-83BD99CED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33A18-206F-4145-817B-00F84B1F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00E5C-AAEA-7246-B552-13D26D9AE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B866D-BAFB-284C-B25E-CF89B727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0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E8B0-49AE-C44E-8A64-6970FEAE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14C12-535B-0043-87AB-3F3E28BA5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8BB8B-91FE-7140-964D-F59C3ADF6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6BF31-A2D5-D447-81FC-AECE7C8A2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781F5-F06D-FE46-AAEE-794AB084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8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365D-B133-924A-AEF3-5BF3FDF3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E5505-0AEB-4248-B933-E3349D0D1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F3D84-3612-484D-8D83-37280E9C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F7646-5475-0244-86EE-F079ED4B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B35EF-C70C-024F-9A7B-8159043E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1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95976-BE3A-FB43-BCF0-3D76B631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73728-FA5D-0742-875E-1B8561AD4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C04FF-8A00-5F42-8650-13E138FCB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24297-E5BC-B043-9996-972C5FDD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t>12/20/22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18E2B-7D4E-7247-831C-8A0739120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09BC8-C785-1440-9710-42BCE1FE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3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561B-DA1A-914E-AB47-032CDAC9E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1CC23-DF64-7645-9E6D-D740E3274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1E38F-E493-DF44-A374-92435967A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AD304-307D-D74A-9C36-14706A90C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D06A3-5311-8D4C-B5DC-7F6A229EC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E0668C-04BE-7544-8B01-49464D32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t>12/20/22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4E9A81-9B5C-174C-9FA0-C094F539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D020C3-87CE-844F-988F-360ED7BF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9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3455A-D1D8-9C48-BCF2-83A3B1AD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AC45C-05D1-C244-A5AA-B5A87210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t>12/20/22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72555-BA33-9D4E-AF26-A0C361BE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31FD2-4D92-6348-BDC2-FAB2685A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7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F9D02-7675-3F41-AB2E-1C831A8BE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t>12/20/22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925518-1EB1-2B4A-8663-7459DC5B3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E58A5-B4EB-D948-A2EF-940B12BE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9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77C0D-E853-1B4E-8DD4-23A15686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30FC2-9990-7549-AD7B-A78EA802D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82036-A891-4244-8FEB-544463A6D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3715F-ADEB-E042-AA7C-01C4D9398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t>12/20/22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D2A65-5F1B-5047-9489-10E8A0B2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51AD5-2676-314D-842F-9A31EB5B2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5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3488-2698-F640-ACAD-D6D9D4276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B24FB-5DE6-FB40-A183-D5F72D11E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F9C42-ABB2-8240-89BF-F19116F47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C1385-9505-3C45-9BD4-F90DA9C8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t>12/20/22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935D9-163E-424A-9DB5-5780ADD3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FE296-1099-0244-875D-9DB10CF7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6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F31B89-616C-3F44-98C3-8B0957F2D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3383D-C9A0-F34D-9463-3CE874B1A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C3F44-F01C-C849-A7E8-F4D70455E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2122-33B2-6347-9941-CD64F9907E24}" type="datetimeFigureOut"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8250B-96F1-8C40-8FF9-95D9B9FDA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B95BD-4456-1F46-8060-B0711E357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4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4302-1FC8-7046-9C18-F760556CA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DengXian Light" panose="02010600030101010101" pitchFamily="2" charset="-122"/>
                <a:ea typeface="DengXian Light" panose="02010600030101010101" pitchFamily="2" charset="-122"/>
              </a:rPr>
              <a:t>I/O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A5EC8-EDF0-C14A-919D-E700F18334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>
                <a:latin typeface="DengXian" panose="02010600030101010101" pitchFamily="2" charset="-122"/>
                <a:ea typeface="DengXian" panose="02010600030101010101" pitchFamily="2" charset="-122"/>
              </a:rPr>
              <a:t>计算机系统导论</a:t>
            </a:r>
            <a:r>
              <a:rPr lang="zh-CN" altLang="en-US">
                <a:latin typeface="DengXian" panose="02010600030101010101" pitchFamily="2" charset="-122"/>
                <a:ea typeface="DengXian" panose="02010600030101010101" pitchFamily="2" charset="-122"/>
              </a:rPr>
              <a:t> 讨论班 </a:t>
            </a:r>
            <a:r>
              <a:rPr lang="en-US" altLang="zh-CN">
                <a:latin typeface="DengXian" panose="02010600030101010101" pitchFamily="2" charset="-122"/>
                <a:ea typeface="DengXian" panose="02010600030101010101" pitchFamily="2" charset="-122"/>
              </a:rPr>
              <a:t>@ </a:t>
            </a:r>
            <a:r>
              <a:rPr lang="zh-CN" altLang="en-US">
                <a:latin typeface="DengXian" panose="02010600030101010101" pitchFamily="2" charset="-122"/>
                <a:ea typeface="DengXian" panose="02010600030101010101" pitchFamily="2" charset="-122"/>
              </a:rPr>
              <a:t>北京大学</a:t>
            </a:r>
            <a:endParaRPr lang="en-US" altLang="zh-CN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>
                <a:latin typeface="DengXian" panose="02010600030101010101" pitchFamily="2" charset="-122"/>
                <a:ea typeface="DengXian" panose="02010600030101010101" pitchFamily="2" charset="-122"/>
              </a:rPr>
              <a:t>向星雨</a:t>
            </a:r>
            <a:endParaRPr lang="en-US" altLang="zh-CN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>
                <a:latin typeface="DengXian" panose="02010600030101010101" pitchFamily="2" charset="-122"/>
                <a:ea typeface="DengXian" panose="02010600030101010101" pitchFamily="2" charset="-122"/>
              </a:rPr>
              <a:t>11/23/22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1761EE-A0AC-604D-B620-E4B9652EE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6743" y="249238"/>
            <a:ext cx="15621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5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文件读写：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Unix I/O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032F6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&lt;unistd.h&gt;</a:t>
            </a:r>
            <a:endParaRPr lang="en-US" sz="2000" b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ssize_t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E3620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b="0">
                <a:solidFill>
                  <a:srgbClr val="E3620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E3620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>
                <a:solidFill>
                  <a:srgbClr val="6A73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Returns: number of bytes read if OK, 0 on EOF, −1 on error</a:t>
            </a:r>
            <a:endParaRPr lang="en-US" sz="2000" b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ssize_t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E3620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b="0">
                <a:solidFill>
                  <a:srgbClr val="E3620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E3620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>
                <a:solidFill>
                  <a:srgbClr val="6A73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Returns: number of bytes written if OK, −1 on error</a:t>
            </a:r>
            <a:endParaRPr lang="en-US" sz="2000" b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729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文件读写：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Unix I/O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11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71C26823-36BD-C442-B1F1-E28DA7DE9C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>
                    <a:latin typeface="+mn-ea"/>
                  </a:rPr>
                  <a:t>两个函数成功时返回“不足值”</a:t>
                </a:r>
                <a:endParaRPr lang="en-US" altLang="zh-CN" dirty="0">
                  <a:latin typeface="+mn-ea"/>
                </a:endParaRPr>
              </a:p>
              <a:p>
                <a:pPr lvl="1"/>
                <a:r>
                  <a:rPr lang="zh-CN" altLang="en-US" dirty="0">
                    <a:latin typeface="+mn-ea"/>
                  </a:rPr>
                  <a:t>注意不是有多少个字节尚未读</a:t>
                </a:r>
                <a:r>
                  <a:rPr lang="en-US" altLang="zh-CN" dirty="0">
                    <a:latin typeface="+mn-ea"/>
                  </a:rPr>
                  <a:t>/</a:t>
                </a:r>
                <a:r>
                  <a:rPr lang="zh-CN" altLang="en-US" dirty="0">
                    <a:latin typeface="+mn-ea"/>
                  </a:rPr>
                  <a:t>写，而是目前已经读</a:t>
                </a:r>
                <a:r>
                  <a:rPr lang="en-US" altLang="zh-CN" dirty="0">
                    <a:latin typeface="+mn-ea"/>
                  </a:rPr>
                  <a:t>/</a:t>
                </a:r>
                <a:r>
                  <a:rPr lang="zh-CN" altLang="en-US" dirty="0">
                    <a:latin typeface="+mn-ea"/>
                  </a:rPr>
                  <a:t>写了多少个字节</a:t>
                </a:r>
                <a:endParaRPr lang="en-US" altLang="zh-CN" dirty="0">
                  <a:latin typeface="+mn-ea"/>
                </a:endParaRPr>
              </a:p>
              <a:p>
                <a:pPr lvl="1"/>
                <a:endParaRPr lang="en-US" altLang="zh-CN" dirty="0">
                  <a:latin typeface="+mn-ea"/>
                </a:endParaRPr>
              </a:p>
              <a:p>
                <a:r>
                  <a:rPr lang="zh-CN" altLang="en-US" dirty="0">
                    <a:latin typeface="+mn-ea"/>
                  </a:rPr>
                  <a:t>返回不足值的情况</a:t>
                </a:r>
                <a:endParaRPr lang="en-US" altLang="zh-CN" dirty="0">
                  <a:latin typeface="+mn-ea"/>
                </a:endParaRPr>
              </a:p>
              <a:p>
                <a:pPr lvl="1"/>
                <a:r>
                  <a:rPr lang="zh-CN" altLang="en-US" dirty="0">
                    <a:latin typeface="+mn-ea"/>
                  </a:rPr>
                  <a:t>读的时候总长不够或者遇到 </a:t>
                </a:r>
                <a:r>
                  <a:rPr lang="en-US" altLang="zh-CN" dirty="0">
                    <a:latin typeface="+mn-ea"/>
                  </a:rPr>
                  <a:t>EOF</a:t>
                </a:r>
                <a:r>
                  <a:rPr lang="zh-CN" altLang="en-US" dirty="0">
                    <a:latin typeface="+mn-ea"/>
                  </a:rPr>
                  <a:t>：返回文件剩余长度。</a:t>
                </a:r>
                <a:endParaRPr lang="en-US" altLang="zh-CN" dirty="0">
                  <a:latin typeface="+mn-ea"/>
                </a:endParaRPr>
              </a:p>
              <a:p>
                <a:pPr lvl="2"/>
                <a:r>
                  <a:rPr lang="zh-CN" altLang="en-US" dirty="0">
                    <a:latin typeface="+mn-ea"/>
                  </a:rPr>
                  <a:t>遇到 </a:t>
                </a:r>
                <a:r>
                  <a:rPr lang="en-US" altLang="zh-CN" dirty="0">
                    <a:latin typeface="+mn-ea"/>
                  </a:rPr>
                  <a:t>EOF </a:t>
                </a:r>
                <a:r>
                  <a:rPr lang="zh-CN" altLang="en-US" dirty="0">
                    <a:latin typeface="+mn-ea"/>
                  </a:rPr>
                  <a:t>之后再读返回值全 </a:t>
                </a:r>
                <a:r>
                  <a:rPr lang="en-US" altLang="zh-CN" dirty="0">
                    <a:latin typeface="+mn-ea"/>
                  </a:rPr>
                  <a:t>0</a:t>
                </a:r>
              </a:p>
              <a:p>
                <a:pPr lvl="1"/>
                <a:r>
                  <a:rPr lang="zh-CN" altLang="en-US" dirty="0">
                    <a:latin typeface="+mn-ea"/>
                  </a:rPr>
                  <a:t>从终端读：此时 </a:t>
                </a:r>
                <a:r>
                  <a:rPr lang="en-US" altLang="zh-CN" dirty="0">
                    <a:latin typeface="+mn-ea"/>
                  </a:rPr>
                  <a:t>read</a:t>
                </a:r>
                <a:r>
                  <a:rPr lang="zh-CN" altLang="en-US" dirty="0">
                    <a:latin typeface="+mn-ea"/>
                  </a:rPr>
                  <a:t> 函数一次只读取一个文本行，所以返回文本行长度</a:t>
                </a:r>
              </a:p>
              <a:p>
                <a:pPr lvl="1"/>
                <a:r>
                  <a:rPr lang="zh-CN" altLang="en-US" dirty="0">
                    <a:latin typeface="+mn-ea"/>
                  </a:rPr>
                  <a:t>读写网络套接字：网络内部的缓冲约束以及网络延迟会造成长度不足</a:t>
                </a:r>
                <a:endParaRPr lang="en-US" altLang="zh-CN" dirty="0">
                  <a:latin typeface="+mn-ea"/>
                </a:endParaRPr>
              </a:p>
              <a:p>
                <a:pPr lvl="1"/>
                <a:endParaRPr lang="en-US" altLang="zh-CN" dirty="0">
                  <a:latin typeface="+mn-ea"/>
                </a:endParaRPr>
              </a:p>
              <a:p>
                <a:r>
                  <a:rPr lang="en-US" altLang="zh-CN" dirty="0">
                    <a:latin typeface="+mn-ea"/>
                  </a:rPr>
                  <a:t>CSAPP</a:t>
                </a:r>
                <a:r>
                  <a:rPr lang="zh-CN" altLang="en-US" dirty="0">
                    <a:latin typeface="+mn-ea"/>
                  </a:rPr>
                  <a:t>：在读写磁盘时除了 </a:t>
                </a:r>
                <a:r>
                  <a:rPr lang="en-US" altLang="zh-CN" dirty="0">
                    <a:latin typeface="+mn-ea"/>
                  </a:rPr>
                  <a:t>EOF </a:t>
                </a:r>
                <a:r>
                  <a:rPr lang="zh-CN" altLang="en-US" dirty="0">
                    <a:latin typeface="+mn-ea"/>
                  </a:rPr>
                  <a:t>外不会遇到不足值</a:t>
                </a:r>
                <a:endParaRPr lang="en-US" altLang="zh-CN" dirty="0">
                  <a:latin typeface="+mn-ea"/>
                </a:endParaRPr>
              </a:p>
              <a:p>
                <a:pPr lvl="1"/>
                <a:r>
                  <a:rPr lang="zh-CN" altLang="en-US" dirty="0">
                    <a:latin typeface="+mn-ea"/>
                  </a:rPr>
                  <a:t>实际上会，而且网络环境自然也会</a:t>
                </a:r>
                <a:endParaRPr lang="en-US" altLang="zh-CN" dirty="0">
                  <a:latin typeface="+mn-ea"/>
                </a:endParaRPr>
              </a:p>
              <a:p>
                <a:pPr lvl="1"/>
                <a:r>
                  <a:rPr lang="zh-CN" altLang="en-US" dirty="0">
                    <a:latin typeface="+mn-ea"/>
                  </a:rPr>
                  <a:t>为了保证读写完整，需反复调用并累加返回值直到满足要求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CN" dirty="0">
                    <a:latin typeface="+mn-ea"/>
                  </a:rPr>
                  <a:t> Robust I/O</a:t>
                </a: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71C26823-36BD-C442-B1F1-E28DA7DE9C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965" t="-2616" b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948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文件读写：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Robust I/O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1C26823-36BD-C442-B1F1-E28DA7DE9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+mn-ea"/>
              </a:rPr>
              <a:t>RIO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Robust I/O</a:t>
            </a:r>
            <a:r>
              <a:rPr lang="zh-CN" altLang="en-US" sz="2000" dirty="0">
                <a:latin typeface="+mn-ea"/>
              </a:rPr>
              <a:t>）就是用于解决上述情形下 </a:t>
            </a:r>
            <a:r>
              <a:rPr lang="en-US" altLang="zh-CN" sz="2000" dirty="0">
                <a:latin typeface="+mn-ea"/>
              </a:rPr>
              <a:t>Unix I/O </a:t>
            </a:r>
            <a:r>
              <a:rPr lang="zh-CN" altLang="en-US" sz="2000" dirty="0">
                <a:latin typeface="+mn-ea"/>
              </a:rPr>
              <a:t>出现不足值的问题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注意带缓冲的函数与不带缓冲的函数之间不可以相互调用，但彼此之内可以相互调用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binary </a:t>
            </a:r>
            <a:r>
              <a:rPr lang="zh-CN" altLang="en-US" sz="2000" dirty="0">
                <a:latin typeface="+mn-ea"/>
              </a:rPr>
              <a:t>和 </a:t>
            </a:r>
            <a:r>
              <a:rPr lang="en-US" altLang="zh-CN" sz="2000" dirty="0">
                <a:latin typeface="+mn-ea"/>
              </a:rPr>
              <a:t>text </a:t>
            </a:r>
            <a:r>
              <a:rPr lang="zh-CN" altLang="en-US" sz="2000" dirty="0">
                <a:latin typeface="+mn-ea"/>
              </a:rPr>
              <a:t>不要混用（如不要用 </a:t>
            </a:r>
            <a:r>
              <a:rPr lang="en-US" altLang="zh-CN" sz="2000" dirty="0">
                <a:latin typeface="+mn-ea"/>
              </a:rPr>
              <a:t>rio_readlineb()</a:t>
            </a:r>
            <a:r>
              <a:rPr lang="zh-CN" altLang="en-US" sz="2000" dirty="0">
                <a:latin typeface="+mn-ea"/>
              </a:rPr>
              <a:t> 读二进制文件）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每次 </a:t>
            </a:r>
            <a:r>
              <a:rPr lang="en-US" altLang="zh-CN" sz="2000" dirty="0" err="1">
                <a:latin typeface="+mn-ea"/>
              </a:rPr>
              <a:t>rio_read</a:t>
            </a:r>
            <a:r>
              <a:rPr lang="zh-CN" altLang="en-US" sz="2000" dirty="0" err="1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从读缓冲区调用的时候，发现读缓冲区为空则调用</a:t>
            </a:r>
            <a:r>
              <a:rPr lang="en-US" altLang="zh-CN" sz="2000" dirty="0">
                <a:latin typeface="+mn-ea"/>
              </a:rPr>
              <a:t>read</a:t>
            </a:r>
            <a:r>
              <a:rPr lang="zh-CN" altLang="en-US" sz="2000" dirty="0">
                <a:latin typeface="+mn-ea"/>
              </a:rPr>
              <a:t>将其填满（足够的话），反之进行简单的 </a:t>
            </a:r>
            <a:r>
              <a:rPr lang="en-US" altLang="zh-CN" sz="2000" dirty="0" err="1">
                <a:latin typeface="+mn-ea"/>
              </a:rPr>
              <a:t>memcpy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38FF8D-7B12-4C40-8C8C-B2E6014C4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391" y="4553671"/>
            <a:ext cx="8629218" cy="216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18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文件读写：标准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I/O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1C26823-36BD-C442-B1F1-E28DA7DE9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  <a:cs typeface="Consolas" panose="020B0609020204030204" pitchFamily="49" charset="0"/>
              </a:rPr>
              <a:t>读写磁盘时，除了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EOF 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不会返回不足值</a:t>
            </a:r>
            <a:endParaRPr lang="en-US" altLang="zh-CN" dirty="0">
              <a:latin typeface="+mn-ea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latin typeface="+mn-ea"/>
                <a:cs typeface="Consolas" panose="020B0609020204030204" pitchFamily="49" charset="0"/>
              </a:rPr>
              <a:t>与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Robust I/O 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一样是“健壮”的</a:t>
            </a:r>
            <a:endParaRPr lang="en-US" altLang="zh-CN" dirty="0">
              <a:latin typeface="+mn-ea"/>
              <a:cs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6D30EC-9E81-4C41-A8BB-819811411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397" y="2713192"/>
            <a:ext cx="8371206" cy="382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3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关于读写的缓冲（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buffer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）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1C26823-36BD-C442-B1F1-E28DA7DE9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altLang="zh-CN" dirty="0">
                <a:latin typeface="+mn-ea"/>
                <a:cs typeface="Consolas" panose="020B0609020204030204" pitchFamily="49" charset="0"/>
              </a:rPr>
              <a:t>I/O 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缓冲大体有三种</a:t>
            </a:r>
          </a:p>
          <a:p>
            <a:pPr lvl="1"/>
            <a:r>
              <a:rPr lang="zh-CN" altLang="en-US" b="1" dirty="0">
                <a:latin typeface="+mn-ea"/>
                <a:cs typeface="Consolas" panose="020B0609020204030204" pitchFamily="49" charset="0"/>
              </a:rPr>
              <a:t>全缓冲 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在填满缓冲区后才进行实际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 I/O 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操作，可以通过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flush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 提前进行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I/O</a:t>
            </a:r>
            <a:endParaRPr lang="zh-CN" altLang="en-US" dirty="0">
              <a:latin typeface="+mn-ea"/>
              <a:cs typeface="Consolas" panose="020B0609020204030204" pitchFamily="49" charset="0"/>
            </a:endParaRPr>
          </a:p>
          <a:p>
            <a:pPr lvl="1"/>
            <a:r>
              <a:rPr lang="zh-CN" altLang="en-US" b="1" dirty="0">
                <a:latin typeface="+mn-ea"/>
                <a:cs typeface="Consolas" panose="020B0609020204030204" pitchFamily="49" charset="0"/>
              </a:rPr>
              <a:t>行缓冲</a:t>
            </a:r>
            <a:endParaRPr lang="en-US" altLang="zh-CN" b="1" dirty="0">
              <a:latin typeface="+mn-ea"/>
              <a:cs typeface="Consolas" panose="020B0609020204030204" pitchFamily="49" charset="0"/>
            </a:endParaRPr>
          </a:p>
          <a:p>
            <a:pPr lvl="2"/>
            <a:r>
              <a:rPr lang="zh-CN" altLang="en-US" dirty="0">
                <a:latin typeface="+mn-ea"/>
                <a:cs typeface="Consolas" panose="020B0609020204030204" pitchFamily="49" charset="0"/>
              </a:rPr>
              <a:t>当在输入和输出中遇到换行符时，标准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I/O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 库执行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I/O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 操作</a:t>
            </a:r>
            <a:endParaRPr lang="en-US" altLang="zh-CN" dirty="0">
              <a:latin typeface="+mn-ea"/>
              <a:cs typeface="Consolas" panose="020B0609020204030204" pitchFamily="49" charset="0"/>
            </a:endParaRPr>
          </a:p>
          <a:p>
            <a:pPr lvl="2"/>
            <a:r>
              <a:rPr lang="zh-CN" altLang="en-US" dirty="0">
                <a:latin typeface="+mn-ea"/>
                <a:cs typeface="Consolas" panose="020B0609020204030204" pitchFamily="49" charset="0"/>
              </a:rPr>
              <a:t>可以通过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fflush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 提前进行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I/O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（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STDIN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/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STDOUT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）</a:t>
            </a:r>
            <a:endParaRPr lang="en-US" altLang="zh-CN" dirty="0">
              <a:latin typeface="+mn-ea"/>
              <a:cs typeface="Consolas" panose="020B0609020204030204" pitchFamily="49" charset="0"/>
            </a:endParaRPr>
          </a:p>
          <a:p>
            <a:pPr lvl="2"/>
            <a:r>
              <a:rPr lang="zh-CN" altLang="en-US" dirty="0">
                <a:latin typeface="+mn-ea"/>
                <a:cs typeface="Consolas" panose="020B0609020204030204" pitchFamily="49" charset="0"/>
              </a:rPr>
              <a:t>执行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 scanf 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的时候也会刷新缓冲区</a:t>
            </a:r>
          </a:p>
          <a:p>
            <a:pPr lvl="1"/>
            <a:r>
              <a:rPr lang="zh-CN" altLang="en-US" b="1" dirty="0">
                <a:latin typeface="+mn-ea"/>
                <a:cs typeface="Consolas" panose="020B0609020204030204" pitchFamily="49" charset="0"/>
              </a:rPr>
              <a:t>不带缓冲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stderr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 通常不带缓冲区，使出错信息可以尽快显示</a:t>
            </a:r>
            <a:endParaRPr lang="en-US" altLang="zh-CN" dirty="0">
              <a:latin typeface="+mn-ea"/>
              <a:cs typeface="Consolas" panose="020B0609020204030204" pitchFamily="49" charset="0"/>
            </a:endParaRPr>
          </a:p>
          <a:p>
            <a:endParaRPr lang="en-US" altLang="zh-CN" dirty="0">
              <a:latin typeface="+mn-ea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+mn-ea"/>
                <a:cs typeface="Consolas" panose="020B0609020204030204" pitchFamily="49" charset="0"/>
              </a:rPr>
              <a:t>Unix I/O 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没有缓冲</a:t>
            </a:r>
            <a:endParaRPr lang="en-US" altLang="zh-CN" dirty="0">
              <a:latin typeface="+mn-ea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+mn-ea"/>
                <a:cs typeface="Consolas" panose="020B0609020204030204" pitchFamily="49" charset="0"/>
              </a:rPr>
              <a:t>标准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I/O 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为了减少调用底层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syscall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（也就是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Unix I/O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）的次数，在用户层（也就是标准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I/O 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函数内部）有缓冲区</a:t>
            </a:r>
            <a:endParaRPr lang="en-US" altLang="zh-CN" dirty="0">
              <a:latin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710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printf()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的缓冲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1C26823-36BD-C442-B1F1-E28DA7DE9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printf()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Consolas" panose="020B0609020204030204" pitchFamily="49" charset="0"/>
              </a:rPr>
              <a:t>属于标准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Consolas" panose="020B0609020204030204" pitchFamily="49" charset="0"/>
              </a:rPr>
              <a:t>I/O,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Consolas" panose="020B0609020204030204" pitchFamily="49" charset="0"/>
              </a:rPr>
              <a:t>因此也有缓冲区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Consolas" panose="020B0609020204030204" pitchFamily="49" charset="0"/>
              </a:rPr>
              <a:t>只在以下五种情况刷新缓冲区（输出）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Consolas" panose="020B0609020204030204" pitchFamily="49" charset="0"/>
              </a:rPr>
              <a:t>显式调用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Consolas" panose="020B0609020204030204" pitchFamily="49" charset="0"/>
              </a:rPr>
              <a:t>fflush()</a:t>
            </a: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Consolas" panose="020B0609020204030204" pitchFamily="49" charset="0"/>
              </a:rPr>
              <a:t>遇到换行符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Consolas" panose="020B0609020204030204" pitchFamily="49" charset="0"/>
              </a:rPr>
              <a:t>\n</a:t>
            </a: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Consolas" panose="020B0609020204030204" pitchFamily="49" charset="0"/>
              </a:rPr>
              <a:t>进程终止（如调用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exit()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Consolas" panose="020B0609020204030204" pitchFamily="49" charset="0"/>
              </a:rPr>
              <a:t>）</a:t>
            </a:r>
            <a:endParaRPr lang="en-US" altLang="zh-CN" dirty="0">
              <a:latin typeface="+mn-ea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latin typeface="+mn-ea"/>
                <a:cs typeface="Consolas" panose="020B0609020204030204" pitchFamily="49" charset="0"/>
              </a:rPr>
              <a:t>调用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scanf()</a:t>
            </a:r>
          </a:p>
          <a:p>
            <a:pPr lvl="1"/>
            <a:r>
              <a:rPr lang="zh-CN" altLang="en-US" dirty="0">
                <a:latin typeface="+mn-ea"/>
                <a:cs typeface="Consolas" panose="020B0609020204030204" pitchFamily="49" charset="0"/>
              </a:rPr>
              <a:t>缓冲区满（做题时题目没提到可以不考虑）</a:t>
            </a:r>
            <a:endParaRPr lang="en-US" altLang="zh-CN" dirty="0">
              <a:latin typeface="+mn-ea"/>
              <a:cs typeface="Consolas" panose="020B0609020204030204" pitchFamily="49" charset="0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缓冲区的内容会被子进程继承</a:t>
            </a:r>
            <a:endParaRPr lang="en-US" altLang="zh-CN" b="1" dirty="0">
              <a:solidFill>
                <a:srgbClr val="FF0000"/>
              </a:solidFill>
              <a:latin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149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缓冲（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Buffer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）与缓存（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Cache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）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5" name="图片 5">
            <a:extLst>
              <a:ext uri="{FF2B5EF4-FFF2-40B4-BE49-F238E27FC236}">
                <a16:creationId xmlns:a16="http://schemas.microsoft.com/office/drawing/2014/main" id="{4FD46EEB-C805-7C45-A4FA-1DD79D497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05" y="3429000"/>
            <a:ext cx="10198389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91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标准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I/O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缓冲带来的问题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257CFF0-8688-BD4D-8551-66BA07B04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Consolas" panose="020B0609020204030204" pitchFamily="49" charset="0"/>
              </a:rPr>
              <a:t>没有调用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Consolas" panose="020B0609020204030204" pitchFamily="49" charset="0"/>
              </a:rPr>
              <a:t>fclose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Consolas" panose="020B0609020204030204" pitchFamily="49" charset="0"/>
            </a:endParaRPr>
          </a:p>
          <a:p>
            <a:pPr lvl="1"/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Consolas" panose="020B0609020204030204" pitchFamily="49" charset="0"/>
              </a:rPr>
              <a:t>非正常退出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Consolas" panose="020B0609020204030204" pitchFamily="49" charset="0"/>
              </a:rPr>
              <a:t>时，在缓冲区中的数据不会被刷掉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Consolas" panose="020B0609020204030204" pitchFamily="49" charset="0"/>
            </a:endParaRPr>
          </a:p>
          <a:p>
            <a:pPr lvl="1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https://stackoverflow.com/questions/8175827/what-happens-if-i-dont-call-fclose-in-a-c-program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Consolas" panose="020B0609020204030204" pitchFamily="49" charset="0"/>
              </a:rPr>
              <a:t>信号安全</a:t>
            </a:r>
          </a:p>
          <a:p>
            <a:pPr lvl="1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Consolas" panose="020B0609020204030204" pitchFamily="49" charset="0"/>
              </a:rPr>
              <a:t>printf()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Consolas" panose="020B0609020204030204" pitchFamily="49" charset="0"/>
              </a:rPr>
              <a:t>信号不安全，因为要获得缓冲区的锁</a:t>
            </a:r>
          </a:p>
          <a:p>
            <a:r>
              <a:rPr lang="zh-CN" altLang="en-US" strike="sngStrike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Consolas" panose="020B0609020204030204" pitchFamily="49" charset="0"/>
              </a:rPr>
              <a:t>交替读写</a:t>
            </a:r>
          </a:p>
          <a:p>
            <a:pPr lvl="1"/>
            <a:r>
              <a:rPr lang="zh-CN" altLang="en-US" strike="sngStrike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Consolas" panose="020B0609020204030204" pitchFamily="49" charset="0"/>
              </a:rPr>
              <a:t>在读和写之间必须刷新缓冲区，因为读和写共享相同的缓冲区，并且读和写之间不会自动刷新</a:t>
            </a:r>
          </a:p>
          <a:p>
            <a:pPr lvl="1"/>
            <a:r>
              <a:rPr lang="zh-CN" altLang="en-US" strike="sngStrike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Consolas" panose="020B0609020204030204" pitchFamily="49" charset="0"/>
              </a:rPr>
              <a:t>取决于实现，</a:t>
            </a:r>
            <a:r>
              <a:rPr lang="en-US" altLang="zh-CN" strike="sngStrike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Consolas" panose="020B0609020204030204" pitchFamily="49" charset="0"/>
              </a:rPr>
              <a:t>C </a:t>
            </a:r>
            <a:r>
              <a:rPr lang="zh-CN" altLang="en-US" strike="sngStrike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Consolas" panose="020B0609020204030204" pitchFamily="49" charset="0"/>
              </a:rPr>
              <a:t>标准不保证</a:t>
            </a: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Consolas" panose="020B0609020204030204" pitchFamily="49" charset="0"/>
              </a:rPr>
              <a:t>一个文件不要用两个有缓冲的流去写，否则可能产生同步错误</a:t>
            </a:r>
          </a:p>
        </p:txBody>
      </p:sp>
    </p:spTree>
    <p:extLst>
      <p:ext uri="{BB962C8B-B14F-4D97-AF65-F5344CB8AC3E}">
        <p14:creationId xmlns:p14="http://schemas.microsoft.com/office/powerpoint/2010/main" val="2295918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cs typeface="Consolas" panose="020B0609020204030204" pitchFamily="49" charset="0"/>
              </a:rPr>
              <a:t>文件的读写为什么要通过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open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 和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close?</a:t>
            </a:r>
          </a:p>
          <a:p>
            <a:r>
              <a:rPr lang="zh-CN" altLang="en-US" dirty="0">
                <a:latin typeface="+mn-ea"/>
                <a:cs typeface="Consolas" panose="020B0609020204030204" pitchFamily="49" charset="0"/>
              </a:rPr>
              <a:t>接口能不能直接设计成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read(filename, buffer, length)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？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020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例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1C26823-36BD-C442-B1F1-E28DA7DE9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关于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IO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操作，以下说法中正确的是（） 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A.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由于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RIO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包的健壮性，所以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RIO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中的函数都可以交叉调用 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B.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成功调用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open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函数后，返回一个不小于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3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的文件描述符 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C.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调用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Unix I/O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开销较大，标准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I/O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库使用缓冲区来加快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I/O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的速度 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D.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和描述符表一样，每个进程拥有独立的打开文件表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E76A1F-18B4-BE49-B410-314E453EFA0E}"/>
              </a:ext>
            </a:extLst>
          </p:cNvPr>
          <p:cNvSpPr txBox="1"/>
          <p:nvPr/>
        </p:nvSpPr>
        <p:spPr>
          <a:xfrm>
            <a:off x="838199" y="5111571"/>
            <a:ext cx="94097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答案：</a:t>
            </a:r>
            <a:r>
              <a:rPr lang="en-US" altLang="zh-CN" dirty="0">
                <a:latin typeface="+mn-ea"/>
              </a:rPr>
              <a:t>C (RIO </a:t>
            </a:r>
            <a:r>
              <a:rPr lang="zh-CN" altLang="en-US" dirty="0">
                <a:latin typeface="+mn-ea"/>
              </a:rPr>
              <a:t>中带缓冲的函数不应与无缓冲的函数交叉调用，</a:t>
            </a:r>
            <a:r>
              <a:rPr lang="en-US" altLang="zh-CN" dirty="0">
                <a:latin typeface="+mn-ea"/>
              </a:rPr>
              <a:t>A </a:t>
            </a:r>
            <a:r>
              <a:rPr lang="zh-CN" altLang="en-US" dirty="0">
                <a:latin typeface="+mn-ea"/>
              </a:rPr>
              <a:t>错误。若标准输入、标准输出或标准错误被关闭，则会返回一个小于 </a:t>
            </a:r>
            <a:r>
              <a:rPr lang="en-US" altLang="zh-CN" dirty="0">
                <a:latin typeface="+mn-ea"/>
              </a:rPr>
              <a:t>3 </a:t>
            </a:r>
            <a:r>
              <a:rPr lang="zh-CN" altLang="en-US" dirty="0">
                <a:latin typeface="+mn-ea"/>
              </a:rPr>
              <a:t>的文件描述符，</a:t>
            </a:r>
            <a:r>
              <a:rPr lang="en-US" altLang="zh-CN" dirty="0">
                <a:latin typeface="+mn-ea"/>
              </a:rPr>
              <a:t>B </a:t>
            </a:r>
            <a:r>
              <a:rPr lang="zh-CN" altLang="en-US" dirty="0">
                <a:latin typeface="+mn-ea"/>
              </a:rPr>
              <a:t>错误。打开文件表是所有进程共享的，</a:t>
            </a:r>
            <a:r>
              <a:rPr lang="en-US" altLang="zh-CN" dirty="0">
                <a:latin typeface="+mn-ea"/>
              </a:rPr>
              <a:t>D </a:t>
            </a:r>
            <a:r>
              <a:rPr lang="zh-CN" altLang="en-US" dirty="0">
                <a:latin typeface="+mn-ea"/>
              </a:rPr>
              <a:t>错误</a:t>
            </a:r>
            <a:r>
              <a:rPr lang="en-US" altLang="zh-CN" dirty="0">
                <a:latin typeface="+mn-ea"/>
              </a:rPr>
              <a:t>)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865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文件系统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2</a:t>
            </a:fld>
            <a:endParaRPr lang="zh-CN" alt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6D2A83-C16E-B246-A3D6-250B0887E4CB}"/>
              </a:ext>
            </a:extLst>
          </p:cNvPr>
          <p:cNvCxnSpPr>
            <a:cxnSpLocks/>
          </p:cNvCxnSpPr>
          <p:nvPr/>
        </p:nvCxnSpPr>
        <p:spPr>
          <a:xfrm>
            <a:off x="1411357" y="3429000"/>
            <a:ext cx="65697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AF0034A-94E6-5F4F-B7CC-FBCF444DBF5C}"/>
              </a:ext>
            </a:extLst>
          </p:cNvPr>
          <p:cNvSpPr txBox="1"/>
          <p:nvPr/>
        </p:nvSpPr>
        <p:spPr>
          <a:xfrm>
            <a:off x="4382692" y="305966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DengXian" panose="02010600030101010101" pitchFamily="2" charset="-122"/>
                <a:ea typeface="DengXian" panose="02010600030101010101" pitchFamily="2" charset="-122"/>
              </a:rPr>
              <a:t>user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E53A54-A55F-F148-95BF-EFCE5508DCB0}"/>
              </a:ext>
            </a:extLst>
          </p:cNvPr>
          <p:cNvSpPr txBox="1"/>
          <p:nvPr/>
        </p:nvSpPr>
        <p:spPr>
          <a:xfrm>
            <a:off x="4279297" y="3468648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DengXian" panose="02010600030101010101" pitchFamily="2" charset="-122"/>
                <a:ea typeface="DengXian" panose="02010600030101010101" pitchFamily="2" charset="-122"/>
              </a:rPr>
              <a:t>kernel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D72C61-BF17-364F-888A-B5A9E53DBE49}"/>
              </a:ext>
            </a:extLst>
          </p:cNvPr>
          <p:cNvSpPr txBox="1"/>
          <p:nvPr/>
        </p:nvSpPr>
        <p:spPr>
          <a:xfrm>
            <a:off x="1537832" y="1817668"/>
            <a:ext cx="2656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DengXian" panose="02010600030101010101" pitchFamily="2" charset="-122"/>
                <a:ea typeface="DengXian" panose="02010600030101010101" pitchFamily="2" charset="-122"/>
              </a:rPr>
              <a:t>标准 I/O</a:t>
            </a:r>
          </a:p>
          <a:p>
            <a:r>
              <a:rPr lang="en-US">
                <a:latin typeface="DengXian" panose="02010600030101010101" pitchFamily="2" charset="-122"/>
                <a:ea typeface="DengXian" panose="02010600030101010101" pitchFamily="2" charset="-122"/>
              </a:rPr>
              <a:t>printf(), scanf(), fopen(),</a:t>
            </a:r>
          </a:p>
          <a:p>
            <a:r>
              <a:rPr lang="en-US">
                <a:latin typeface="DengXian" panose="02010600030101010101" pitchFamily="2" charset="-122"/>
                <a:ea typeface="DengXian" panose="02010600030101010101" pitchFamily="2" charset="-122"/>
              </a:rPr>
              <a:t>fread(), fwrite(), fclose(), fseek(), ...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9982DF-1C0C-4045-8E7A-A2AC88B29EBC}"/>
              </a:ext>
            </a:extLst>
          </p:cNvPr>
          <p:cNvSpPr txBox="1"/>
          <p:nvPr/>
        </p:nvSpPr>
        <p:spPr>
          <a:xfrm>
            <a:off x="5711689" y="1540669"/>
            <a:ext cx="19811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DengXian" panose="02010600030101010101" pitchFamily="2" charset="-122"/>
                <a:ea typeface="DengXian" panose="02010600030101010101" pitchFamily="2" charset="-122"/>
              </a:rPr>
              <a:t>Robust I/O</a:t>
            </a:r>
          </a:p>
          <a:p>
            <a:r>
              <a:rPr lang="en-US">
                <a:latin typeface="DengXian" panose="02010600030101010101" pitchFamily="2" charset="-122"/>
                <a:ea typeface="DengXian" panose="02010600030101010101" pitchFamily="2" charset="-122"/>
              </a:rPr>
              <a:t>rio_readn(), rio_writen(), rio_readlineb(), rio_readnb(), ...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46EB0A-97B8-BE44-9B68-659B77C76A2A}"/>
              </a:ext>
            </a:extLst>
          </p:cNvPr>
          <p:cNvCxnSpPr/>
          <p:nvPr/>
        </p:nvCxnSpPr>
        <p:spPr>
          <a:xfrm flipV="1">
            <a:off x="7997689" y="2166730"/>
            <a:ext cx="1033669" cy="1262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FDE878-EDB2-9247-A499-14F9F6A08732}"/>
              </a:ext>
            </a:extLst>
          </p:cNvPr>
          <p:cNvCxnSpPr/>
          <p:nvPr/>
        </p:nvCxnSpPr>
        <p:spPr>
          <a:xfrm>
            <a:off x="7997689" y="3429000"/>
            <a:ext cx="1212574" cy="1033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CE32F4C-57E6-7143-805D-69381839BFE9}"/>
              </a:ext>
            </a:extLst>
          </p:cNvPr>
          <p:cNvSpPr txBox="1"/>
          <p:nvPr/>
        </p:nvSpPr>
        <p:spPr>
          <a:xfrm>
            <a:off x="9014791" y="2468507"/>
            <a:ext cx="20016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DengXian" panose="02010600030101010101" pitchFamily="2" charset="-122"/>
                <a:ea typeface="DengXian" panose="02010600030101010101" pitchFamily="2" charset="-122"/>
              </a:rPr>
              <a:t>Unix I/O</a:t>
            </a:r>
          </a:p>
          <a:p>
            <a:pPr algn="ctr"/>
            <a:r>
              <a:rPr lang="en-US" b="1">
                <a:latin typeface="DengXian" panose="02010600030101010101" pitchFamily="2" charset="-122"/>
                <a:ea typeface="DengXian" panose="02010600030101010101" pitchFamily="2" charset="-122"/>
              </a:rPr>
              <a:t>(System calls)</a:t>
            </a:r>
          </a:p>
          <a:p>
            <a:r>
              <a:rPr lang="en-US">
                <a:latin typeface="DengXian" panose="02010600030101010101" pitchFamily="2" charset="-122"/>
                <a:ea typeface="DengXian" panose="02010600030101010101" pitchFamily="2" charset="-122"/>
              </a:rPr>
              <a:t>open(), close(),</a:t>
            </a:r>
          </a:p>
          <a:p>
            <a:r>
              <a:rPr lang="en-US">
                <a:latin typeface="DengXian" panose="02010600030101010101" pitchFamily="2" charset="-122"/>
                <a:ea typeface="DengXian" panose="02010600030101010101" pitchFamily="2" charset="-122"/>
              </a:rPr>
              <a:t>read(), write(), lseek(), ...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40ADC-B130-5345-A341-FD84EE1D33CA}"/>
              </a:ext>
            </a:extLst>
          </p:cNvPr>
          <p:cNvSpPr txBox="1"/>
          <p:nvPr/>
        </p:nvSpPr>
        <p:spPr>
          <a:xfrm>
            <a:off x="2646830" y="4191634"/>
            <a:ext cx="4370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>
                    <a:lumMod val="6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文件系统</a:t>
            </a:r>
            <a:r>
              <a:rPr lang="zh-CN" altLang="en-US" b="1">
                <a:solidFill>
                  <a:schemeClr val="bg1">
                    <a:lumMod val="6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（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File system</a:t>
            </a:r>
            <a:r>
              <a:rPr lang="zh-CN" altLang="en-US" b="1">
                <a:solidFill>
                  <a:schemeClr val="bg1">
                    <a:lumMod val="6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endParaRPr lang="en-US" b="1">
              <a:solidFill>
                <a:schemeClr val="bg1">
                  <a:lumMod val="6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filesys_open(), file_open(), file_close(), file_read(), file_write(), inode_open(), inode_read_at(), inode_write_at(), ...</a:t>
            </a:r>
          </a:p>
        </p:txBody>
      </p:sp>
    </p:spTree>
    <p:extLst>
      <p:ext uri="{BB962C8B-B14F-4D97-AF65-F5344CB8AC3E}">
        <p14:creationId xmlns:p14="http://schemas.microsoft.com/office/powerpoint/2010/main" val="4062161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16680217-5842-A342-94AF-20FA30EE9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134" y="621647"/>
            <a:ext cx="4023732" cy="561470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4871F6-7D15-674B-95C4-468691A31627}"/>
              </a:ext>
            </a:extLst>
          </p:cNvPr>
          <p:cNvSpPr txBox="1"/>
          <p:nvPr/>
        </p:nvSpPr>
        <p:spPr>
          <a:xfrm>
            <a:off x="8992185" y="316739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DengXian" panose="02010600030101010101" pitchFamily="2" charset="-122"/>
                <a:ea typeface="DengXian" panose="02010600030101010101" pitchFamily="2" charset="-122"/>
              </a:rPr>
              <a:t>判断输出</a:t>
            </a:r>
            <a:r>
              <a:rPr lang="zh-CN" altLang="en-US" sz="2800">
                <a:latin typeface="DengXian" panose="02010600030101010101" pitchFamily="2" charset="-122"/>
                <a:ea typeface="DengXian" panose="02010600030101010101" pitchFamily="2" charset="-122"/>
              </a:rPr>
              <a:t>？</a:t>
            </a:r>
            <a:endParaRPr lang="en-US" sz="280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D7DE28-E1EB-FF45-8AC9-D3AC3B3702C4}"/>
              </a:ext>
            </a:extLst>
          </p:cNvPr>
          <p:cNvSpPr txBox="1"/>
          <p:nvPr/>
        </p:nvSpPr>
        <p:spPr>
          <a:xfrm>
            <a:off x="8610600" y="3789047"/>
            <a:ext cx="27850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Consolas" panose="020B0609020204030204" pitchFamily="49" charset="0"/>
              </a:rPr>
              <a:t>lol233hhhh2233</a:t>
            </a:r>
          </a:p>
        </p:txBody>
      </p:sp>
    </p:spTree>
    <p:extLst>
      <p:ext uri="{BB962C8B-B14F-4D97-AF65-F5344CB8AC3E}">
        <p14:creationId xmlns:p14="http://schemas.microsoft.com/office/powerpoint/2010/main" val="333244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例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46853" cy="4351338"/>
          </a:xfrm>
        </p:spPr>
        <p:txBody>
          <a:bodyPr>
            <a:normAutofit/>
          </a:bodyPr>
          <a:lstStyle/>
          <a:p>
            <a:r>
              <a:rPr lang="zh-CN" altLang="en-US" sz="2500" dirty="0">
                <a:latin typeface="+mn-ea"/>
                <a:cs typeface="Consolas" panose="020B0609020204030204" pitchFamily="49" charset="0"/>
              </a:rPr>
              <a:t>对于右侧的程序，以下的输出哪些是可能的：</a:t>
            </a:r>
            <a:endParaRPr lang="en-US" altLang="zh-CN" sz="2500" dirty="0">
              <a:latin typeface="+mn-ea"/>
              <a:cs typeface="Consolas" panose="020B0609020204030204" pitchFamily="49" charset="0"/>
            </a:endParaRPr>
          </a:p>
          <a:p>
            <a:r>
              <a:rPr lang="en-US" altLang="zh-CN" sz="2500" dirty="0">
                <a:latin typeface="+mn-ea"/>
                <a:cs typeface="Consolas" panose="020B0609020204030204" pitchFamily="49" charset="0"/>
              </a:rPr>
              <a:t>ACBC</a:t>
            </a:r>
          </a:p>
          <a:p>
            <a:r>
              <a:rPr lang="en-US" altLang="zh-CN" sz="2500" dirty="0">
                <a:latin typeface="+mn-ea"/>
                <a:cs typeface="Consolas" panose="020B0609020204030204" pitchFamily="49" charset="0"/>
              </a:rPr>
              <a:t>ABCCD</a:t>
            </a:r>
          </a:p>
          <a:p>
            <a:r>
              <a:rPr lang="en-US" altLang="zh-CN" sz="2500" dirty="0">
                <a:latin typeface="+mn-ea"/>
                <a:cs typeface="Consolas" panose="020B0609020204030204" pitchFamily="49" charset="0"/>
              </a:rPr>
              <a:t>ACBDC</a:t>
            </a:r>
          </a:p>
          <a:p>
            <a:r>
              <a:rPr lang="en-US" altLang="zh-CN" sz="2500" dirty="0">
                <a:latin typeface="+mn-ea"/>
                <a:cs typeface="Consolas" panose="020B0609020204030204" pitchFamily="49" charset="0"/>
              </a:rPr>
              <a:t>ABDCC</a:t>
            </a:r>
          </a:p>
          <a:p>
            <a:r>
              <a:rPr lang="en-US" altLang="zh-CN" sz="2500" dirty="0">
                <a:latin typeface="+mn-ea"/>
                <a:cs typeface="Consolas" panose="020B0609020204030204" pitchFamily="49" charset="0"/>
              </a:rPr>
              <a:t>BCDAC</a:t>
            </a:r>
          </a:p>
          <a:p>
            <a:r>
              <a:rPr lang="en-US" altLang="zh-CN" sz="2500" dirty="0">
                <a:latin typeface="+mn-ea"/>
                <a:cs typeface="Consolas" panose="020B0609020204030204" pitchFamily="49" charset="0"/>
              </a:rPr>
              <a:t>ABCC</a:t>
            </a:r>
          </a:p>
          <a:p>
            <a:endParaRPr lang="zh-CN" altLang="en-US" sz="2500" dirty="0"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7" name="图片 3">
            <a:extLst>
              <a:ext uri="{FF2B5EF4-FFF2-40B4-BE49-F238E27FC236}">
                <a16:creationId xmlns:a16="http://schemas.microsoft.com/office/drawing/2014/main" id="{FEEAADB0-CF80-F846-9D6F-E883FAA35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019" y="1105229"/>
            <a:ext cx="4726781" cy="5161428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89CE8CC-0660-BE4D-AF44-3D213FDE35EA}"/>
              </a:ext>
            </a:extLst>
          </p:cNvPr>
          <p:cNvSpPr txBox="1">
            <a:spLocks/>
          </p:cNvSpPr>
          <p:nvPr/>
        </p:nvSpPr>
        <p:spPr bwMode="auto">
          <a:xfrm>
            <a:off x="4374081" y="2645172"/>
            <a:ext cx="5016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kern="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Y</a:t>
            </a:r>
          </a:p>
          <a:p>
            <a:pPr marL="0" indent="0">
              <a:buNone/>
            </a:pPr>
            <a:r>
              <a:rPr lang="en-US" altLang="zh-CN" sz="2800" kern="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Y</a:t>
            </a:r>
          </a:p>
          <a:p>
            <a:pPr marL="0" indent="0">
              <a:buNone/>
            </a:pPr>
            <a:r>
              <a:rPr lang="en-US" altLang="zh-CN" sz="2800" kern="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N</a:t>
            </a:r>
          </a:p>
          <a:p>
            <a:pPr marL="0" indent="0">
              <a:buNone/>
            </a:pPr>
            <a:r>
              <a:rPr lang="en-US" altLang="zh-CN" sz="2800" kern="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N</a:t>
            </a:r>
          </a:p>
          <a:p>
            <a:pPr marL="0" indent="0">
              <a:buNone/>
            </a:pPr>
            <a:r>
              <a:rPr lang="en-US" altLang="zh-CN" sz="2800" kern="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Y</a:t>
            </a:r>
          </a:p>
          <a:p>
            <a:pPr marL="0" indent="0">
              <a:buNone/>
            </a:pPr>
            <a:r>
              <a:rPr lang="en-US" altLang="zh-CN" sz="2800" kern="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Y</a:t>
            </a:r>
            <a:endParaRPr lang="zh-CN" altLang="en-US" sz="2800" kern="0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96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37171BFD-047C-474A-A163-60D1925B1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520" y="224472"/>
            <a:ext cx="5902960" cy="64090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231B4B-053E-004C-8BBD-E986EE55A606}"/>
              </a:ext>
            </a:extLst>
          </p:cNvPr>
          <p:cNvSpPr txBox="1"/>
          <p:nvPr/>
        </p:nvSpPr>
        <p:spPr>
          <a:xfrm>
            <a:off x="7998106" y="3240911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17176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9" name="图片 4">
            <a:extLst>
              <a:ext uri="{FF2B5EF4-FFF2-40B4-BE49-F238E27FC236}">
                <a16:creationId xmlns:a16="http://schemas.microsoft.com/office/drawing/2014/main" id="{6F99FCCE-6AEB-CF48-89B1-6A9A433A9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618" y="1690688"/>
            <a:ext cx="9108352" cy="5014531"/>
          </a:xfrm>
          <a:prstGeom prst="rect">
            <a:avLst/>
          </a:prstGeom>
        </p:spPr>
      </p:pic>
      <p:pic>
        <p:nvPicPr>
          <p:cNvPr id="10" name="内容占位符 3">
            <a:extLst>
              <a:ext uri="{FF2B5EF4-FFF2-40B4-BE49-F238E27FC236}">
                <a16:creationId xmlns:a16="http://schemas.microsoft.com/office/drawing/2014/main" id="{CD120216-422A-9F44-9328-331C69C99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32030" y="862982"/>
            <a:ext cx="8448313" cy="9550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A47C77-116C-5A4D-AAC9-8721E488926F}"/>
              </a:ext>
            </a:extLst>
          </p:cNvPr>
          <p:cNvSpPr txBox="1"/>
          <p:nvPr/>
        </p:nvSpPr>
        <p:spPr>
          <a:xfrm>
            <a:off x="8610600" y="1015225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81235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12" name="内容占位符 3">
            <a:extLst>
              <a:ext uri="{FF2B5EF4-FFF2-40B4-BE49-F238E27FC236}">
                <a16:creationId xmlns:a16="http://schemas.microsoft.com/office/drawing/2014/main" id="{9B1B4FBD-D3D6-6740-A7F9-C8C1B9366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700" y="1511948"/>
            <a:ext cx="8102600" cy="43516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72B2E1-A12D-7A42-AABD-DD21D583155C}"/>
              </a:ext>
            </a:extLst>
          </p:cNvPr>
          <p:cNvSpPr txBox="1"/>
          <p:nvPr/>
        </p:nvSpPr>
        <p:spPr>
          <a:xfrm>
            <a:off x="7846671" y="1701237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1382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7" name="图片 4">
            <a:extLst>
              <a:ext uri="{FF2B5EF4-FFF2-40B4-BE49-F238E27FC236}">
                <a16:creationId xmlns:a16="http://schemas.microsoft.com/office/drawing/2014/main" id="{BB970B6A-5B81-5146-9899-C1644FBE3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14064"/>
            <a:ext cx="7772400" cy="4912555"/>
          </a:xfrm>
          <a:prstGeom prst="rect">
            <a:avLst/>
          </a:prstGeom>
        </p:spPr>
      </p:pic>
      <p:sp>
        <p:nvSpPr>
          <p:cNvPr id="8" name="文本框 5">
            <a:extLst>
              <a:ext uri="{FF2B5EF4-FFF2-40B4-BE49-F238E27FC236}">
                <a16:creationId xmlns:a16="http://schemas.microsoft.com/office/drawing/2014/main" id="{EB140642-37BD-D24F-92A5-2460586FAE0A}"/>
              </a:ext>
            </a:extLst>
          </p:cNvPr>
          <p:cNvSpPr txBox="1"/>
          <p:nvPr/>
        </p:nvSpPr>
        <p:spPr>
          <a:xfrm>
            <a:off x="2209800" y="5686097"/>
            <a:ext cx="7061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Book Antiqua" panose="02040602050305030304" pitchFamily="18" charset="0"/>
              </a:rPr>
              <a:t>﻿</a:t>
            </a:r>
            <a:r>
              <a:rPr kumimoji="1" lang="en-US" altLang="zh-CN" dirty="0">
                <a:solidFill>
                  <a:srgbClr val="FF0000"/>
                </a:solidFill>
                <a:latin typeface="Book Antiqua" panose="02040602050305030304" pitchFamily="18" charset="0"/>
              </a:rPr>
              <a:t>【</a:t>
            </a:r>
            <a:r>
              <a:rPr kumimoji="1" lang="zh-CN" altLang="en-US" dirty="0">
                <a:solidFill>
                  <a:srgbClr val="FF0000"/>
                </a:solidFill>
                <a:latin typeface="Book Antiqua" panose="02040602050305030304" pitchFamily="18" charset="0"/>
              </a:rPr>
              <a:t>答</a:t>
            </a:r>
            <a:r>
              <a:rPr kumimoji="1" lang="en-US" altLang="zh-CN" dirty="0">
                <a:solidFill>
                  <a:srgbClr val="FF0000"/>
                </a:solidFill>
                <a:latin typeface="Book Antiqua" panose="02040602050305030304" pitchFamily="18" charset="0"/>
              </a:rPr>
              <a:t>】 </a:t>
            </a:r>
            <a:r>
              <a:rPr kumimoji="1" lang="en-US" altLang="zh-CN" dirty="0" err="1">
                <a:solidFill>
                  <a:srgbClr val="FF0000"/>
                </a:solidFill>
                <a:latin typeface="Book Antiqua" panose="02040602050305030304" pitchFamily="18" charset="0"/>
              </a:rPr>
              <a:t>abcabcabcabc</a:t>
            </a:r>
            <a:r>
              <a:rPr kumimoji="1" lang="zh-CN" altLang="en-US" dirty="0">
                <a:solidFill>
                  <a:srgbClr val="FF0000"/>
                </a:solidFill>
                <a:latin typeface="Book Antiqua" panose="02040602050305030304" pitchFamily="18" charset="0"/>
              </a:rPr>
              <a:t>，是唯一的。 </a:t>
            </a:r>
            <a:r>
              <a:rPr kumimoji="1" lang="en-US" altLang="zh-CN" dirty="0">
                <a:solidFill>
                  <a:srgbClr val="FF0000"/>
                </a:solidFill>
                <a:latin typeface="Book Antiqua" panose="02040602050305030304" pitchFamily="18" charset="0"/>
              </a:rPr>
              <a:t>1</a:t>
            </a:r>
            <a:r>
              <a:rPr kumimoji="1" lang="zh-CN" altLang="en-US" dirty="0">
                <a:solidFill>
                  <a:srgbClr val="FF0000"/>
                </a:solidFill>
                <a:latin typeface="Book Antiqua" panose="02040602050305030304" pitchFamily="18" charset="0"/>
              </a:rPr>
              <a:t>， </a:t>
            </a:r>
            <a:r>
              <a:rPr kumimoji="1" lang="en-US" altLang="zh-CN" dirty="0">
                <a:solidFill>
                  <a:srgbClr val="FF0000"/>
                </a:solidFill>
                <a:latin typeface="Book Antiqua" panose="02040602050305030304" pitchFamily="18" charset="0"/>
              </a:rPr>
              <a:t>2</a:t>
            </a:r>
            <a:r>
              <a:rPr kumimoji="1" lang="zh-CN" altLang="en-US" dirty="0">
                <a:solidFill>
                  <a:srgbClr val="FF0000"/>
                </a:solidFill>
                <a:latin typeface="Book Antiqua" panose="02040602050305030304" pitchFamily="18" charset="0"/>
              </a:rPr>
              <a:t>， </a:t>
            </a:r>
            <a:r>
              <a:rPr kumimoji="1" lang="en-US" altLang="zh-CN" dirty="0">
                <a:solidFill>
                  <a:srgbClr val="FF0000"/>
                </a:solidFill>
                <a:latin typeface="Book Antiqua" panose="02040602050305030304" pitchFamily="18" charset="0"/>
              </a:rPr>
              <a:t>4</a:t>
            </a:r>
            <a:r>
              <a:rPr kumimoji="1" lang="zh-CN" altLang="en-US" dirty="0">
                <a:solidFill>
                  <a:srgbClr val="FF0000"/>
                </a:solidFill>
                <a:latin typeface="Book Antiqua" panose="02040602050305030304" pitchFamily="18" charset="0"/>
              </a:rPr>
              <a:t>， </a:t>
            </a:r>
            <a:r>
              <a:rPr kumimoji="1" lang="en-US" altLang="zh-CN" dirty="0">
                <a:solidFill>
                  <a:srgbClr val="FF0000"/>
                </a:solidFill>
                <a:latin typeface="Book Antiqua" panose="02040602050305030304" pitchFamily="18" charset="0"/>
              </a:rPr>
              <a:t>a</a:t>
            </a:r>
            <a:r>
              <a:rPr kumimoji="1" lang="zh-CN" altLang="en-US" dirty="0">
                <a:solidFill>
                  <a:srgbClr val="FF0000"/>
                </a:solidFill>
                <a:latin typeface="Book Antiqua" panose="02040602050305030304" pitchFamily="18" charset="0"/>
              </a:rPr>
              <a:t>。 </a:t>
            </a:r>
            <a:r>
              <a:rPr kumimoji="1" lang="en-US" altLang="zh-CN" dirty="0">
                <a:solidFill>
                  <a:srgbClr val="FF0000"/>
                </a:solidFill>
                <a:latin typeface="Book Antiqua" panose="02040602050305030304" pitchFamily="18" charset="0"/>
              </a:rPr>
              <a:t>4</a:t>
            </a:r>
            <a:r>
              <a:rPr kumimoji="1" lang="zh-CN" altLang="en-US" dirty="0">
                <a:solidFill>
                  <a:srgbClr val="FF0000"/>
                </a:solidFill>
                <a:latin typeface="Book Antiqua" panose="02040602050305030304" pitchFamily="18" charset="0"/>
              </a:rPr>
              <a:t>， </a:t>
            </a:r>
            <a:r>
              <a:rPr kumimoji="1" lang="en-US" altLang="zh-CN" dirty="0">
                <a:solidFill>
                  <a:srgbClr val="FF0000"/>
                </a:solidFill>
                <a:latin typeface="Book Antiqua" panose="02040602050305030304" pitchFamily="18" charset="0"/>
              </a:rPr>
              <a:t>2</a:t>
            </a:r>
            <a:r>
              <a:rPr kumimoji="1" lang="zh-CN" altLang="en-US" dirty="0">
                <a:solidFill>
                  <a:srgbClr val="FF0000"/>
                </a:solidFill>
                <a:latin typeface="Book Antiqua" panose="02040602050305030304" pitchFamily="18" charset="0"/>
              </a:rPr>
              <a:t>， </a:t>
            </a:r>
            <a:r>
              <a:rPr kumimoji="1" lang="en-US" altLang="zh-CN" dirty="0">
                <a:solidFill>
                  <a:srgbClr val="FF0000"/>
                </a:solidFill>
                <a:latin typeface="Book Antiqua" panose="02040602050305030304" pitchFamily="18" charset="0"/>
              </a:rPr>
              <a:t>4</a:t>
            </a:r>
            <a:r>
              <a:rPr kumimoji="1" lang="zh-CN" altLang="en-US" dirty="0">
                <a:solidFill>
                  <a:srgbClr val="FF0000"/>
                </a:solidFill>
                <a:latin typeface="Book Antiqua" panose="02040602050305030304" pitchFamily="18" charset="0"/>
              </a:rPr>
              <a:t>， </a:t>
            </a:r>
            <a:r>
              <a:rPr kumimoji="1" lang="en-US" altLang="zh-CN" dirty="0">
                <a:solidFill>
                  <a:srgbClr val="FF0000"/>
                </a:solidFill>
                <a:latin typeface="Book Antiqua" panose="02040602050305030304" pitchFamily="18" charset="0"/>
              </a:rPr>
              <a:t>b</a:t>
            </a:r>
            <a:r>
              <a:rPr kumimoji="1" lang="zh-CN" altLang="en-US" dirty="0">
                <a:solidFill>
                  <a:srgbClr val="FF0000"/>
                </a:solidFill>
                <a:latin typeface="Book Antiqua" panose="0204060205030503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2563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文件位置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对每个打开的文件，内核会记录一个文件位置 </a:t>
            </a:r>
            <a:r>
              <a:rPr lang="en-US" altLang="zh-CN" dirty="0">
                <a:latin typeface="+mn-ea"/>
              </a:rPr>
              <a:t>file_pos </a:t>
            </a:r>
            <a:r>
              <a:rPr lang="zh-CN" altLang="en-US" dirty="0">
                <a:latin typeface="+mn-ea"/>
              </a:rPr>
              <a:t>表示从文件开头的字节偏移量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读、写时，文件位置会</a:t>
            </a:r>
            <a:r>
              <a:rPr lang="zh-CN" altLang="en-US" b="1" dirty="0">
                <a:latin typeface="+mn-ea"/>
              </a:rPr>
              <a:t>隐式移动</a:t>
            </a:r>
            <a:endParaRPr lang="en-US" altLang="zh-CN" b="1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可以用 </a:t>
            </a:r>
            <a:r>
              <a:rPr lang="en-US" altLang="zh-CN" dirty="0">
                <a:latin typeface="+mn-ea"/>
              </a:rPr>
              <a:t>lseek(int fd)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Unix I/O</a:t>
            </a:r>
            <a:r>
              <a:rPr lang="zh-CN" altLang="en-US" dirty="0">
                <a:latin typeface="+mn-ea"/>
              </a:rPr>
              <a:t>）或 </a:t>
            </a:r>
            <a:r>
              <a:rPr lang="en-US" altLang="zh-CN" dirty="0">
                <a:latin typeface="+mn-ea"/>
              </a:rPr>
              <a:t>fseek(FILE *fp)</a:t>
            </a:r>
            <a:r>
              <a:rPr lang="zh-CN" altLang="en-US" dirty="0">
                <a:latin typeface="+mn-ea"/>
              </a:rPr>
              <a:t>（标准 </a:t>
            </a:r>
            <a:r>
              <a:rPr lang="en-US" altLang="zh-CN" dirty="0">
                <a:latin typeface="+mn-ea"/>
              </a:rPr>
              <a:t>I/O</a:t>
            </a:r>
            <a:r>
              <a:rPr lang="zh-CN" altLang="en-US" dirty="0">
                <a:latin typeface="+mn-ea"/>
              </a:rPr>
              <a:t>）来修改文件位置，或者用 </a:t>
            </a:r>
            <a:r>
              <a:rPr lang="en-US" altLang="zh-CN" dirty="0">
                <a:latin typeface="+mn-ea"/>
              </a:rPr>
              <a:t>ftell(FILE *fp)</a:t>
            </a:r>
            <a:r>
              <a:rPr lang="zh-CN" altLang="en-US" dirty="0">
                <a:latin typeface="+mn-ea"/>
              </a:rPr>
              <a:t>（标准 </a:t>
            </a:r>
            <a:r>
              <a:rPr lang="en-US" altLang="zh-CN" dirty="0">
                <a:latin typeface="+mn-ea"/>
              </a:rPr>
              <a:t>I/O</a:t>
            </a:r>
            <a:r>
              <a:rPr lang="zh-CN" altLang="en-US" dirty="0">
                <a:latin typeface="+mn-ea"/>
              </a:rPr>
              <a:t>）得到当前文件位置</a:t>
            </a:r>
            <a:endParaRPr lang="en-US" altLang="zh-CN" dirty="0">
              <a:latin typeface="+mn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123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读取文件元数据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cs typeface="Consolas" panose="020B0609020204030204" pitchFamily="49" charset="0"/>
              </a:rPr>
              <a:t>Unix I/O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 允许用户得到关于文件的各种信息</a:t>
            </a:r>
            <a:endParaRPr lang="en-US" altLang="zh-CN" dirty="0">
              <a:latin typeface="+mn-ea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+mn-ea"/>
                <a:cs typeface="Consolas" panose="020B0609020204030204" pitchFamily="49" charset="0"/>
              </a:rPr>
              <a:t>struct stat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 内存储有关于文件的各种信息</a:t>
            </a:r>
            <a:endParaRPr lang="en-US" altLang="zh-CN" dirty="0">
              <a:latin typeface="+mn-ea"/>
              <a:cs typeface="Consolas" panose="020B0609020204030204" pitchFamily="49" charset="0"/>
            </a:endParaRPr>
          </a:p>
          <a:p>
            <a:pPr lvl="1"/>
            <a:r>
              <a:rPr lang="en-US" altLang="zh-CN" dirty="0">
                <a:latin typeface="+mn-ea"/>
                <a:cs typeface="Consolas" panose="020B0609020204030204" pitchFamily="49" charset="0"/>
              </a:rPr>
              <a:t>st_size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 表示文件大小</a:t>
            </a:r>
            <a:endParaRPr lang="en-US" altLang="zh-CN" dirty="0">
              <a:latin typeface="+mn-ea"/>
              <a:cs typeface="Consolas" panose="020B0609020204030204" pitchFamily="49" charset="0"/>
            </a:endParaRPr>
          </a:p>
          <a:p>
            <a:pPr lvl="1"/>
            <a:r>
              <a:rPr lang="en-US" altLang="zh-CN" dirty="0">
                <a:latin typeface="+mn-ea"/>
                <a:cs typeface="Consolas" panose="020B0609020204030204" pitchFamily="49" charset="0"/>
              </a:rPr>
              <a:t>st_mode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 存有文件的访问权限以及文件类型</a:t>
            </a:r>
          </a:p>
          <a:p>
            <a:pPr lvl="1"/>
            <a:r>
              <a:rPr lang="zh-CN" altLang="en-US" dirty="0">
                <a:latin typeface="+mn-ea"/>
                <a:cs typeface="Consolas" panose="020B0609020204030204" pitchFamily="49" charset="0"/>
              </a:rPr>
              <a:t>可用宏谓词解析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stat.st_mode</a:t>
            </a:r>
          </a:p>
          <a:p>
            <a:pPr lvl="1"/>
            <a:r>
              <a:rPr lang="zh-CN" altLang="en-US" dirty="0">
                <a:latin typeface="+mn-ea"/>
                <a:cs typeface="Consolas" panose="020B0609020204030204" pitchFamily="49" charset="0"/>
              </a:rPr>
              <a:t>课本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632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 页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5" name="图片 5">
            <a:extLst>
              <a:ext uri="{FF2B5EF4-FFF2-40B4-BE49-F238E27FC236}">
                <a16:creationId xmlns:a16="http://schemas.microsoft.com/office/drawing/2014/main" id="{59710FA1-80E7-4C4D-B7CF-4F84CA375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717" y="4615419"/>
            <a:ext cx="6486566" cy="187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10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读取目录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cs typeface="Consolas" panose="020B0609020204030204" pitchFamily="49" charset="0"/>
              </a:rPr>
              <a:t>注意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linux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 里目录也是文件，包含一系列链接，每个链接将一个文件名映射到一个文件</a:t>
            </a:r>
            <a:endParaRPr lang="en-US" altLang="zh-CN" dirty="0">
              <a:latin typeface="+mn-ea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+mn-ea"/>
                <a:cs typeface="Consolas" panose="020B0609020204030204" pitchFamily="49" charset="0"/>
              </a:rPr>
              <a:t>struct dirent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 包含一个目录</a:t>
            </a:r>
            <a:r>
              <a:rPr lang="zh-CN" altLang="en-US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项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的各种信息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7" name="图片 4">
            <a:extLst>
              <a:ext uri="{FF2B5EF4-FFF2-40B4-BE49-F238E27FC236}">
                <a16:creationId xmlns:a16="http://schemas.microsoft.com/office/drawing/2014/main" id="{F58F8C66-BAD7-5F47-8BA8-6D880B15D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98" y="4506686"/>
            <a:ext cx="9215204" cy="1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28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8786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文件的三级管理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747FD7-F3C3-864C-B006-4B2CF62EE9A1}"/>
              </a:ext>
            </a:extLst>
          </p:cNvPr>
          <p:cNvSpPr/>
          <p:nvPr/>
        </p:nvSpPr>
        <p:spPr>
          <a:xfrm>
            <a:off x="838199" y="1868556"/>
            <a:ext cx="1352177" cy="19789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2A242-A612-1C4D-A73D-C0B5510FC2B2}"/>
              </a:ext>
            </a:extLst>
          </p:cNvPr>
          <p:cNvSpPr txBox="1"/>
          <p:nvPr/>
        </p:nvSpPr>
        <p:spPr>
          <a:xfrm>
            <a:off x="1102771" y="1544027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DengXian" panose="02010600030101010101" pitchFamily="2" charset="-122"/>
                <a:ea typeface="DengXian" panose="02010600030101010101" pitchFamily="2" charset="-122"/>
              </a:rPr>
              <a:t>进程</a:t>
            </a:r>
            <a:r>
              <a:rPr lang="zh-CN" altLang="en-US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  <a:endParaRPr lang="en-US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D241A8-9019-DE42-8780-1A8988B2DFE1}"/>
              </a:ext>
            </a:extLst>
          </p:cNvPr>
          <p:cNvSpPr/>
          <p:nvPr/>
        </p:nvSpPr>
        <p:spPr>
          <a:xfrm>
            <a:off x="772392" y="4513952"/>
            <a:ext cx="1417985" cy="19789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AE4305-EBF2-8F4E-BEB4-5CD83A89958F}"/>
              </a:ext>
            </a:extLst>
          </p:cNvPr>
          <p:cNvSpPr txBox="1"/>
          <p:nvPr/>
        </p:nvSpPr>
        <p:spPr>
          <a:xfrm>
            <a:off x="1050879" y="4150385"/>
            <a:ext cx="11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DengXian" panose="02010600030101010101" pitchFamily="2" charset="-122"/>
                <a:ea typeface="DengXian" panose="02010600030101010101" pitchFamily="2" charset="-122"/>
              </a:rPr>
              <a:t>进程</a:t>
            </a:r>
            <a:r>
              <a:rPr lang="zh-CN" altLang="en-US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  <a:endParaRPr lang="en-US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6DCA46-4FD3-7042-BD57-610BA7E77243}"/>
              </a:ext>
            </a:extLst>
          </p:cNvPr>
          <p:cNvSpPr/>
          <p:nvPr/>
        </p:nvSpPr>
        <p:spPr>
          <a:xfrm>
            <a:off x="974035" y="2754523"/>
            <a:ext cx="1017886" cy="9802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DengXian" panose="02010600030101010101" pitchFamily="2" charset="-122"/>
                <a:ea typeface="DengXian" panose="02010600030101010101" pitchFamily="2" charset="-122"/>
              </a:rPr>
              <a:t>file descriptor table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EE426B-5B97-6D49-9E9B-34E3ACF51FED}"/>
              </a:ext>
            </a:extLst>
          </p:cNvPr>
          <p:cNvCxnSpPr>
            <a:cxnSpLocks/>
          </p:cNvCxnSpPr>
          <p:nvPr/>
        </p:nvCxnSpPr>
        <p:spPr>
          <a:xfrm flipV="1">
            <a:off x="1985104" y="1772826"/>
            <a:ext cx="559313" cy="991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BB3EE7-8471-9F45-B2D3-E18106C42A45}"/>
              </a:ext>
            </a:extLst>
          </p:cNvPr>
          <p:cNvCxnSpPr>
            <a:cxnSpLocks/>
          </p:cNvCxnSpPr>
          <p:nvPr/>
        </p:nvCxnSpPr>
        <p:spPr>
          <a:xfrm flipV="1">
            <a:off x="1985104" y="3649150"/>
            <a:ext cx="535112" cy="85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C45C434-7F43-CD48-AA13-F83E12181B43}"/>
              </a:ext>
            </a:extLst>
          </p:cNvPr>
          <p:cNvSpPr/>
          <p:nvPr/>
        </p:nvSpPr>
        <p:spPr>
          <a:xfrm>
            <a:off x="2544417" y="1780316"/>
            <a:ext cx="1520687" cy="18688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F11C99-E489-7A4D-9C3F-16D8F7D8E8E9}"/>
              </a:ext>
            </a:extLst>
          </p:cNvPr>
          <p:cNvCxnSpPr/>
          <p:nvPr/>
        </p:nvCxnSpPr>
        <p:spPr>
          <a:xfrm>
            <a:off x="2544417" y="2017643"/>
            <a:ext cx="15206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E03968F-84FC-0442-924B-EB4706CF1A51}"/>
              </a:ext>
            </a:extLst>
          </p:cNvPr>
          <p:cNvCxnSpPr/>
          <p:nvPr/>
        </p:nvCxnSpPr>
        <p:spPr>
          <a:xfrm>
            <a:off x="2544417" y="2259495"/>
            <a:ext cx="15206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B5075C-39D8-EA49-86DA-D8EC913BC73F}"/>
              </a:ext>
            </a:extLst>
          </p:cNvPr>
          <p:cNvCxnSpPr/>
          <p:nvPr/>
        </p:nvCxnSpPr>
        <p:spPr>
          <a:xfrm>
            <a:off x="2544417" y="2498035"/>
            <a:ext cx="15206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928280E-9786-774E-8061-CFDEDEF294D3}"/>
              </a:ext>
            </a:extLst>
          </p:cNvPr>
          <p:cNvSpPr/>
          <p:nvPr/>
        </p:nvSpPr>
        <p:spPr>
          <a:xfrm>
            <a:off x="974035" y="5422896"/>
            <a:ext cx="1011069" cy="9334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760E03-AD7A-5E47-ADD6-7649306DCF9F}"/>
              </a:ext>
            </a:extLst>
          </p:cNvPr>
          <p:cNvSpPr/>
          <p:nvPr/>
        </p:nvSpPr>
        <p:spPr>
          <a:xfrm>
            <a:off x="5854148" y="1381539"/>
            <a:ext cx="2653748" cy="49748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2AC1D73-71FB-014C-BDF4-7A3DE66859CF}"/>
              </a:ext>
            </a:extLst>
          </p:cNvPr>
          <p:cNvCxnSpPr>
            <a:cxnSpLocks/>
          </p:cNvCxnSpPr>
          <p:nvPr/>
        </p:nvCxnSpPr>
        <p:spPr>
          <a:xfrm>
            <a:off x="5854148" y="1684061"/>
            <a:ext cx="26537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4F092AB-F37E-E841-ACB7-AD380E85B843}"/>
              </a:ext>
            </a:extLst>
          </p:cNvPr>
          <p:cNvCxnSpPr>
            <a:cxnSpLocks/>
          </p:cNvCxnSpPr>
          <p:nvPr/>
        </p:nvCxnSpPr>
        <p:spPr>
          <a:xfrm>
            <a:off x="5854148" y="2017643"/>
            <a:ext cx="26537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F4FD87-6EAA-304D-B152-8747A10CF030}"/>
              </a:ext>
            </a:extLst>
          </p:cNvPr>
          <p:cNvCxnSpPr>
            <a:cxnSpLocks/>
          </p:cNvCxnSpPr>
          <p:nvPr/>
        </p:nvCxnSpPr>
        <p:spPr>
          <a:xfrm>
            <a:off x="5854148" y="2358887"/>
            <a:ext cx="26537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78A3FB9-6CEA-2042-8BE2-9BF85F020D6E}"/>
              </a:ext>
            </a:extLst>
          </p:cNvPr>
          <p:cNvCxnSpPr>
            <a:cxnSpLocks/>
          </p:cNvCxnSpPr>
          <p:nvPr/>
        </p:nvCxnSpPr>
        <p:spPr>
          <a:xfrm>
            <a:off x="5854148" y="2731332"/>
            <a:ext cx="26537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D5B1DD-215A-7A4E-81BA-E148F0370100}"/>
              </a:ext>
            </a:extLst>
          </p:cNvPr>
          <p:cNvCxnSpPr>
            <a:cxnSpLocks/>
          </p:cNvCxnSpPr>
          <p:nvPr/>
        </p:nvCxnSpPr>
        <p:spPr>
          <a:xfrm>
            <a:off x="5854148" y="6004619"/>
            <a:ext cx="26537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23C74FA-0C70-E044-A45E-47C3F645D10B}"/>
              </a:ext>
            </a:extLst>
          </p:cNvPr>
          <p:cNvSpPr txBox="1"/>
          <p:nvPr/>
        </p:nvSpPr>
        <p:spPr>
          <a:xfrm>
            <a:off x="2198019" y="1229000"/>
            <a:ext cx="213861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00">
                <a:latin typeface="DengXian" panose="02010600030101010101" pitchFamily="2" charset="-122"/>
                <a:ea typeface="DengXian" panose="02010600030101010101" pitchFamily="2" charset="-122"/>
              </a:rPr>
              <a:t>file descriptor table</a:t>
            </a:r>
          </a:p>
          <a:p>
            <a:pPr algn="ctr"/>
            <a:r>
              <a:rPr lang="en-US" sz="1500">
                <a:latin typeface="DengXian" panose="02010600030101010101" pitchFamily="2" charset="-122"/>
                <a:ea typeface="DengXian" panose="02010600030101010101" pitchFamily="2" charset="-122"/>
              </a:rPr>
              <a:t> (每个进程都有一个)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F218FC-4B4A-FF49-AA23-A527E8AA11B7}"/>
              </a:ext>
            </a:extLst>
          </p:cNvPr>
          <p:cNvCxnSpPr/>
          <p:nvPr/>
        </p:nvCxnSpPr>
        <p:spPr>
          <a:xfrm flipV="1">
            <a:off x="4065104" y="1603498"/>
            <a:ext cx="1789044" cy="271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0A75D8-C1F4-1E45-8BBD-3D5A7F559B9A}"/>
              </a:ext>
            </a:extLst>
          </p:cNvPr>
          <p:cNvCxnSpPr>
            <a:cxnSpLocks/>
          </p:cNvCxnSpPr>
          <p:nvPr/>
        </p:nvCxnSpPr>
        <p:spPr>
          <a:xfrm>
            <a:off x="4065104" y="2146051"/>
            <a:ext cx="1789044" cy="404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C5B03B-59FF-4947-8281-361FFB79FF58}"/>
              </a:ext>
            </a:extLst>
          </p:cNvPr>
          <p:cNvCxnSpPr>
            <a:cxnSpLocks/>
          </p:cNvCxnSpPr>
          <p:nvPr/>
        </p:nvCxnSpPr>
        <p:spPr>
          <a:xfrm>
            <a:off x="4065104" y="2387424"/>
            <a:ext cx="1789044" cy="1716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D80439B-4CA9-D848-9DAB-1FEBF895D477}"/>
              </a:ext>
            </a:extLst>
          </p:cNvPr>
          <p:cNvCxnSpPr>
            <a:cxnSpLocks/>
          </p:cNvCxnSpPr>
          <p:nvPr/>
        </p:nvCxnSpPr>
        <p:spPr>
          <a:xfrm flipV="1">
            <a:off x="4065104" y="2167185"/>
            <a:ext cx="1789044" cy="1399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C439853-B9C5-B448-96B9-4A213D6F3D96}"/>
              </a:ext>
            </a:extLst>
          </p:cNvPr>
          <p:cNvSpPr txBox="1"/>
          <p:nvPr/>
        </p:nvSpPr>
        <p:spPr>
          <a:xfrm>
            <a:off x="6170969" y="1381539"/>
            <a:ext cx="20665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latin typeface="DengXian" panose="02010600030101010101" pitchFamily="2" charset="-122"/>
                <a:ea typeface="DengXian" panose="02010600030101010101" pitchFamily="2" charset="-122"/>
              </a:rPr>
              <a:t>vnode; ref_cnt; file_pos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387EA2-291E-0A4E-85CC-3A0547E2DC45}"/>
              </a:ext>
            </a:extLst>
          </p:cNvPr>
          <p:cNvSpPr txBox="1"/>
          <p:nvPr/>
        </p:nvSpPr>
        <p:spPr>
          <a:xfrm>
            <a:off x="6111310" y="733924"/>
            <a:ext cx="21386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>
                <a:latin typeface="DengXian" panose="02010600030101010101" pitchFamily="2" charset="-122"/>
                <a:ea typeface="DengXian" panose="02010600030101010101" pitchFamily="2" charset="-122"/>
              </a:rPr>
              <a:t>open file table</a:t>
            </a:r>
          </a:p>
          <a:p>
            <a:pPr algn="ctr"/>
            <a:r>
              <a:rPr lang="en-US">
                <a:latin typeface="DengXian" panose="02010600030101010101" pitchFamily="2" charset="-122"/>
                <a:ea typeface="DengXian" panose="02010600030101010101" pitchFamily="2" charset="-122"/>
              </a:rPr>
              <a:t>所有进程共享</a:t>
            </a:r>
            <a:endParaRPr lang="en-US" sz="180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D74123-2171-8349-8AB1-6FB9B7121EC5}"/>
              </a:ext>
            </a:extLst>
          </p:cNvPr>
          <p:cNvSpPr/>
          <p:nvPr/>
        </p:nvSpPr>
        <p:spPr>
          <a:xfrm>
            <a:off x="2458734" y="4594011"/>
            <a:ext cx="1520687" cy="18688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9AFFA81-5BA8-B24F-B057-4A0C5FAFA2A5}"/>
              </a:ext>
            </a:extLst>
          </p:cNvPr>
          <p:cNvCxnSpPr/>
          <p:nvPr/>
        </p:nvCxnSpPr>
        <p:spPr>
          <a:xfrm>
            <a:off x="2458734" y="4831338"/>
            <a:ext cx="15206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5AF407C-112A-3142-9A6D-E222876E5E4F}"/>
              </a:ext>
            </a:extLst>
          </p:cNvPr>
          <p:cNvCxnSpPr/>
          <p:nvPr/>
        </p:nvCxnSpPr>
        <p:spPr>
          <a:xfrm>
            <a:off x="2458734" y="5073190"/>
            <a:ext cx="15206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DF87B1D-FF25-7245-8F84-133B07042501}"/>
              </a:ext>
            </a:extLst>
          </p:cNvPr>
          <p:cNvCxnSpPr/>
          <p:nvPr/>
        </p:nvCxnSpPr>
        <p:spPr>
          <a:xfrm>
            <a:off x="2458734" y="5311730"/>
            <a:ext cx="15206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ABA6CCA-3E71-A741-8512-069DAA615D4C}"/>
              </a:ext>
            </a:extLst>
          </p:cNvPr>
          <p:cNvCxnSpPr/>
          <p:nvPr/>
        </p:nvCxnSpPr>
        <p:spPr>
          <a:xfrm>
            <a:off x="2544417" y="3429000"/>
            <a:ext cx="15206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9BA5B48-3F05-1948-9926-AC844AA9860A}"/>
              </a:ext>
            </a:extLst>
          </p:cNvPr>
          <p:cNvCxnSpPr/>
          <p:nvPr/>
        </p:nvCxnSpPr>
        <p:spPr>
          <a:xfrm>
            <a:off x="2458734" y="6229443"/>
            <a:ext cx="15206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2AF3BBD-AD7E-9042-A65D-44FB93D17461}"/>
              </a:ext>
            </a:extLst>
          </p:cNvPr>
          <p:cNvCxnSpPr>
            <a:cxnSpLocks/>
          </p:cNvCxnSpPr>
          <p:nvPr/>
        </p:nvCxnSpPr>
        <p:spPr>
          <a:xfrm flipV="1">
            <a:off x="1991921" y="4594011"/>
            <a:ext cx="466813" cy="856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4A60B6-1654-3146-BD74-9C6176BE7EF6}"/>
              </a:ext>
            </a:extLst>
          </p:cNvPr>
          <p:cNvCxnSpPr>
            <a:cxnSpLocks/>
          </p:cNvCxnSpPr>
          <p:nvPr/>
        </p:nvCxnSpPr>
        <p:spPr>
          <a:xfrm>
            <a:off x="1980590" y="6358147"/>
            <a:ext cx="478144" cy="721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612D66-8148-394C-922C-B0FD35664D25}"/>
              </a:ext>
            </a:extLst>
          </p:cNvPr>
          <p:cNvCxnSpPr>
            <a:cxnSpLocks/>
          </p:cNvCxnSpPr>
          <p:nvPr/>
        </p:nvCxnSpPr>
        <p:spPr>
          <a:xfrm flipV="1">
            <a:off x="3979421" y="2561009"/>
            <a:ext cx="1874727" cy="2167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A40EEC0-375A-EC49-B544-36DA2BB66BE1}"/>
              </a:ext>
            </a:extLst>
          </p:cNvPr>
          <p:cNvCxnSpPr>
            <a:cxnSpLocks/>
          </p:cNvCxnSpPr>
          <p:nvPr/>
        </p:nvCxnSpPr>
        <p:spPr>
          <a:xfrm>
            <a:off x="3969291" y="4933936"/>
            <a:ext cx="1884857" cy="129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D2C539-B391-D145-8F40-0107A6B650CB}"/>
              </a:ext>
            </a:extLst>
          </p:cNvPr>
          <p:cNvCxnSpPr>
            <a:cxnSpLocks/>
          </p:cNvCxnSpPr>
          <p:nvPr/>
        </p:nvCxnSpPr>
        <p:spPr>
          <a:xfrm flipV="1">
            <a:off x="3979421" y="4589487"/>
            <a:ext cx="1874727" cy="62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F80298B-512E-4D4D-97B6-A086FEE77199}"/>
              </a:ext>
            </a:extLst>
          </p:cNvPr>
          <p:cNvCxnSpPr>
            <a:cxnSpLocks/>
          </p:cNvCxnSpPr>
          <p:nvPr/>
        </p:nvCxnSpPr>
        <p:spPr>
          <a:xfrm flipV="1">
            <a:off x="3974355" y="6267153"/>
            <a:ext cx="1879793" cy="78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AF70BF3-3333-5646-AC2C-47DD843DD7E6}"/>
              </a:ext>
            </a:extLst>
          </p:cNvPr>
          <p:cNvSpPr txBox="1"/>
          <p:nvPr/>
        </p:nvSpPr>
        <p:spPr>
          <a:xfrm>
            <a:off x="6170969" y="1703004"/>
            <a:ext cx="20665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latin typeface="DengXian" panose="02010600030101010101" pitchFamily="2" charset="-122"/>
                <a:ea typeface="DengXian" panose="02010600030101010101" pitchFamily="2" charset="-122"/>
              </a:rPr>
              <a:t>vnode; ref_cnt; file_pos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022787D-F40A-F848-83BE-CDB3DF18CCA2}"/>
              </a:ext>
            </a:extLst>
          </p:cNvPr>
          <p:cNvSpPr txBox="1"/>
          <p:nvPr/>
        </p:nvSpPr>
        <p:spPr>
          <a:xfrm>
            <a:off x="6170967" y="2012994"/>
            <a:ext cx="20665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latin typeface="DengXian" panose="02010600030101010101" pitchFamily="2" charset="-122"/>
                <a:ea typeface="DengXian" panose="02010600030101010101" pitchFamily="2" charset="-122"/>
              </a:rPr>
              <a:t>vnode; ref_cnt; file_pos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8CEB4E2-5F23-B14C-A59C-0E7409161473}"/>
              </a:ext>
            </a:extLst>
          </p:cNvPr>
          <p:cNvSpPr txBox="1"/>
          <p:nvPr/>
        </p:nvSpPr>
        <p:spPr>
          <a:xfrm>
            <a:off x="6197042" y="2381088"/>
            <a:ext cx="20665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latin typeface="DengXian" panose="02010600030101010101" pitchFamily="2" charset="-122"/>
                <a:ea typeface="DengXian" panose="02010600030101010101" pitchFamily="2" charset="-122"/>
              </a:rPr>
              <a:t>vnode; ref_cnt; file_pos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44FF07-5DE3-3E45-B421-A5716CC9214F}"/>
              </a:ext>
            </a:extLst>
          </p:cNvPr>
          <p:cNvSpPr txBox="1"/>
          <p:nvPr/>
        </p:nvSpPr>
        <p:spPr>
          <a:xfrm>
            <a:off x="6147726" y="6030859"/>
            <a:ext cx="20665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latin typeface="DengXian" panose="02010600030101010101" pitchFamily="2" charset="-122"/>
                <a:ea typeface="DengXian" panose="02010600030101010101" pitchFamily="2" charset="-122"/>
              </a:rPr>
              <a:t>vnode; ref_cnt; file_pos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1D4C77A-3FBB-FB4C-9F90-61DCDC0A0585}"/>
              </a:ext>
            </a:extLst>
          </p:cNvPr>
          <p:cNvSpPr/>
          <p:nvPr/>
        </p:nvSpPr>
        <p:spPr>
          <a:xfrm>
            <a:off x="8910996" y="1505999"/>
            <a:ext cx="2862470" cy="46018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8C2822-E3B6-2A4F-8CEC-90431738B0A3}"/>
              </a:ext>
            </a:extLst>
          </p:cNvPr>
          <p:cNvSpPr txBox="1"/>
          <p:nvPr/>
        </p:nvSpPr>
        <p:spPr>
          <a:xfrm>
            <a:off x="9313315" y="857857"/>
            <a:ext cx="21386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>
                <a:latin typeface="DengXian" panose="02010600030101010101" pitchFamily="2" charset="-122"/>
                <a:ea typeface="DengXian" panose="02010600030101010101" pitchFamily="2" charset="-122"/>
              </a:rPr>
              <a:t>vnode table</a:t>
            </a:r>
          </a:p>
          <a:p>
            <a:pPr algn="ctr"/>
            <a:r>
              <a:rPr lang="en-US">
                <a:latin typeface="DengXian" panose="02010600030101010101" pitchFamily="2" charset="-122"/>
                <a:ea typeface="DengXian" panose="02010600030101010101" pitchFamily="2" charset="-122"/>
              </a:rPr>
              <a:t>所有进程共享</a:t>
            </a:r>
            <a:endParaRPr lang="en-US" sz="180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1D62447-8547-A945-8891-2462AE39D7CB}"/>
              </a:ext>
            </a:extLst>
          </p:cNvPr>
          <p:cNvCxnSpPr>
            <a:cxnSpLocks/>
          </p:cNvCxnSpPr>
          <p:nvPr/>
        </p:nvCxnSpPr>
        <p:spPr>
          <a:xfrm>
            <a:off x="8910996" y="1780316"/>
            <a:ext cx="28624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5991639-7F83-E740-B5CB-507EA0957F45}"/>
              </a:ext>
            </a:extLst>
          </p:cNvPr>
          <p:cNvCxnSpPr>
            <a:cxnSpLocks/>
          </p:cNvCxnSpPr>
          <p:nvPr/>
        </p:nvCxnSpPr>
        <p:spPr>
          <a:xfrm>
            <a:off x="8910996" y="2120758"/>
            <a:ext cx="28624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7D07C56-BECE-3447-A68D-FBD5DF4507E7}"/>
              </a:ext>
            </a:extLst>
          </p:cNvPr>
          <p:cNvCxnSpPr>
            <a:cxnSpLocks/>
          </p:cNvCxnSpPr>
          <p:nvPr/>
        </p:nvCxnSpPr>
        <p:spPr>
          <a:xfrm>
            <a:off x="8910996" y="2388124"/>
            <a:ext cx="28624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B55FA3F-0681-714D-B3A8-DBBB897FDAC8}"/>
              </a:ext>
            </a:extLst>
          </p:cNvPr>
          <p:cNvCxnSpPr>
            <a:cxnSpLocks/>
          </p:cNvCxnSpPr>
          <p:nvPr/>
        </p:nvCxnSpPr>
        <p:spPr>
          <a:xfrm>
            <a:off x="8910996" y="2700934"/>
            <a:ext cx="28624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4468C34-C8FA-F544-8D80-1755BF8F8B8A}"/>
              </a:ext>
            </a:extLst>
          </p:cNvPr>
          <p:cNvCxnSpPr>
            <a:cxnSpLocks/>
          </p:cNvCxnSpPr>
          <p:nvPr/>
        </p:nvCxnSpPr>
        <p:spPr>
          <a:xfrm>
            <a:off x="8910996" y="3022300"/>
            <a:ext cx="28624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1155E3E-DD39-804B-AD75-EC420564B518}"/>
              </a:ext>
            </a:extLst>
          </p:cNvPr>
          <p:cNvCxnSpPr>
            <a:cxnSpLocks/>
          </p:cNvCxnSpPr>
          <p:nvPr/>
        </p:nvCxnSpPr>
        <p:spPr>
          <a:xfrm>
            <a:off x="8910996" y="5820861"/>
            <a:ext cx="28624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F43CC8E-1743-6D4E-93F7-87C8DFBBBBA4}"/>
              </a:ext>
            </a:extLst>
          </p:cNvPr>
          <p:cNvSpPr txBox="1"/>
          <p:nvPr/>
        </p:nvSpPr>
        <p:spPr>
          <a:xfrm>
            <a:off x="9334097" y="1484784"/>
            <a:ext cx="20970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latin typeface="DengXian" panose="02010600030101010101" pitchFamily="2" charset="-122"/>
                <a:ea typeface="DengXian" panose="02010600030101010101" pitchFamily="2" charset="-122"/>
              </a:rPr>
              <a:t>vnode 1 (file metadata)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0B48D0E-FE04-984D-A695-BD74AFB1694E}"/>
              </a:ext>
            </a:extLst>
          </p:cNvPr>
          <p:cNvSpPr txBox="1"/>
          <p:nvPr/>
        </p:nvSpPr>
        <p:spPr>
          <a:xfrm>
            <a:off x="9334097" y="1806149"/>
            <a:ext cx="20970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latin typeface="DengXian" panose="02010600030101010101" pitchFamily="2" charset="-122"/>
                <a:ea typeface="DengXian" panose="02010600030101010101" pitchFamily="2" charset="-122"/>
              </a:rPr>
              <a:t>vnode 2 (file metadata)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AC8F3FF-8B61-0E4E-B1CD-8091CF12F943}"/>
              </a:ext>
            </a:extLst>
          </p:cNvPr>
          <p:cNvSpPr txBox="1"/>
          <p:nvPr/>
        </p:nvSpPr>
        <p:spPr>
          <a:xfrm>
            <a:off x="9326069" y="2084549"/>
            <a:ext cx="20970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latin typeface="DengXian" panose="02010600030101010101" pitchFamily="2" charset="-122"/>
                <a:ea typeface="DengXian" panose="02010600030101010101" pitchFamily="2" charset="-122"/>
              </a:rPr>
              <a:t>vnode 3 (file metadata)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EA16A4-22EF-3A42-818A-7EF9392B99D9}"/>
              </a:ext>
            </a:extLst>
          </p:cNvPr>
          <p:cNvSpPr txBox="1"/>
          <p:nvPr/>
        </p:nvSpPr>
        <p:spPr>
          <a:xfrm>
            <a:off x="9334097" y="2385675"/>
            <a:ext cx="20970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latin typeface="DengXian" panose="02010600030101010101" pitchFamily="2" charset="-122"/>
                <a:ea typeface="DengXian" panose="02010600030101010101" pitchFamily="2" charset="-122"/>
              </a:rPr>
              <a:t>vnode 4 (file metadata)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BB0D31A-7AAE-974D-BBD2-C2B4A870DC4E}"/>
              </a:ext>
            </a:extLst>
          </p:cNvPr>
          <p:cNvSpPr txBox="1"/>
          <p:nvPr/>
        </p:nvSpPr>
        <p:spPr>
          <a:xfrm>
            <a:off x="9336008" y="2706193"/>
            <a:ext cx="20970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latin typeface="DengXian" panose="02010600030101010101" pitchFamily="2" charset="-122"/>
                <a:ea typeface="DengXian" panose="02010600030101010101" pitchFamily="2" charset="-122"/>
              </a:rPr>
              <a:t>vnode 5 (file metadata)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46F4C7A-F8BC-1F47-A5C4-74B618EEC884}"/>
              </a:ext>
            </a:extLst>
          </p:cNvPr>
          <p:cNvSpPr txBox="1"/>
          <p:nvPr/>
        </p:nvSpPr>
        <p:spPr>
          <a:xfrm>
            <a:off x="9334097" y="5810484"/>
            <a:ext cx="21018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latin typeface="DengXian" panose="02010600030101010101" pitchFamily="2" charset="-122"/>
                <a:ea typeface="DengXian" panose="02010600030101010101" pitchFamily="2" charset="-122"/>
              </a:rPr>
              <a:t>vnode n (file metadata)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8ED7DC6-C232-274B-AC65-E8DB26F75CA2}"/>
              </a:ext>
            </a:extLst>
          </p:cNvPr>
          <p:cNvCxnSpPr>
            <a:cxnSpLocks/>
          </p:cNvCxnSpPr>
          <p:nvPr/>
        </p:nvCxnSpPr>
        <p:spPr>
          <a:xfrm>
            <a:off x="8507896" y="1538405"/>
            <a:ext cx="399444" cy="1047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81E32A2-70DE-1942-B810-FB25EC300D66}"/>
              </a:ext>
            </a:extLst>
          </p:cNvPr>
          <p:cNvCxnSpPr>
            <a:cxnSpLocks/>
          </p:cNvCxnSpPr>
          <p:nvPr/>
        </p:nvCxnSpPr>
        <p:spPr>
          <a:xfrm>
            <a:off x="8514397" y="1859770"/>
            <a:ext cx="392943" cy="1039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3D965D8-D3B6-FA46-B0FE-2A0104559AB3}"/>
              </a:ext>
            </a:extLst>
          </p:cNvPr>
          <p:cNvCxnSpPr>
            <a:cxnSpLocks/>
          </p:cNvCxnSpPr>
          <p:nvPr/>
        </p:nvCxnSpPr>
        <p:spPr>
          <a:xfrm>
            <a:off x="8509807" y="2568568"/>
            <a:ext cx="409959" cy="1796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B41B7E4-3967-BF4E-9BBA-C4CDB9C702D1}"/>
              </a:ext>
            </a:extLst>
          </p:cNvPr>
          <p:cNvCxnSpPr>
            <a:cxnSpLocks/>
          </p:cNvCxnSpPr>
          <p:nvPr/>
        </p:nvCxnSpPr>
        <p:spPr>
          <a:xfrm flipV="1">
            <a:off x="8503233" y="4335051"/>
            <a:ext cx="404107" cy="1894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0BE1DD5-B6CD-1849-9355-116546B3A3CA}"/>
              </a:ext>
            </a:extLst>
          </p:cNvPr>
          <p:cNvCxnSpPr>
            <a:cxnSpLocks/>
          </p:cNvCxnSpPr>
          <p:nvPr/>
        </p:nvCxnSpPr>
        <p:spPr>
          <a:xfrm>
            <a:off x="8910996" y="4150385"/>
            <a:ext cx="28624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61893ED-A446-4E4F-B865-B3630C8EA4F0}"/>
              </a:ext>
            </a:extLst>
          </p:cNvPr>
          <p:cNvCxnSpPr>
            <a:cxnSpLocks/>
          </p:cNvCxnSpPr>
          <p:nvPr/>
        </p:nvCxnSpPr>
        <p:spPr>
          <a:xfrm>
            <a:off x="8919766" y="4513952"/>
            <a:ext cx="28624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121A2BC-AC90-9741-8336-D74E660BAFD9}"/>
              </a:ext>
            </a:extLst>
          </p:cNvPr>
          <p:cNvSpPr txBox="1"/>
          <p:nvPr/>
        </p:nvSpPr>
        <p:spPr>
          <a:xfrm>
            <a:off x="9320955" y="4172683"/>
            <a:ext cx="21579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latin typeface="DengXian" panose="02010600030101010101" pitchFamily="2" charset="-122"/>
                <a:ea typeface="DengXian" panose="02010600030101010101" pitchFamily="2" charset="-122"/>
              </a:rPr>
              <a:t>vnode m (file metadata)</a:t>
            </a:r>
          </a:p>
        </p:txBody>
      </p:sp>
    </p:spTree>
    <p:extLst>
      <p:ext uri="{BB962C8B-B14F-4D97-AF65-F5344CB8AC3E}">
        <p14:creationId xmlns:p14="http://schemas.microsoft.com/office/powerpoint/2010/main" val="240822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cs typeface="Consolas" panose="020B0609020204030204" pitchFamily="49" charset="0"/>
              </a:rPr>
              <a:t>linux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 中所有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I/O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 设备被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OS 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抽象成文件，故所有输入输出以文件读写形式来执行</a:t>
            </a:r>
          </a:p>
          <a:p>
            <a:r>
              <a:rPr lang="zh-CN" altLang="en-US" dirty="0">
                <a:latin typeface="+mn-ea"/>
                <a:cs typeface="Consolas" panose="020B0609020204030204" pitchFamily="49" charset="0"/>
              </a:rPr>
              <a:t>文件类型</a:t>
            </a:r>
          </a:p>
          <a:p>
            <a:pPr lvl="1"/>
            <a:r>
              <a:rPr lang="zh-CN" altLang="en-US" b="1" dirty="0">
                <a:latin typeface="+mn-ea"/>
                <a:cs typeface="Consolas" panose="020B0609020204030204" pitchFamily="49" charset="0"/>
              </a:rPr>
              <a:t>普通文件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（文本文件和二进制文件）</a:t>
            </a:r>
            <a:endParaRPr lang="en-US" altLang="zh-CN" dirty="0">
              <a:latin typeface="+mn-ea"/>
              <a:cs typeface="Consolas" panose="020B0609020204030204" pitchFamily="49" charset="0"/>
            </a:endParaRPr>
          </a:p>
          <a:p>
            <a:pPr lvl="2"/>
            <a:r>
              <a:rPr lang="zh-CN" altLang="en-US" dirty="0">
                <a:latin typeface="+mn-ea"/>
                <a:cs typeface="Consolas" panose="020B0609020204030204" pitchFamily="49" charset="0"/>
              </a:rPr>
              <a:t>文本文件是只含有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ascii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 码或者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unicode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 字符的普通文件</a:t>
            </a:r>
            <a:endParaRPr lang="en-US" altLang="zh-CN" dirty="0">
              <a:latin typeface="+mn-ea"/>
              <a:cs typeface="Consolas" panose="020B0609020204030204" pitchFamily="49" charset="0"/>
            </a:endParaRPr>
          </a:p>
          <a:p>
            <a:pPr lvl="2"/>
            <a:r>
              <a:rPr lang="zh-CN" altLang="en-US" dirty="0">
                <a:latin typeface="+mn-ea"/>
                <a:cs typeface="Consolas" panose="020B0609020204030204" pitchFamily="49" charset="0"/>
              </a:rPr>
              <a:t>二进制文件是其余的普通文件（如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object file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）</a:t>
            </a:r>
          </a:p>
          <a:p>
            <a:pPr lvl="1"/>
            <a:r>
              <a:rPr lang="zh-CN" altLang="en-US" b="1" dirty="0">
                <a:latin typeface="+mn-ea"/>
                <a:cs typeface="Consolas" panose="020B0609020204030204" pitchFamily="49" charset="0"/>
              </a:rPr>
              <a:t>目录 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是包含了一系列链接的文件，每个链接将一个文件名映射到一个文件</a:t>
            </a:r>
            <a:endParaRPr lang="en-US" altLang="zh-CN" dirty="0">
              <a:latin typeface="+mn-ea"/>
              <a:cs typeface="Consolas" panose="020B0609020204030204" pitchFamily="49" charset="0"/>
            </a:endParaRPr>
          </a:p>
          <a:p>
            <a:pPr lvl="2"/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如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 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映射到自己，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 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映射到父目录</a:t>
            </a:r>
          </a:p>
          <a:p>
            <a:pPr lvl="1"/>
            <a:r>
              <a:rPr lang="zh-CN" altLang="en-US" b="1" dirty="0">
                <a:latin typeface="+mn-ea"/>
                <a:cs typeface="Consolas" panose="020B0609020204030204" pitchFamily="49" charset="0"/>
              </a:rPr>
              <a:t>其他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 比如套接字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3796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文件的三级管理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187382A-306D-1541-BDCF-C377E146C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600" dirty="0">
                <a:latin typeface="+mn-ea"/>
                <a:cs typeface="Consolas" panose="020B0609020204030204" pitchFamily="49" charset="0"/>
              </a:rPr>
              <a:t>每启动一个进程 </a:t>
            </a:r>
            <a:r>
              <a:rPr lang="en-US" altLang="zh-CN" sz="2600" dirty="0">
                <a:latin typeface="+mn-ea"/>
                <a:cs typeface="Consolas" panose="020B0609020204030204" pitchFamily="49" charset="0"/>
              </a:rPr>
              <a:t>OS </a:t>
            </a:r>
            <a:r>
              <a:rPr lang="zh-CN" altLang="en-US" sz="2600" dirty="0">
                <a:latin typeface="+mn-ea"/>
                <a:cs typeface="Consolas" panose="020B0609020204030204" pitchFamily="49" charset="0"/>
              </a:rPr>
              <a:t>都会为其分配一个</a:t>
            </a:r>
            <a:r>
              <a:rPr lang="en-US" altLang="zh-CN" sz="2600" dirty="0">
                <a:latin typeface="+mn-ea"/>
                <a:cs typeface="Consolas" panose="020B0609020204030204" pitchFamily="49" charset="0"/>
              </a:rPr>
              <a:t> file descriptor table</a:t>
            </a:r>
            <a:r>
              <a:rPr lang="zh-CN" altLang="en-US" sz="2600" dirty="0">
                <a:latin typeface="+mn-ea"/>
                <a:cs typeface="Consolas" panose="020B0609020204030204" pitchFamily="49" charset="0"/>
              </a:rPr>
              <a:t>，它是一个成员为 </a:t>
            </a:r>
            <a:r>
              <a:rPr lang="en-US" altLang="zh-CN" sz="2600" dirty="0">
                <a:latin typeface="+mn-ea"/>
                <a:cs typeface="Consolas" panose="020B0609020204030204" pitchFamily="49" charset="0"/>
              </a:rPr>
              <a:t>struct file</a:t>
            </a:r>
            <a:r>
              <a:rPr lang="zh-CN" altLang="en-US" sz="2600" dirty="0">
                <a:latin typeface="+mn-ea"/>
                <a:cs typeface="Consolas" panose="020B0609020204030204" pitchFamily="49" charset="0"/>
              </a:rPr>
              <a:t> </a:t>
            </a:r>
            <a:r>
              <a:rPr lang="en-US" altLang="zh-CN" sz="2600" dirty="0">
                <a:latin typeface="+mn-ea"/>
                <a:cs typeface="Consolas" panose="020B0609020204030204" pitchFamily="49" charset="0"/>
              </a:rPr>
              <a:t>*</a:t>
            </a:r>
            <a:r>
              <a:rPr lang="zh-CN" altLang="en-US" sz="2600" dirty="0">
                <a:latin typeface="+mn-ea"/>
                <a:cs typeface="Consolas" panose="020B0609020204030204" pitchFamily="49" charset="0"/>
              </a:rPr>
              <a:t> 的指针数组，每一个元素都指向一个</a:t>
            </a:r>
            <a:r>
              <a:rPr lang="en-US" altLang="zh-CN" sz="2600" dirty="0">
                <a:latin typeface="+mn-ea"/>
                <a:cs typeface="Consolas" panose="020B0609020204030204" pitchFamily="49" charset="0"/>
              </a:rPr>
              <a:t> open file table </a:t>
            </a:r>
            <a:r>
              <a:rPr lang="zh-CN" altLang="en-US" sz="2600" dirty="0">
                <a:latin typeface="+mn-ea"/>
                <a:cs typeface="Consolas" panose="020B0609020204030204" pitchFamily="49" charset="0"/>
              </a:rPr>
              <a:t>内的 </a:t>
            </a:r>
            <a:r>
              <a:rPr lang="en-US" altLang="zh-CN" sz="2600" dirty="0">
                <a:latin typeface="+mn-ea"/>
                <a:cs typeface="Consolas" panose="020B0609020204030204" pitchFamily="49" charset="0"/>
              </a:rPr>
              <a:t>struct file</a:t>
            </a:r>
            <a:r>
              <a:rPr lang="zh-CN" altLang="en-US" sz="2600" dirty="0"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2600" dirty="0">
                <a:latin typeface="+mn-ea"/>
                <a:cs typeface="Consolas" panose="020B0609020204030204" pitchFamily="49" charset="0"/>
              </a:rPr>
              <a:t>file descriptor table </a:t>
            </a:r>
            <a:r>
              <a:rPr lang="zh-CN" altLang="en-US" sz="2600" dirty="0">
                <a:latin typeface="+mn-ea"/>
                <a:cs typeface="Consolas" panose="020B0609020204030204" pitchFamily="49" charset="0"/>
              </a:rPr>
              <a:t>的下标就是文件描述符</a:t>
            </a:r>
            <a:endParaRPr lang="en-US" altLang="zh-CN" sz="2600" dirty="0">
              <a:latin typeface="+mn-ea"/>
              <a:cs typeface="Consolas" panose="020B0609020204030204" pitchFamily="49" charset="0"/>
            </a:endParaRPr>
          </a:p>
          <a:p>
            <a:r>
              <a:rPr lang="en-US" altLang="zh-CN" sz="2600" dirty="0">
                <a:latin typeface="+mn-ea"/>
                <a:cs typeface="Consolas" panose="020B0609020204030204" pitchFamily="49" charset="0"/>
              </a:rPr>
              <a:t>Open file table </a:t>
            </a:r>
            <a:r>
              <a:rPr lang="zh-CN" altLang="en-US" sz="2600" dirty="0">
                <a:latin typeface="+mn-ea"/>
                <a:cs typeface="Consolas" panose="020B0609020204030204" pitchFamily="49" charset="0"/>
              </a:rPr>
              <a:t>的成员是 </a:t>
            </a:r>
            <a:r>
              <a:rPr lang="en-US" altLang="zh-CN" sz="2600" dirty="0">
                <a:latin typeface="+mn-ea"/>
                <a:cs typeface="Consolas" panose="020B0609020204030204" pitchFamily="49" charset="0"/>
              </a:rPr>
              <a:t>struct file, </a:t>
            </a:r>
            <a:r>
              <a:rPr lang="zh-CN" altLang="en-US" sz="2600" dirty="0">
                <a:latin typeface="+mn-ea"/>
                <a:cs typeface="Consolas" panose="020B0609020204030204" pitchFamily="49" charset="0"/>
              </a:rPr>
              <a:t>内含 </a:t>
            </a:r>
            <a:r>
              <a:rPr lang="en-US" altLang="zh-CN" sz="2600" dirty="0">
                <a:latin typeface="+mn-ea"/>
                <a:cs typeface="Consolas" panose="020B0609020204030204" pitchFamily="49" charset="0"/>
              </a:rPr>
              <a:t>inode, ref_cnt </a:t>
            </a:r>
            <a:r>
              <a:rPr lang="zh-CN" altLang="en-US" sz="2600" dirty="0">
                <a:latin typeface="+mn-ea"/>
                <a:cs typeface="Consolas" panose="020B0609020204030204" pitchFamily="49" charset="0"/>
              </a:rPr>
              <a:t>和 </a:t>
            </a:r>
            <a:r>
              <a:rPr lang="en-US" altLang="zh-CN" sz="2600" dirty="0">
                <a:latin typeface="+mn-ea"/>
                <a:cs typeface="Consolas" panose="020B0609020204030204" pitchFamily="49" charset="0"/>
              </a:rPr>
              <a:t>file_pos</a:t>
            </a:r>
          </a:p>
          <a:p>
            <a:pPr lvl="1"/>
            <a:r>
              <a:rPr lang="zh-CN" altLang="en-US" sz="2200" dirty="0">
                <a:latin typeface="+mn-ea"/>
                <a:cs typeface="Consolas" panose="020B0609020204030204" pitchFamily="49" charset="0"/>
              </a:rPr>
              <a:t>这些 </a:t>
            </a:r>
            <a:r>
              <a:rPr lang="en-US" altLang="zh-CN" sz="2200" dirty="0">
                <a:latin typeface="+mn-ea"/>
                <a:cs typeface="Consolas" panose="020B0609020204030204" pitchFamily="49" charset="0"/>
              </a:rPr>
              <a:t>struct file </a:t>
            </a:r>
            <a:r>
              <a:rPr lang="zh-CN" altLang="en-US" sz="2200" dirty="0">
                <a:latin typeface="+mn-ea"/>
                <a:cs typeface="Consolas" panose="020B0609020204030204" pitchFamily="49" charset="0"/>
              </a:rPr>
              <a:t>也叫“打开文件表项”（</a:t>
            </a:r>
            <a:r>
              <a:rPr lang="en-US" altLang="zh-CN" sz="2200" dirty="0">
                <a:latin typeface="+mn-ea"/>
                <a:cs typeface="Consolas" panose="020B0609020204030204" pitchFamily="49" charset="0"/>
              </a:rPr>
              <a:t>open file table entry</a:t>
            </a:r>
            <a:r>
              <a:rPr lang="zh-CN" altLang="en-US" sz="2200" dirty="0">
                <a:latin typeface="+mn-ea"/>
                <a:cs typeface="Consolas" panose="020B0609020204030204" pitchFamily="49" charset="0"/>
              </a:rPr>
              <a:t>）</a:t>
            </a:r>
            <a:endParaRPr lang="en-US" altLang="zh-CN" sz="2200" dirty="0">
              <a:latin typeface="+mn-ea"/>
              <a:cs typeface="Consolas" panose="020B0609020204030204" pitchFamily="49" charset="0"/>
            </a:endParaRPr>
          </a:p>
          <a:p>
            <a:r>
              <a:rPr lang="zh-CN" altLang="en-US" sz="2600" dirty="0">
                <a:latin typeface="+mn-ea"/>
                <a:cs typeface="Consolas" panose="020B0609020204030204" pitchFamily="49" charset="0"/>
              </a:rPr>
              <a:t>每次调用</a:t>
            </a:r>
            <a:r>
              <a:rPr lang="en-US" altLang="zh-CN" sz="2600" dirty="0">
                <a:latin typeface="+mn-ea"/>
                <a:cs typeface="Consolas" panose="020B0609020204030204" pitchFamily="49" charset="0"/>
              </a:rPr>
              <a:t> open</a:t>
            </a:r>
            <a:r>
              <a:rPr lang="zh-CN" altLang="en-US" sz="2600" dirty="0">
                <a:latin typeface="+mn-ea"/>
                <a:cs typeface="Consolas" panose="020B0609020204030204" pitchFamily="49" charset="0"/>
              </a:rPr>
              <a:t>，都会在 </a:t>
            </a:r>
            <a:r>
              <a:rPr lang="en-US" altLang="zh-CN" sz="2600" dirty="0">
                <a:latin typeface="+mn-ea"/>
                <a:cs typeface="Consolas" panose="020B0609020204030204" pitchFamily="49" charset="0"/>
              </a:rPr>
              <a:t>open file table </a:t>
            </a:r>
            <a:r>
              <a:rPr lang="zh-CN" altLang="en-US" sz="2600" dirty="0">
                <a:latin typeface="+mn-ea"/>
                <a:cs typeface="Consolas" panose="020B0609020204030204" pitchFamily="49" charset="0"/>
              </a:rPr>
              <a:t>里为新打开的文件分配一个 </a:t>
            </a:r>
            <a:r>
              <a:rPr lang="en-US" altLang="zh-CN" sz="2600" dirty="0">
                <a:latin typeface="+mn-ea"/>
                <a:cs typeface="Consolas" panose="020B0609020204030204" pitchFamily="49" charset="0"/>
              </a:rPr>
              <a:t>struct file</a:t>
            </a:r>
            <a:r>
              <a:rPr lang="zh-CN" altLang="en-US" sz="2600" dirty="0">
                <a:latin typeface="+mn-ea"/>
                <a:cs typeface="Consolas" panose="020B0609020204030204" pitchFamily="49" charset="0"/>
              </a:rPr>
              <a:t>，并在调用 </a:t>
            </a:r>
            <a:r>
              <a:rPr lang="en-US" altLang="zh-CN" sz="2600" dirty="0">
                <a:latin typeface="+mn-ea"/>
                <a:cs typeface="Consolas" panose="020B0609020204030204" pitchFamily="49" charset="0"/>
              </a:rPr>
              <a:t>open </a:t>
            </a:r>
            <a:r>
              <a:rPr lang="zh-CN" altLang="en-US" sz="2600" dirty="0">
                <a:latin typeface="+mn-ea"/>
                <a:cs typeface="Consolas" panose="020B0609020204030204" pitchFamily="49" charset="0"/>
              </a:rPr>
              <a:t>的进程的 </a:t>
            </a:r>
            <a:r>
              <a:rPr lang="en-US" altLang="zh-CN" sz="2600" dirty="0">
                <a:latin typeface="+mn-ea"/>
                <a:cs typeface="Consolas" panose="020B0609020204030204" pitchFamily="49" charset="0"/>
              </a:rPr>
              <a:t>file descriptor table </a:t>
            </a:r>
            <a:r>
              <a:rPr lang="zh-CN" altLang="en-US" sz="2600" dirty="0">
                <a:latin typeface="+mn-ea"/>
                <a:cs typeface="Consolas" panose="020B0609020204030204" pitchFamily="49" charset="0"/>
              </a:rPr>
              <a:t>内找到一个为</a:t>
            </a:r>
            <a:r>
              <a:rPr lang="en-US" altLang="zh-CN" sz="2600" dirty="0">
                <a:latin typeface="+mn-ea"/>
                <a:cs typeface="Consolas" panose="020B0609020204030204" pitchFamily="49" charset="0"/>
              </a:rPr>
              <a:t> NULL </a:t>
            </a:r>
            <a:r>
              <a:rPr lang="zh-CN" altLang="en-US" sz="2600" dirty="0">
                <a:latin typeface="+mn-ea"/>
                <a:cs typeface="Consolas" panose="020B0609020204030204" pitchFamily="49" charset="0"/>
              </a:rPr>
              <a:t>的项并将其指向这个 </a:t>
            </a:r>
            <a:r>
              <a:rPr lang="en-US" altLang="zh-CN" sz="2600" dirty="0">
                <a:latin typeface="+mn-ea"/>
                <a:cs typeface="Consolas" panose="020B0609020204030204" pitchFamily="49" charset="0"/>
              </a:rPr>
              <a:t>struct file, </a:t>
            </a:r>
            <a:r>
              <a:rPr lang="zh-CN" altLang="en-US" sz="2600" dirty="0">
                <a:latin typeface="+mn-ea"/>
                <a:cs typeface="Consolas" panose="020B0609020204030204" pitchFamily="49" charset="0"/>
              </a:rPr>
              <a:t>这个项的下标就是返回的 </a:t>
            </a:r>
            <a:r>
              <a:rPr lang="en-US" altLang="zh-CN" sz="2600" dirty="0">
                <a:latin typeface="+mn-ea"/>
                <a:cs typeface="Consolas" panose="020B0609020204030204" pitchFamily="49" charset="0"/>
              </a:rPr>
              <a:t>fd</a:t>
            </a:r>
          </a:p>
          <a:p>
            <a:r>
              <a:rPr lang="zh-CN" altLang="en-US" sz="2600" dirty="0">
                <a:latin typeface="+mn-ea"/>
                <a:cs typeface="Consolas" panose="020B0609020204030204" pitchFamily="49" charset="0"/>
              </a:rPr>
              <a:t>注意区分这里的 </a:t>
            </a:r>
            <a:r>
              <a:rPr lang="en-US" altLang="zh-CN" sz="2600" dirty="0">
                <a:latin typeface="+mn-ea"/>
                <a:cs typeface="Consolas" panose="020B0609020204030204" pitchFamily="49" charset="0"/>
              </a:rPr>
              <a:t>struct file * </a:t>
            </a:r>
            <a:r>
              <a:rPr lang="zh-CN" altLang="en-US" sz="2600" dirty="0">
                <a:latin typeface="+mn-ea"/>
                <a:cs typeface="Consolas" panose="020B0609020204030204" pitchFamily="49" charset="0"/>
              </a:rPr>
              <a:t>和标准 </a:t>
            </a:r>
            <a:r>
              <a:rPr lang="en-US" altLang="zh-CN" sz="2600" dirty="0">
                <a:latin typeface="+mn-ea"/>
                <a:cs typeface="Consolas" panose="020B0609020204030204" pitchFamily="49" charset="0"/>
              </a:rPr>
              <a:t>I/O </a:t>
            </a:r>
            <a:r>
              <a:rPr lang="zh-CN" altLang="en-US" sz="2600" dirty="0">
                <a:latin typeface="+mn-ea"/>
                <a:cs typeface="Consolas" panose="020B0609020204030204" pitchFamily="49" charset="0"/>
              </a:rPr>
              <a:t>的 </a:t>
            </a:r>
            <a:r>
              <a:rPr lang="en-US" altLang="zh-CN" sz="2600" dirty="0">
                <a:latin typeface="+mn-ea"/>
                <a:cs typeface="Consolas" panose="020B0609020204030204" pitchFamily="49" charset="0"/>
              </a:rPr>
              <a:t>FILE *</a:t>
            </a:r>
            <a:endParaRPr lang="zh-CN" altLang="en-US" sz="2600" dirty="0">
              <a:latin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997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文件的三级管理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187382A-306D-1541-BDCF-C377E146C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600" dirty="0">
                <a:latin typeface="+mn-ea"/>
                <a:cs typeface="Consolas" panose="020B0609020204030204" pitchFamily="49" charset="0"/>
              </a:rPr>
              <a:t>多个 </a:t>
            </a:r>
            <a:r>
              <a:rPr lang="en-US" altLang="zh-CN" sz="2600" dirty="0">
                <a:latin typeface="+mn-ea"/>
                <a:cs typeface="Consolas" panose="020B0609020204030204" pitchFamily="49" charset="0"/>
              </a:rPr>
              <a:t>fd </a:t>
            </a:r>
            <a:r>
              <a:rPr lang="zh-CN" altLang="en-US" sz="2600" dirty="0">
                <a:latin typeface="+mn-ea"/>
                <a:cs typeface="Consolas" panose="020B0609020204030204" pitchFamily="49" charset="0"/>
              </a:rPr>
              <a:t>可以指向同一个 </a:t>
            </a:r>
            <a:r>
              <a:rPr lang="en-US" altLang="zh-CN" sz="2600" dirty="0">
                <a:latin typeface="+mn-ea"/>
                <a:cs typeface="Consolas" panose="020B0609020204030204" pitchFamily="49" charset="0"/>
              </a:rPr>
              <a:t>struct file</a:t>
            </a:r>
            <a:r>
              <a:rPr lang="zh-CN" altLang="en-US" sz="2600" dirty="0">
                <a:latin typeface="+mn-ea"/>
                <a:cs typeface="Consolas" panose="020B0609020204030204" pitchFamily="49" charset="0"/>
              </a:rPr>
              <a:t>（不同进程 </a:t>
            </a:r>
            <a:r>
              <a:rPr lang="en-US" altLang="zh-CN" sz="2600" dirty="0">
                <a:latin typeface="+mn-ea"/>
                <a:cs typeface="Consolas" panose="020B0609020204030204" pitchFamily="49" charset="0"/>
              </a:rPr>
              <a:t>/ </a:t>
            </a:r>
            <a:r>
              <a:rPr lang="zh-CN" altLang="en-US" sz="2600" dirty="0">
                <a:latin typeface="+mn-ea"/>
                <a:cs typeface="Consolas" panose="020B0609020204030204" pitchFamily="49" charset="0"/>
              </a:rPr>
              <a:t>同一进程）</a:t>
            </a:r>
            <a:endParaRPr lang="en-US" altLang="zh-CN" sz="2600" dirty="0">
              <a:latin typeface="+mn-ea"/>
              <a:cs typeface="Consolas" panose="020B0609020204030204" pitchFamily="49" charset="0"/>
            </a:endParaRPr>
          </a:p>
          <a:p>
            <a:pPr lvl="1"/>
            <a:r>
              <a:rPr lang="zh-CN" altLang="en-US" sz="2200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重点：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fork() </a:t>
            </a:r>
            <a:r>
              <a:rPr lang="zh-CN" altLang="en-US" sz="2200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之后父进程和子进程的同一 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fd </a:t>
            </a:r>
            <a:r>
              <a:rPr lang="zh-CN" altLang="en-US" sz="2200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指向同一个 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struct file</a:t>
            </a:r>
          </a:p>
          <a:p>
            <a:pPr lvl="2"/>
            <a:r>
              <a:rPr lang="en-US" altLang="zh-CN" sz="1800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fork() 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完成后这个 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struct file 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的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 ref_cnt 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加一，父子进程共享文件位置（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file_pos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+mn-ea"/>
              <a:cs typeface="Consolas" panose="020B0609020204030204" pitchFamily="49" charset="0"/>
            </a:endParaRPr>
          </a:p>
          <a:p>
            <a:pPr lvl="3"/>
            <a:r>
              <a:rPr lang="zh-CN" altLang="en-US" sz="1600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这也意味着父子进程其中一个读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 / 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写这个文件会对另一个产生影响</a:t>
            </a:r>
            <a:endParaRPr lang="en-US" altLang="zh-CN" sz="1600" dirty="0">
              <a:solidFill>
                <a:srgbClr val="FF0000"/>
              </a:solidFill>
              <a:latin typeface="+mn-ea"/>
              <a:cs typeface="Consolas" panose="020B0609020204030204" pitchFamily="49" charset="0"/>
            </a:endParaRPr>
          </a:p>
          <a:p>
            <a:pPr lvl="1"/>
            <a:r>
              <a:rPr lang="zh-CN" altLang="en-US" sz="2200" dirty="0">
                <a:latin typeface="+mn-ea"/>
                <a:cs typeface="Consolas" panose="020B0609020204030204" pitchFamily="49" charset="0"/>
              </a:rPr>
              <a:t>当一个进程消亡时，所有它指向的 </a:t>
            </a:r>
            <a:r>
              <a:rPr lang="en-US" altLang="zh-CN" sz="2200" dirty="0">
                <a:latin typeface="+mn-ea"/>
                <a:cs typeface="Consolas" panose="020B0609020204030204" pitchFamily="49" charset="0"/>
              </a:rPr>
              <a:t>struct file </a:t>
            </a:r>
            <a:r>
              <a:rPr lang="zh-CN" altLang="en-US" sz="2200" dirty="0">
                <a:latin typeface="+mn-ea"/>
                <a:cs typeface="Consolas" panose="020B0609020204030204" pitchFamily="49" charset="0"/>
              </a:rPr>
              <a:t>的 </a:t>
            </a:r>
            <a:r>
              <a:rPr lang="en-US" altLang="zh-CN" sz="2200" dirty="0">
                <a:latin typeface="+mn-ea"/>
                <a:cs typeface="Consolas" panose="020B0609020204030204" pitchFamily="49" charset="0"/>
              </a:rPr>
              <a:t>ref_cnt </a:t>
            </a:r>
            <a:r>
              <a:rPr lang="zh-CN" altLang="en-US" sz="2200" dirty="0">
                <a:latin typeface="+mn-ea"/>
                <a:cs typeface="Consolas" panose="020B0609020204030204" pitchFamily="49" charset="0"/>
              </a:rPr>
              <a:t>减去</a:t>
            </a:r>
            <a:r>
              <a:rPr lang="en-US" altLang="zh-CN" sz="2200" dirty="0">
                <a:latin typeface="+mn-ea"/>
                <a:cs typeface="Consolas" panose="020B0609020204030204" pitchFamily="49" charset="0"/>
              </a:rPr>
              <a:t> 1</a:t>
            </a:r>
          </a:p>
          <a:p>
            <a:pPr lvl="1"/>
            <a:r>
              <a:rPr lang="zh-CN" altLang="en-US" sz="2200" dirty="0">
                <a:latin typeface="+mn-ea"/>
                <a:cs typeface="Consolas" panose="020B0609020204030204" pitchFamily="49" charset="0"/>
              </a:rPr>
              <a:t>当一个 </a:t>
            </a:r>
            <a:r>
              <a:rPr lang="en-US" altLang="zh-CN" sz="2200" dirty="0">
                <a:latin typeface="+mn-ea"/>
                <a:cs typeface="Consolas" panose="020B0609020204030204" pitchFamily="49" charset="0"/>
              </a:rPr>
              <a:t>struct file </a:t>
            </a:r>
            <a:r>
              <a:rPr lang="zh-CN" altLang="en-US" sz="2200" dirty="0">
                <a:latin typeface="+mn-ea"/>
                <a:cs typeface="Consolas" panose="020B0609020204030204" pitchFamily="49" charset="0"/>
              </a:rPr>
              <a:t>的 </a:t>
            </a:r>
            <a:r>
              <a:rPr lang="en-US" altLang="zh-CN" sz="2200" dirty="0">
                <a:latin typeface="+mn-ea"/>
                <a:cs typeface="Consolas" panose="020B0609020204030204" pitchFamily="49" charset="0"/>
              </a:rPr>
              <a:t>ref_cnt </a:t>
            </a:r>
            <a:r>
              <a:rPr lang="zh-CN" altLang="en-US" sz="2200" dirty="0">
                <a:latin typeface="+mn-ea"/>
                <a:cs typeface="Consolas" panose="020B0609020204030204" pitchFamily="49" charset="0"/>
              </a:rPr>
              <a:t>为 </a:t>
            </a:r>
            <a:r>
              <a:rPr lang="en-US" altLang="zh-CN" sz="2200" dirty="0">
                <a:latin typeface="+mn-ea"/>
                <a:cs typeface="Consolas" panose="020B0609020204030204" pitchFamily="49" charset="0"/>
              </a:rPr>
              <a:t>0</a:t>
            </a:r>
            <a:r>
              <a:rPr lang="zh-CN" altLang="en-US" sz="2200" dirty="0">
                <a:latin typeface="+mn-ea"/>
                <a:cs typeface="Consolas" panose="020B0609020204030204" pitchFamily="49" charset="0"/>
              </a:rPr>
              <a:t> 时，</a:t>
            </a:r>
            <a:r>
              <a:rPr lang="en-US" altLang="zh-CN" sz="2200" dirty="0">
                <a:latin typeface="+mn-ea"/>
                <a:cs typeface="Consolas" panose="020B0609020204030204" pitchFamily="49" charset="0"/>
              </a:rPr>
              <a:t>OS </a:t>
            </a:r>
            <a:r>
              <a:rPr lang="zh-CN" altLang="en-US" sz="2200" dirty="0">
                <a:latin typeface="+mn-ea"/>
                <a:cs typeface="Consolas" panose="020B0609020204030204" pitchFamily="49" charset="0"/>
              </a:rPr>
              <a:t>会删除这个 </a:t>
            </a:r>
            <a:r>
              <a:rPr lang="en-US" altLang="zh-CN" sz="2200" dirty="0">
                <a:latin typeface="+mn-ea"/>
                <a:cs typeface="Consolas" panose="020B0609020204030204" pitchFamily="49" charset="0"/>
              </a:rPr>
              <a:t>struct file</a:t>
            </a:r>
          </a:p>
          <a:p>
            <a:r>
              <a:rPr lang="zh-CN" altLang="en-US" sz="2600" dirty="0">
                <a:latin typeface="+mn-ea"/>
                <a:cs typeface="Consolas" panose="020B0609020204030204" pitchFamily="49" charset="0"/>
              </a:rPr>
              <a:t>多个 </a:t>
            </a:r>
            <a:r>
              <a:rPr lang="en-US" altLang="zh-CN" sz="2600" dirty="0">
                <a:latin typeface="+mn-ea"/>
                <a:cs typeface="Consolas" panose="020B0609020204030204" pitchFamily="49" charset="0"/>
              </a:rPr>
              <a:t>struct file</a:t>
            </a:r>
            <a:r>
              <a:rPr lang="zh-CN" altLang="en-US" sz="2600" dirty="0">
                <a:latin typeface="+mn-ea"/>
                <a:cs typeface="Consolas" panose="020B0609020204030204" pitchFamily="49" charset="0"/>
              </a:rPr>
              <a:t> 可以指向同一个 </a:t>
            </a:r>
            <a:r>
              <a:rPr lang="en-US" altLang="zh-CN" sz="2600" dirty="0">
                <a:latin typeface="+mn-ea"/>
                <a:cs typeface="Consolas" panose="020B0609020204030204" pitchFamily="49" charset="0"/>
              </a:rPr>
              <a:t>inode</a:t>
            </a:r>
          </a:p>
          <a:p>
            <a:r>
              <a:rPr lang="en-US" altLang="zh-CN" sz="2600" dirty="0">
                <a:latin typeface="+mn-ea"/>
                <a:cs typeface="Consolas" panose="020B0609020204030204" pitchFamily="49" charset="0"/>
              </a:rPr>
              <a:t>inode </a:t>
            </a:r>
            <a:r>
              <a:rPr lang="zh-CN" altLang="en-US" sz="2600" dirty="0">
                <a:latin typeface="+mn-ea"/>
                <a:cs typeface="Consolas" panose="020B0609020204030204" pitchFamily="49" charset="0"/>
              </a:rPr>
              <a:t>和 </a:t>
            </a:r>
            <a:r>
              <a:rPr lang="en-US" altLang="zh-CN" sz="2600" dirty="0">
                <a:latin typeface="+mn-ea"/>
                <a:cs typeface="Consolas" panose="020B0609020204030204" pitchFamily="49" charset="0"/>
              </a:rPr>
              <a:t>vnode </a:t>
            </a:r>
            <a:r>
              <a:rPr lang="zh-CN" altLang="en-US" sz="2600" dirty="0">
                <a:latin typeface="+mn-ea"/>
                <a:cs typeface="Consolas" panose="020B0609020204030204" pitchFamily="49" charset="0"/>
              </a:rPr>
              <a:t>本课程不作涉及，目前可以将两者视为等同，且认为</a:t>
            </a:r>
            <a:r>
              <a:rPr lang="en-US" altLang="zh-CN" sz="2600" dirty="0">
                <a:latin typeface="+mn-ea"/>
                <a:cs typeface="Consolas" panose="020B0609020204030204" pitchFamily="49" charset="0"/>
              </a:rPr>
              <a:t> inode </a:t>
            </a:r>
            <a:r>
              <a:rPr lang="zh-CN" altLang="en-US" sz="2600" dirty="0">
                <a:latin typeface="+mn-ea"/>
                <a:cs typeface="Consolas" panose="020B0609020204030204" pitchFamily="49" charset="0"/>
              </a:rPr>
              <a:t>就是磁盘上的文件本身</a:t>
            </a:r>
            <a:endParaRPr lang="en-US" altLang="zh-CN" sz="2600" dirty="0">
              <a:latin typeface="+mn-ea"/>
              <a:cs typeface="Consolas" panose="020B0609020204030204" pitchFamily="49" charset="0"/>
            </a:endParaRPr>
          </a:p>
          <a:p>
            <a:pPr lvl="1"/>
            <a:r>
              <a:rPr lang="zh-CN" altLang="en-US" sz="2200" dirty="0">
                <a:solidFill>
                  <a:schemeClr val="bg1">
                    <a:lumMod val="75000"/>
                  </a:schemeClr>
                </a:solidFill>
                <a:latin typeface="+mn-ea"/>
                <a:cs typeface="Consolas" panose="020B0609020204030204" pitchFamily="49" charset="0"/>
              </a:rPr>
              <a:t>在操作系统课中讲文件系统时会重点讲到</a:t>
            </a:r>
          </a:p>
        </p:txBody>
      </p:sp>
    </p:spTree>
    <p:extLst>
      <p:ext uri="{BB962C8B-B14F-4D97-AF65-F5344CB8AC3E}">
        <p14:creationId xmlns:p14="http://schemas.microsoft.com/office/powerpoint/2010/main" val="3282272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cs typeface="Consolas" panose="020B0609020204030204" pitchFamily="49" charset="0"/>
              </a:rPr>
              <a:t>为什么需要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open file table?</a:t>
            </a:r>
          </a:p>
          <a:p>
            <a:r>
              <a:rPr lang="zh-CN" altLang="en-US" dirty="0">
                <a:latin typeface="+mn-ea"/>
                <a:cs typeface="Consolas" panose="020B0609020204030204" pitchFamily="49" charset="0"/>
              </a:rPr>
              <a:t>将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file_pos 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放到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file descriptor table 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里？</a:t>
            </a:r>
            <a:endParaRPr lang="en-US" altLang="zh-CN" dirty="0">
              <a:latin typeface="+mn-ea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+mn-ea"/>
                <a:cs typeface="Consolas" panose="020B0609020204030204" pitchFamily="49" charset="0"/>
              </a:rPr>
              <a:t>将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file_pos 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放到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vnode table 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里？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677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I/O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 重定向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cs typeface="Consolas" panose="020B0609020204030204" pitchFamily="49" charset="0"/>
              </a:rPr>
              <a:t>三个基本文件描述符</a:t>
            </a:r>
          </a:p>
          <a:p>
            <a:pPr lvl="1"/>
            <a:r>
              <a:rPr lang="zh-CN" altLang="en-US" dirty="0">
                <a:latin typeface="+mn-ea"/>
                <a:cs typeface="Consolas" panose="020B0609020204030204" pitchFamily="49" charset="0"/>
              </a:rPr>
              <a:t>文件描述符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 0 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是键盘，只能读（标准输入）</a:t>
            </a:r>
            <a:br>
              <a:rPr lang="zh-CN" altLang="en-US" dirty="0">
                <a:latin typeface="+mn-ea"/>
                <a:cs typeface="Consolas" panose="020B0609020204030204" pitchFamily="49" charset="0"/>
              </a:rPr>
            </a:br>
            <a:r>
              <a:rPr lang="zh-CN" altLang="en-US" dirty="0">
                <a:latin typeface="+mn-ea"/>
                <a:cs typeface="Consolas" panose="020B0609020204030204" pitchFamily="49" charset="0"/>
              </a:rPr>
              <a:t>文件描述符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 1 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是终端，只能写（标准输出）</a:t>
            </a:r>
            <a:br>
              <a:rPr lang="zh-CN" altLang="en-US" dirty="0">
                <a:latin typeface="+mn-ea"/>
                <a:cs typeface="Consolas" panose="020B0609020204030204" pitchFamily="49" charset="0"/>
              </a:rPr>
            </a:br>
            <a:r>
              <a:rPr lang="zh-CN" altLang="en-US" dirty="0">
                <a:latin typeface="+mn-ea"/>
                <a:cs typeface="Consolas" panose="020B0609020204030204" pitchFamily="49" charset="0"/>
              </a:rPr>
              <a:t>文件描述符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 2 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是终端，只能写（标准错误）</a:t>
            </a:r>
            <a:endParaRPr lang="en-US" altLang="zh-CN" dirty="0">
              <a:latin typeface="+mn-ea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+mn-ea"/>
                <a:cs typeface="Consolas" panose="020B0609020204030204" pitchFamily="49" charset="0"/>
              </a:rPr>
              <a:t>每个进程启动时，这三个描述符都已经由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OS 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配置好</a:t>
            </a:r>
          </a:p>
          <a:p>
            <a:r>
              <a:rPr lang="en-US" altLang="zh-CN" dirty="0">
                <a:latin typeface="+mn-ea"/>
                <a:cs typeface="Consolas" panose="020B0609020204030204" pitchFamily="49" charset="0"/>
              </a:rPr>
              <a:t>I/O 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重定向就是修改这些文件描述符指向的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struct file</a:t>
            </a:r>
            <a:endParaRPr lang="zh-CN" altLang="en-US" dirty="0">
              <a:latin typeface="+mn-ea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+mn-ea"/>
                <a:cs typeface="Consolas" panose="020B0609020204030204" pitchFamily="49" charset="0"/>
              </a:rPr>
              <a:t>在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 shell 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中可通过 ‘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&gt;’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等符号进行重定向。</a:t>
            </a:r>
          </a:p>
          <a:p>
            <a:endParaRPr lang="zh-CN" altLang="en-US" dirty="0"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675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I/O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 重定向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也可以用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dup2()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 </a:t>
            </a:r>
            <a:r>
              <a:rPr lang="zh-CN" altLang="en-US" dirty="0">
                <a:latin typeface="+mn-ea"/>
              </a:rPr>
              <a:t>函数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将 </a:t>
            </a:r>
            <a:r>
              <a:rPr lang="en-US" altLang="zh-CN" dirty="0">
                <a:latin typeface="+mn-ea"/>
              </a:rPr>
              <a:t>newfd </a:t>
            </a:r>
            <a:r>
              <a:rPr lang="zh-CN" altLang="en-US" dirty="0">
                <a:latin typeface="+mn-ea"/>
              </a:rPr>
              <a:t>指向 </a:t>
            </a:r>
            <a:r>
              <a:rPr lang="en-US" altLang="zh-CN" dirty="0">
                <a:latin typeface="+mn-ea"/>
              </a:rPr>
              <a:t>oldfd </a:t>
            </a:r>
            <a:r>
              <a:rPr lang="zh-CN" altLang="en-US" dirty="0">
                <a:latin typeface="+mn-ea"/>
              </a:rPr>
              <a:t>指向的 </a:t>
            </a:r>
            <a:r>
              <a:rPr lang="en-US" altLang="zh-CN" dirty="0">
                <a:latin typeface="+mn-ea"/>
              </a:rPr>
              <a:t>struct file</a:t>
            </a:r>
          </a:p>
          <a:p>
            <a:r>
              <a:rPr lang="zh-CN" altLang="en-US" dirty="0">
                <a:latin typeface="+mn-ea"/>
              </a:rPr>
              <a:t>同时会造成对应的引用数量的增减</a:t>
            </a:r>
          </a:p>
          <a:p>
            <a:endParaRPr lang="zh-CN" altLang="en-US" dirty="0">
              <a:latin typeface="+mn-ea"/>
            </a:endParaRPr>
          </a:p>
          <a:p>
            <a:endParaRPr lang="zh-CN" altLang="en-US" dirty="0"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BCBA2B-2E6D-9043-9393-79E5FD531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094" y="5157932"/>
            <a:ext cx="4813812" cy="119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选择哪种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I/O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接口？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>
                <a:latin typeface="+mn-ea"/>
                <a:cs typeface="Consolas" panose="020B0609020204030204" pitchFamily="49" charset="0"/>
              </a:rPr>
              <a:t>对大多数应用程序而言，标准 </a:t>
            </a:r>
            <a:r>
              <a:rPr lang="en-US" altLang="zh-CN" sz="2000" dirty="0">
                <a:latin typeface="+mn-ea"/>
                <a:cs typeface="Consolas" panose="020B0609020204030204" pitchFamily="49" charset="0"/>
              </a:rPr>
              <a:t>I/O</a:t>
            </a:r>
            <a:r>
              <a:rPr lang="zh-CN" altLang="en-US" sz="2000" dirty="0">
                <a:latin typeface="+mn-ea"/>
                <a:cs typeface="Consolas" panose="020B0609020204030204" pitchFamily="49" charset="0"/>
              </a:rPr>
              <a:t> 更加简单、安全</a:t>
            </a:r>
            <a:endParaRPr lang="en-US" altLang="zh-CN" sz="2000" dirty="0">
              <a:latin typeface="+mn-ea"/>
              <a:cs typeface="Consolas" panose="020B0609020204030204" pitchFamily="49" charset="0"/>
            </a:endParaRPr>
          </a:p>
          <a:p>
            <a:r>
              <a:rPr lang="en-US" altLang="zh-CN" sz="2000" dirty="0">
                <a:latin typeface="+mn-ea"/>
                <a:cs typeface="Consolas" panose="020B0609020204030204" pitchFamily="49" charset="0"/>
              </a:rPr>
              <a:t>Unix I/O</a:t>
            </a:r>
            <a:r>
              <a:rPr lang="zh-CN" altLang="en-US" sz="2000" dirty="0">
                <a:latin typeface="+mn-ea"/>
                <a:cs typeface="Consolas" panose="020B0609020204030204" pitchFamily="49" charset="0"/>
              </a:rPr>
              <a:t> 偶尔有其独特的优势</a:t>
            </a:r>
            <a:endParaRPr lang="en-US" altLang="zh-CN" sz="2000" dirty="0">
              <a:latin typeface="+mn-ea"/>
              <a:cs typeface="Consolas" panose="020B0609020204030204" pitchFamily="49" charset="0"/>
            </a:endParaRPr>
          </a:p>
          <a:p>
            <a:pPr lvl="1"/>
            <a:r>
              <a:rPr lang="zh-CN" altLang="en-US" sz="2000" dirty="0">
                <a:latin typeface="+mn-ea"/>
                <a:cs typeface="Consolas" panose="020B0609020204030204" pitchFamily="49" charset="0"/>
              </a:rPr>
              <a:t>可以实现更加底层的功能（读取文件元数据与目录等）</a:t>
            </a:r>
            <a:endParaRPr lang="en-US" altLang="zh-CN" sz="2000" dirty="0">
              <a:latin typeface="+mn-ea"/>
              <a:cs typeface="Consolas" panose="020B0609020204030204" pitchFamily="49" charset="0"/>
            </a:endParaRPr>
          </a:p>
          <a:p>
            <a:pPr lvl="1"/>
            <a:r>
              <a:rPr lang="zh-CN" altLang="en-US" sz="2000" dirty="0">
                <a:latin typeface="+mn-ea"/>
                <a:cs typeface="Consolas" panose="020B0609020204030204" pitchFamily="49" charset="0"/>
              </a:rPr>
              <a:t>没有与网络文件不兼容的限制</a:t>
            </a:r>
            <a:endParaRPr lang="en-US" altLang="zh-CN" sz="2000" dirty="0">
              <a:latin typeface="+mn-ea"/>
              <a:cs typeface="Consolas" panose="020B0609020204030204" pitchFamily="49" charset="0"/>
            </a:endParaRPr>
          </a:p>
          <a:p>
            <a:pPr lvl="1"/>
            <a:r>
              <a:rPr lang="zh-CN" altLang="en-US" sz="2000" dirty="0">
                <a:latin typeface="+mn-ea"/>
                <a:cs typeface="Consolas" panose="020B0609020204030204" pitchFamily="49" charset="0"/>
              </a:rPr>
              <a:t>没有缓冲，用户可控性更强</a:t>
            </a:r>
            <a:endParaRPr lang="en-US" altLang="zh-CN" sz="2000" dirty="0">
              <a:latin typeface="+mn-ea"/>
              <a:cs typeface="Consolas" panose="020B0609020204030204" pitchFamily="49" charset="0"/>
            </a:endParaRPr>
          </a:p>
          <a:p>
            <a:r>
              <a:rPr lang="zh-CN" altLang="en-US" sz="2000" dirty="0">
                <a:latin typeface="+mn-ea"/>
                <a:cs typeface="Consolas" panose="020B0609020204030204" pitchFamily="49" charset="0"/>
              </a:rPr>
              <a:t>网络套接字：在读之前刷新缓冲区，在写之前读完缓冲区，或者使用 </a:t>
            </a:r>
            <a:r>
              <a:rPr lang="en-US" altLang="zh-CN" sz="2000" dirty="0">
                <a:latin typeface="+mn-ea"/>
                <a:cs typeface="Consolas" panose="020B0609020204030204" pitchFamily="49" charset="0"/>
              </a:rPr>
              <a:t>RIO</a:t>
            </a:r>
          </a:p>
          <a:p>
            <a:pPr lvl="1"/>
            <a:endParaRPr lang="en-US" altLang="zh-CN" sz="2000" dirty="0">
              <a:latin typeface="+mn-ea"/>
              <a:cs typeface="Consolas" panose="020B0609020204030204" pitchFamily="49" charset="0"/>
            </a:endParaRPr>
          </a:p>
          <a:p>
            <a:r>
              <a:rPr lang="zh-CN" altLang="en-US" sz="2000" dirty="0">
                <a:latin typeface="+mn-ea"/>
                <a:cs typeface="Consolas" panose="020B0609020204030204" pitchFamily="49" charset="0"/>
              </a:rPr>
              <a:t>其他编程建议</a:t>
            </a:r>
            <a:endParaRPr lang="en-US" altLang="zh-CN" sz="2000" dirty="0">
              <a:latin typeface="+mn-ea"/>
              <a:cs typeface="Consolas" panose="020B0609020204030204" pitchFamily="49" charset="0"/>
            </a:endParaRPr>
          </a:p>
          <a:p>
            <a:pPr lvl="1"/>
            <a:r>
              <a:rPr lang="zh-CN" altLang="en-US" sz="2000" dirty="0">
                <a:latin typeface="+mn-ea"/>
                <a:cs typeface="Consolas" panose="020B0609020204030204" pitchFamily="49" charset="0"/>
              </a:rPr>
              <a:t>对同一个文件</a:t>
            </a:r>
          </a:p>
          <a:p>
            <a:pPr lvl="2"/>
            <a:r>
              <a:rPr lang="zh-CN" altLang="en-US" dirty="0">
                <a:latin typeface="+mn-ea"/>
                <a:cs typeface="Consolas" panose="020B0609020204030204" pitchFamily="49" charset="0"/>
              </a:rPr>
              <a:t>尽可能不要共享文件位置</a:t>
            </a:r>
          </a:p>
          <a:p>
            <a:pPr lvl="2"/>
            <a:r>
              <a:rPr lang="zh-CN" altLang="en-US" dirty="0">
                <a:latin typeface="+mn-ea"/>
                <a:cs typeface="Consolas" panose="020B0609020204030204" pitchFamily="49" charset="0"/>
              </a:rPr>
              <a:t>当有写者时，不要有其他的读者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/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 写者</a:t>
            </a:r>
          </a:p>
          <a:p>
            <a:pPr lvl="2"/>
            <a:r>
              <a:rPr lang="zh-CN" altLang="en-US" dirty="0">
                <a:latin typeface="+mn-ea"/>
                <a:cs typeface="Consolas" panose="020B0609020204030204" pitchFamily="49" charset="0"/>
              </a:rPr>
              <a:t>可以有多个读者（但是不要共享文件位置）</a:t>
            </a:r>
          </a:p>
          <a:p>
            <a:pPr lvl="1"/>
            <a:endParaRPr lang="en-US" altLang="zh-CN" sz="2000" dirty="0"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559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cs typeface="Consolas" panose="020B0609020204030204" pitchFamily="49" charset="0"/>
              </a:rPr>
              <a:t>以下四句都是关于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Unix I/O 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的说法。其中正确的是： 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  <a:cs typeface="Consolas" panose="020B0609020204030204" pitchFamily="49" charset="0"/>
              </a:rPr>
              <a:t>A. 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从网络套接字（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socket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）读取内容时，可以通过反复读的方式处理不足值问题，直到读完所需要的数量或遇到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EOF 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为止</a:t>
            </a:r>
          </a:p>
          <a:p>
            <a:pPr marL="0" indent="0">
              <a:buNone/>
            </a:pPr>
            <a:r>
              <a:rPr lang="zh-CN" altLang="en-US" dirty="0">
                <a:latin typeface="+mn-ea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B. 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以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O_RDWR 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方式打开文件后，文件会有两个指针，分别记录读文件的当前位 置和写文件的当前位置</a:t>
            </a:r>
          </a:p>
          <a:p>
            <a:pPr marL="0" indent="0">
              <a:buNone/>
            </a:pPr>
            <a:r>
              <a:rPr lang="zh-CN" altLang="en-US" dirty="0">
                <a:latin typeface="+mn-ea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C. 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用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read 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函数直接读取控制台输入的文本行，会自动在行末追加‘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\0’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字符 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  <a:cs typeface="Consolas" panose="020B0609020204030204" pitchFamily="49" charset="0"/>
              </a:rPr>
              <a:t>D. 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使用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dup2(4, 1)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成功进行重定向后执行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close(4)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，会导致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1 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号文件描述符也不可用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594156-5E0C-D24C-8E3E-95D65E5D36A3}"/>
              </a:ext>
            </a:extLst>
          </p:cNvPr>
          <p:cNvSpPr txBox="1"/>
          <p:nvPr/>
        </p:nvSpPr>
        <p:spPr>
          <a:xfrm>
            <a:off x="838200" y="5894685"/>
            <a:ext cx="60941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答案：</a:t>
            </a: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。 说明：</a:t>
            </a:r>
            <a:r>
              <a:rPr lang="en-US" altLang="zh-CN" dirty="0">
                <a:latin typeface="+mn-ea"/>
              </a:rPr>
              <a:t>B. </a:t>
            </a:r>
            <a:r>
              <a:rPr lang="zh-CN" altLang="en-US" dirty="0">
                <a:latin typeface="+mn-ea"/>
              </a:rPr>
              <a:t>并没有两个指针，读写操作是共用一个指针的；</a:t>
            </a:r>
            <a:r>
              <a:rPr lang="en-US" altLang="zh-CN" dirty="0">
                <a:latin typeface="+mn-ea"/>
              </a:rPr>
              <a:t>C. read </a:t>
            </a:r>
            <a:r>
              <a:rPr lang="zh-CN" altLang="en-US" dirty="0">
                <a:latin typeface="+mn-ea"/>
              </a:rPr>
              <a:t>操作不会追 加‘</a:t>
            </a:r>
            <a:r>
              <a:rPr lang="en-US" altLang="zh-CN" dirty="0">
                <a:latin typeface="+mn-ea"/>
              </a:rPr>
              <a:t>\0’</a:t>
            </a:r>
            <a:r>
              <a:rPr lang="zh-CN" altLang="en-US" dirty="0">
                <a:latin typeface="+mn-ea"/>
              </a:rPr>
              <a:t>字符；</a:t>
            </a:r>
            <a:r>
              <a:rPr lang="en-US" altLang="zh-CN" dirty="0">
                <a:latin typeface="+mn-ea"/>
              </a:rPr>
              <a:t>D. close(4)</a:t>
            </a:r>
            <a:r>
              <a:rPr lang="zh-CN" altLang="en-US" dirty="0">
                <a:latin typeface="+mn-ea"/>
              </a:rPr>
              <a:t>后 </a:t>
            </a:r>
            <a:r>
              <a:rPr lang="en-US" altLang="zh-CN" dirty="0">
                <a:latin typeface="+mn-ea"/>
              </a:rPr>
              <a:t>1 </a:t>
            </a:r>
            <a:r>
              <a:rPr lang="zh-CN" altLang="en-US" dirty="0">
                <a:latin typeface="+mn-ea"/>
              </a:rPr>
              <a:t>号描述符仍然可用。</a:t>
            </a:r>
          </a:p>
        </p:txBody>
      </p:sp>
    </p:spTree>
    <p:extLst>
      <p:ext uri="{BB962C8B-B14F-4D97-AF65-F5344CB8AC3E}">
        <p14:creationId xmlns:p14="http://schemas.microsoft.com/office/powerpoint/2010/main" val="177172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37</a:t>
            </a:fld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8CC11F7-47CF-2B4C-A677-82F87927A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9231"/>
            <a:ext cx="6280567" cy="49830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70A573-C95C-8546-898C-19D0569002E9}"/>
              </a:ext>
            </a:extLst>
          </p:cNvPr>
          <p:cNvSpPr txBox="1"/>
          <p:nvPr/>
        </p:nvSpPr>
        <p:spPr>
          <a:xfrm>
            <a:off x="7625578" y="3054022"/>
            <a:ext cx="43954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答案：</a:t>
            </a:r>
            <a:r>
              <a:rPr lang="en-US" altLang="zh-CN" dirty="0">
                <a:latin typeface="+mn-ea"/>
              </a:rPr>
              <a:t>16</a:t>
            </a:r>
          </a:p>
          <a:p>
            <a:r>
              <a:rPr lang="zh-CN" altLang="en-US" dirty="0">
                <a:latin typeface="+mn-ea"/>
              </a:rPr>
              <a:t>注意到第一次文件被截断，之后就没有了</a:t>
            </a:r>
          </a:p>
        </p:txBody>
      </p:sp>
    </p:spTree>
    <p:extLst>
      <p:ext uri="{BB962C8B-B14F-4D97-AF65-F5344CB8AC3E}">
        <p14:creationId xmlns:p14="http://schemas.microsoft.com/office/powerpoint/2010/main" val="82409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Directory hierarchy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+mn-ea"/>
                <a:cs typeface="Consolas" panose="020B0609020204030204" pitchFamily="49" charset="0"/>
              </a:rPr>
              <a:t>文件路径名 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是记录文件在目录层次结构之中位置的字符串</a:t>
            </a:r>
          </a:p>
          <a:p>
            <a:r>
              <a:rPr lang="zh-CN" altLang="en-US" b="1" dirty="0">
                <a:latin typeface="+mn-ea"/>
                <a:cs typeface="Consolas" panose="020B0609020204030204" pitchFamily="49" charset="0"/>
              </a:rPr>
              <a:t>绝对路径名 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以‘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/’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开头，代表根目录“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/usr/include/csapp.h”</a:t>
            </a:r>
          </a:p>
          <a:p>
            <a:r>
              <a:rPr lang="zh-CN" altLang="en-US" b="1" dirty="0">
                <a:latin typeface="+mn-ea"/>
                <a:cs typeface="Consolas" panose="020B0609020204030204" pitchFamily="49" charset="0"/>
              </a:rPr>
              <a:t>相对路径名 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以上述路径为例，从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/usr/include/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 开始的相对路径为“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./csapp.h”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或“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../include/csapp.h”</a:t>
            </a:r>
          </a:p>
          <a:p>
            <a:endParaRPr lang="en-US" altLang="zh-CN" dirty="0">
              <a:latin typeface="+mn-ea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+mn-ea"/>
                <a:cs typeface="Consolas" panose="020B0609020204030204" pitchFamily="49" charset="0"/>
              </a:rPr>
              <a:t>每个进程有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 </a:t>
            </a:r>
            <a:r>
              <a:rPr lang="zh-CN" altLang="en-US" b="1" dirty="0">
                <a:latin typeface="+mn-ea"/>
                <a:cs typeface="Consolas" panose="020B0609020204030204" pitchFamily="49" charset="0"/>
              </a:rPr>
              <a:t>当前工作目录</a:t>
            </a:r>
            <a:endParaRPr lang="en-US" altLang="zh-CN" dirty="0">
              <a:latin typeface="+mn-ea"/>
              <a:cs typeface="Consolas" panose="020B0609020204030204" pitchFamily="49" charset="0"/>
            </a:endParaRPr>
          </a:p>
          <a:p>
            <a:pPr lvl="1"/>
            <a:r>
              <a:rPr lang="en-US" altLang="zh-CN" dirty="0">
                <a:latin typeface="+mn-ea"/>
                <a:cs typeface="Consolas" panose="020B0609020204030204" pitchFamily="49" charset="0"/>
              </a:rPr>
              <a:t>shell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 进程可以用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cd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 来修改自己的当前工作目录，用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pwd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 查看当前工作目录</a:t>
            </a:r>
          </a:p>
          <a:p>
            <a:pPr lvl="1"/>
            <a:endParaRPr lang="en-US" altLang="zh-CN" dirty="0">
              <a:latin typeface="+mn-ea"/>
              <a:cs typeface="Consolas" panose="020B0609020204030204" pitchFamily="49" charset="0"/>
            </a:endParaRPr>
          </a:p>
          <a:p>
            <a:endParaRPr lang="en-US" altLang="zh-CN" dirty="0"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69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使用相对路径的好处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cs typeface="Consolas" panose="020B0609020204030204" pitchFamily="49" charset="0"/>
              </a:rPr>
              <a:t>方便</a:t>
            </a:r>
            <a:endParaRPr lang="en-US" altLang="zh-CN" dirty="0">
              <a:latin typeface="+mn-ea"/>
              <a:cs typeface="Consolas" panose="020B0609020204030204" pitchFamily="49" charset="0"/>
            </a:endParaRPr>
          </a:p>
          <a:p>
            <a:r>
              <a:rPr lang="zh-CN" altLang="en-US" b="1" dirty="0">
                <a:latin typeface="+mn-ea"/>
                <a:cs typeface="Consolas" panose="020B0609020204030204" pitchFamily="49" charset="0"/>
              </a:rPr>
              <a:t>可移植性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（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code once, run everywhere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）</a:t>
            </a:r>
            <a:endParaRPr lang="en-US" altLang="zh-CN" dirty="0">
              <a:latin typeface="+mn-ea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+mn-ea"/>
                <a:cs typeface="Consolas" panose="020B0609020204030204" pitchFamily="49" charset="0"/>
              </a:rPr>
              <a:t>访问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+mn-ea"/>
                <a:cs typeface="Consolas" panose="020B0609020204030204" pitchFamily="49" charset="0"/>
              </a:rPr>
              <a:t>inode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+mn-ea"/>
                <a:cs typeface="Consolas" panose="020B0609020204030204" pitchFamily="49" charset="0"/>
              </a:rPr>
              <a:t>更快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798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文件打开与关闭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cs typeface="Consolas" panose="020B0609020204030204" pitchFamily="49" charset="0"/>
              </a:rPr>
              <a:t>文件打开</a:t>
            </a:r>
            <a:endParaRPr lang="en-US" altLang="zh-CN" dirty="0">
              <a:latin typeface="+mn-ea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latin typeface="+mn-ea"/>
                <a:cs typeface="Consolas" panose="020B0609020204030204" pitchFamily="49" charset="0"/>
              </a:rPr>
              <a:t>用户程序用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open()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 函数要求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kernel 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打开一个文件</a:t>
            </a:r>
            <a:endParaRPr lang="en-US" altLang="zh-CN" dirty="0">
              <a:latin typeface="+mn-ea"/>
              <a:cs typeface="Consolas" panose="020B0609020204030204" pitchFamily="49" charset="0"/>
            </a:endParaRPr>
          </a:p>
          <a:p>
            <a:pPr lvl="1"/>
            <a:r>
              <a:rPr lang="en-US" altLang="zh-CN" dirty="0">
                <a:latin typeface="+mn-ea"/>
                <a:cs typeface="Consolas" panose="020B0609020204030204" pitchFamily="49" charset="0"/>
              </a:rPr>
              <a:t>kernel 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返回一个描述符（非负整数）</a:t>
            </a:r>
            <a:endParaRPr lang="en-US" altLang="zh-CN" dirty="0">
              <a:latin typeface="+mn-ea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latin typeface="+mn-ea"/>
                <a:cs typeface="Consolas" panose="020B0609020204030204" pitchFamily="49" charset="0"/>
              </a:rPr>
              <a:t>此后应用程序关于文件的操作只需要提供描述符，内核负责记录这个文件的信息</a:t>
            </a:r>
          </a:p>
          <a:p>
            <a:r>
              <a:rPr lang="zh-CN" altLang="en-US" dirty="0">
                <a:latin typeface="+mn-ea"/>
                <a:cs typeface="Consolas" panose="020B0609020204030204" pitchFamily="49" charset="0"/>
              </a:rPr>
              <a:t>文件关闭</a:t>
            </a:r>
            <a:endParaRPr lang="en-US" altLang="zh-CN" dirty="0">
              <a:latin typeface="+mn-ea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latin typeface="+mn-ea"/>
                <a:cs typeface="Consolas" panose="020B0609020204030204" pitchFamily="49" charset="0"/>
              </a:rPr>
              <a:t>应用程序用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close() 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通知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 kernel 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关闭文件</a:t>
            </a:r>
            <a:endParaRPr lang="en-US" altLang="zh-CN" dirty="0">
              <a:latin typeface="+mn-ea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latin typeface="+mn-ea"/>
                <a:cs typeface="Consolas" panose="020B0609020204030204" pitchFamily="49" charset="0"/>
              </a:rPr>
              <a:t>内核释放打开文件的时候创建的数据结构，并将描述符标记为可用</a:t>
            </a:r>
            <a:endParaRPr lang="en-US" altLang="zh-CN" dirty="0">
              <a:latin typeface="+mn-ea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latin typeface="+mn-ea"/>
                <a:cs typeface="Consolas" panose="020B0609020204030204" pitchFamily="49" charset="0"/>
              </a:rPr>
              <a:t>进程终止的时候，内核会自动对所有打开的文件执行上述关闭文件操作</a:t>
            </a:r>
          </a:p>
          <a:p>
            <a:endParaRPr lang="zh-CN" altLang="en-US" dirty="0"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378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Consolas" panose="020B0609020204030204" pitchFamily="49" charset="0"/>
              </a:rPr>
              <a:t>Unix I/O: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open()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与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close()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30590" cy="2222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500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0">
                <a:solidFill>
                  <a:srgbClr val="032F6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&lt;sys/types.h&gt;</a:t>
            </a:r>
            <a:endParaRPr lang="en-US" sz="1500" b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500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0">
                <a:solidFill>
                  <a:srgbClr val="032F6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&lt;sys/stat.h&gt;</a:t>
            </a:r>
            <a:endParaRPr lang="en-US" sz="1500" b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500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0">
                <a:solidFill>
                  <a:srgbClr val="032F6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&lt;fcntl.h&gt;</a:t>
            </a:r>
            <a:endParaRPr lang="en-US" sz="1500" b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500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0">
                <a:solidFill>
                  <a:srgbClr val="032F6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&lt;unistd.h&gt;</a:t>
            </a:r>
            <a:endParaRPr lang="en-US" sz="1500" b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sz="1500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500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500" b="0">
                <a:solidFill>
                  <a:srgbClr val="E3620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sz="1500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0">
                <a:solidFill>
                  <a:srgbClr val="E3620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flags</a:t>
            </a:r>
            <a:r>
              <a:rPr lang="en-US" sz="1500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b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mode_t</a:t>
            </a:r>
            <a:r>
              <a:rPr lang="en-US" sz="1500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0">
                <a:solidFill>
                  <a:srgbClr val="E3620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</a:t>
            </a:r>
            <a:r>
              <a:rPr lang="en-US" sz="1500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1500" b="0">
                <a:solidFill>
                  <a:srgbClr val="6A73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Returns: new file descriptor if OK, −1 on error</a:t>
            </a:r>
            <a:endParaRPr lang="en-US" sz="1500" b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close</a:t>
            </a:r>
            <a:r>
              <a:rPr lang="en-US" sz="1500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0">
                <a:solidFill>
                  <a:srgbClr val="E3620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500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1500" b="0">
                <a:solidFill>
                  <a:srgbClr val="6A73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Returns: 0 if OK, −1 on error</a:t>
            </a:r>
            <a:endParaRPr lang="en-US" sz="1500" b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50259A7-204C-5143-AB8F-56FF4083209D}"/>
              </a:ext>
            </a:extLst>
          </p:cNvPr>
          <p:cNvSpPr txBox="1">
            <a:spLocks/>
          </p:cNvSpPr>
          <p:nvPr/>
        </p:nvSpPr>
        <p:spPr>
          <a:xfrm>
            <a:off x="838200" y="4182829"/>
            <a:ext cx="10515600" cy="2538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+mn-ea"/>
                <a:cs typeface="Consolas" panose="020B0609020204030204" pitchFamily="49" charset="0"/>
              </a:rPr>
              <a:t>flags </a:t>
            </a:r>
            <a:r>
              <a:rPr lang="zh-CN" altLang="en-US" sz="2000" dirty="0">
                <a:latin typeface="+mn-ea"/>
                <a:cs typeface="Consolas" panose="020B0609020204030204" pitchFamily="49" charset="0"/>
              </a:rPr>
              <a:t>表示文件的访问方式，</a:t>
            </a:r>
            <a:r>
              <a:rPr lang="en-US" altLang="zh-CN" sz="2000" dirty="0">
                <a:latin typeface="+mn-ea"/>
                <a:cs typeface="Consolas" panose="020B0609020204030204" pitchFamily="49" charset="0"/>
              </a:rPr>
              <a:t>mode </a:t>
            </a:r>
            <a:r>
              <a:rPr lang="zh-CN" altLang="en-US" sz="2000" dirty="0">
                <a:latin typeface="+mn-ea"/>
                <a:cs typeface="Consolas" panose="020B0609020204030204" pitchFamily="49" charset="0"/>
              </a:rPr>
              <a:t>表示如果创建新文件的话文件的 </a:t>
            </a:r>
            <a:r>
              <a:rPr lang="zh-CN" altLang="en-US" sz="2000" b="1" dirty="0">
                <a:latin typeface="+mn-ea"/>
                <a:cs typeface="Consolas" panose="020B0609020204030204" pitchFamily="49" charset="0"/>
              </a:rPr>
              <a:t>访问权限</a:t>
            </a:r>
            <a:endParaRPr lang="en-US" altLang="zh-CN" sz="2000" b="1" dirty="0">
              <a:latin typeface="+mn-ea"/>
              <a:cs typeface="Consolas" panose="020B0609020204030204" pitchFamily="49" charset="0"/>
            </a:endParaRPr>
          </a:p>
          <a:p>
            <a:r>
              <a:rPr lang="zh-CN" altLang="en-US" sz="2000" dirty="0">
                <a:latin typeface="+mn-ea"/>
                <a:cs typeface="Consolas" panose="020B0609020204030204" pitchFamily="49" charset="0"/>
              </a:rPr>
              <a:t>详见课本 </a:t>
            </a:r>
            <a:r>
              <a:rPr lang="en-US" altLang="zh-CN" sz="2000" dirty="0">
                <a:latin typeface="+mn-ea"/>
                <a:cs typeface="Consolas" panose="020B0609020204030204" pitchFamily="49" charset="0"/>
              </a:rPr>
              <a:t>624, 625 </a:t>
            </a:r>
            <a:r>
              <a:rPr lang="zh-CN" altLang="en-US" sz="2000" dirty="0">
                <a:latin typeface="+mn-ea"/>
                <a:cs typeface="Consolas" panose="020B0609020204030204" pitchFamily="49" charset="0"/>
              </a:rPr>
              <a:t>两页</a:t>
            </a:r>
            <a:endParaRPr lang="en-US" altLang="zh-CN" sz="2000" dirty="0">
              <a:latin typeface="+mn-ea"/>
              <a:cs typeface="Consolas" panose="020B0609020204030204" pitchFamily="49" charset="0"/>
            </a:endParaRPr>
          </a:p>
          <a:p>
            <a:r>
              <a:rPr lang="zh-CN" altLang="en-US" sz="2000" dirty="0">
                <a:latin typeface="+mn-ea"/>
                <a:cs typeface="Consolas" panose="020B0609020204030204" pitchFamily="49" charset="0"/>
              </a:rPr>
              <a:t>每个进程有掩码 </a:t>
            </a:r>
            <a:r>
              <a:rPr lang="en-US" altLang="zh-CN" sz="2000" dirty="0">
                <a:latin typeface="+mn-ea"/>
                <a:cs typeface="Consolas" panose="020B0609020204030204" pitchFamily="49" charset="0"/>
              </a:rPr>
              <a:t>umask</a:t>
            </a:r>
          </a:p>
          <a:p>
            <a:pPr lvl="1"/>
            <a:r>
              <a:rPr lang="zh-CN" altLang="en-US" sz="2000" dirty="0">
                <a:latin typeface="+mn-ea"/>
                <a:cs typeface="Consolas" panose="020B0609020204030204" pitchFamily="49" charset="0"/>
              </a:rPr>
              <a:t>可以通过函数 </a:t>
            </a:r>
            <a:r>
              <a:rPr lang="en-US" altLang="zh-CN" sz="2000" dirty="0">
                <a:latin typeface="+mn-ea"/>
                <a:cs typeface="Consolas" panose="020B0609020204030204" pitchFamily="49" charset="0"/>
              </a:rPr>
              <a:t>umask() </a:t>
            </a:r>
            <a:r>
              <a:rPr lang="zh-CN" altLang="en-US" sz="2000" dirty="0">
                <a:latin typeface="+mn-ea"/>
                <a:cs typeface="Consolas" panose="020B0609020204030204" pitchFamily="49" charset="0"/>
              </a:rPr>
              <a:t>来设置</a:t>
            </a:r>
            <a:endParaRPr lang="en-US" altLang="zh-CN" sz="2000" dirty="0">
              <a:latin typeface="+mn-ea"/>
              <a:cs typeface="Consolas" panose="020B0609020204030204" pitchFamily="49" charset="0"/>
            </a:endParaRPr>
          </a:p>
          <a:p>
            <a:pPr lvl="1"/>
            <a:r>
              <a:rPr lang="zh-CN" altLang="en-US" sz="2000" dirty="0">
                <a:latin typeface="+mn-ea"/>
                <a:cs typeface="Consolas" panose="020B0609020204030204" pitchFamily="49" charset="0"/>
              </a:rPr>
              <a:t>该进程创建的文件访问权限为 </a:t>
            </a:r>
            <a:r>
              <a:rPr lang="en-US" altLang="zh-CN" sz="2000" dirty="0">
                <a:latin typeface="+mn-ea"/>
                <a:cs typeface="Consolas" panose="020B0609020204030204" pitchFamily="49" charset="0"/>
              </a:rPr>
              <a:t>mode</a:t>
            </a:r>
            <a:r>
              <a:rPr lang="zh-CN" altLang="en-US" sz="2000" dirty="0">
                <a:latin typeface="+mn-ea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latin typeface="+mn-ea"/>
                <a:cs typeface="Consolas" panose="020B0609020204030204" pitchFamily="49" charset="0"/>
              </a:rPr>
              <a:t>&amp;</a:t>
            </a:r>
            <a:r>
              <a:rPr lang="zh-CN" altLang="en-US" sz="2000" dirty="0">
                <a:latin typeface="+mn-ea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latin typeface="+mn-ea"/>
                <a:cs typeface="Consolas" panose="020B0609020204030204" pitchFamily="49" charset="0"/>
              </a:rPr>
              <a:t>~umask</a:t>
            </a:r>
          </a:p>
          <a:p>
            <a:pPr lvl="1"/>
            <a:r>
              <a:rPr lang="en-US" altLang="zh-CN" sz="2000" dirty="0">
                <a:latin typeface="+mn-ea"/>
                <a:cs typeface="Consolas" panose="020B0609020204030204" pitchFamily="49" charset="0"/>
              </a:rPr>
              <a:t>mode_t umask(mode_t cmask);</a:t>
            </a:r>
          </a:p>
          <a:p>
            <a:r>
              <a:rPr lang="en-US" altLang="zh-CN" sz="2000" dirty="0">
                <a:latin typeface="+mn-ea"/>
                <a:cs typeface="Consolas" panose="020B0609020204030204" pitchFamily="49" charset="0"/>
              </a:rPr>
              <a:t>mode == 0</a:t>
            </a:r>
            <a:r>
              <a:rPr lang="zh-CN" altLang="en-US" sz="2000" dirty="0">
                <a:latin typeface="+mn-ea"/>
                <a:cs typeface="Consolas" panose="020B0609020204030204" pitchFamily="49" charset="0"/>
              </a:rPr>
              <a:t>，则没有任何权限</a:t>
            </a:r>
          </a:p>
          <a:p>
            <a:endParaRPr lang="zh-CN" altLang="en-US" sz="2000" dirty="0">
              <a:latin typeface="+mn-ea"/>
              <a:cs typeface="Consolas" panose="020B0609020204030204" pitchFamily="49" charset="0"/>
            </a:endParaRPr>
          </a:p>
        </p:txBody>
      </p:sp>
      <p:pic>
        <p:nvPicPr>
          <p:cNvPr id="7" name="图片 14">
            <a:extLst>
              <a:ext uri="{FF2B5EF4-FFF2-40B4-BE49-F238E27FC236}">
                <a16:creationId xmlns:a16="http://schemas.microsoft.com/office/drawing/2014/main" id="{6B840588-11D3-0446-B3CA-C63E19D44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790" y="0"/>
            <a:ext cx="5342635" cy="2484675"/>
          </a:xfrm>
          <a:prstGeom prst="rect">
            <a:avLst/>
          </a:prstGeom>
        </p:spPr>
      </p:pic>
      <p:pic>
        <p:nvPicPr>
          <p:cNvPr id="8" name="图片 4">
            <a:extLst>
              <a:ext uri="{FF2B5EF4-FFF2-40B4-BE49-F238E27FC236}">
                <a16:creationId xmlns:a16="http://schemas.microsoft.com/office/drawing/2014/main" id="{372BC839-AADE-B841-BC7E-173440BD8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215" y="0"/>
            <a:ext cx="5423210" cy="38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8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关于文件权限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cs typeface="Consolas" panose="020B0609020204030204" pitchFamily="49" charset="0"/>
              </a:rPr>
              <a:t>ls –l</a:t>
            </a:r>
          </a:p>
          <a:p>
            <a:r>
              <a:rPr lang="en-US" altLang="zh-CN" dirty="0">
                <a:latin typeface="+mn-ea"/>
                <a:cs typeface="Consolas" panose="020B0609020204030204" pitchFamily="49" charset="0"/>
              </a:rPr>
              <a:t>Linux/Unix 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的文件调用权限分为三级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: 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文件所有者（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Owner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）、用户组（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Group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）、其它用户（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Other Users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）</a:t>
            </a:r>
            <a:endParaRPr lang="en-US" altLang="zh-CN" dirty="0">
              <a:latin typeface="+mn-ea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+mn-ea"/>
                <a:cs typeface="Consolas" panose="020B0609020204030204" pitchFamily="49" charset="0"/>
              </a:rPr>
              <a:t>文件和文件夹都有权限</a:t>
            </a:r>
            <a:endParaRPr lang="en-US" altLang="zh-CN" dirty="0">
              <a:latin typeface="+mn-ea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latin typeface="+mn-ea"/>
                <a:cs typeface="Consolas" panose="020B0609020204030204" pitchFamily="49" charset="0"/>
              </a:rPr>
              <a:t>文件：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r-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读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 w-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写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x-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执行</a:t>
            </a:r>
            <a:endParaRPr lang="en-US" altLang="zh-CN" dirty="0">
              <a:latin typeface="+mn-ea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latin typeface="+mn-ea"/>
                <a:cs typeface="Consolas" panose="020B0609020204030204" pitchFamily="49" charset="0"/>
              </a:rPr>
              <a:t>文件夹：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r-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查看内容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w-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创建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x-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可作为工作目录</a:t>
            </a:r>
            <a:endParaRPr lang="en-US" altLang="zh-CN" dirty="0">
              <a:latin typeface="+mn-ea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+mn-ea"/>
                <a:cs typeface="Consolas" panose="020B0609020204030204" pitchFamily="49" charset="0"/>
              </a:rPr>
              <a:t>chmod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 命令可以改权限</a:t>
            </a:r>
          </a:p>
          <a:p>
            <a:endParaRPr lang="zh-CN" altLang="en-US" dirty="0"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69FC26-0FAB-4844-BB93-A96A5CA692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"/>
          <a:stretch/>
        </p:blipFill>
        <p:spPr>
          <a:xfrm>
            <a:off x="6477000" y="183312"/>
            <a:ext cx="5610067" cy="16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02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标准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 I/O: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fopen()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与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fclose()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032F6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&lt;stdio.h&gt;</a:t>
            </a:r>
            <a:endParaRPr lang="en-US" sz="2000" b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b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b="0">
                <a:solidFill>
                  <a:srgbClr val="E3620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zh-CN" alt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b="0">
                <a:solidFill>
                  <a:srgbClr val="E3620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)；</a:t>
            </a:r>
          </a:p>
          <a:p>
            <a:pPr marL="0" indent="0">
              <a:buNone/>
            </a:pPr>
            <a:r>
              <a:rPr lang="en-US" sz="2000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fclose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(FILE </a:t>
            </a:r>
            <a:r>
              <a:rPr lang="en-US" sz="2000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b="0">
                <a:solidFill>
                  <a:srgbClr val="E3620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2000" b="0">
                <a:solidFill>
                  <a:srgbClr val="6A73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Returns 0 on success, or -1 on failure</a:t>
            </a:r>
            <a:endParaRPr lang="en-US" sz="2000" b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51ECA58-97D8-3E41-9B98-225423D0126F}"/>
              </a:ext>
            </a:extLst>
          </p:cNvPr>
          <p:cNvSpPr txBox="1">
            <a:spLocks/>
          </p:cNvSpPr>
          <p:nvPr/>
        </p:nvSpPr>
        <p:spPr>
          <a:xfrm>
            <a:off x="990600" y="3428999"/>
            <a:ext cx="10515600" cy="2900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+mn-ea"/>
                <a:cs typeface="Consolas" panose="020B0609020204030204" pitchFamily="49" charset="0"/>
              </a:rPr>
              <a:t>UNIX I/O 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用描述符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int fd 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标识文件</a:t>
            </a:r>
            <a:endParaRPr lang="en-US" altLang="zh-CN" dirty="0">
              <a:latin typeface="+mn-ea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+mn-ea"/>
                <a:cs typeface="Consolas" panose="020B0609020204030204" pitchFamily="49" charset="0"/>
              </a:rPr>
              <a:t>标准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 I/O 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用文件指针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FILE *fp 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标识文件</a:t>
            </a:r>
            <a:endParaRPr lang="en-US" altLang="zh-CN" dirty="0">
              <a:latin typeface="+mn-ea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+mn-ea"/>
                <a:cs typeface="Consolas" panose="020B0609020204030204" pitchFamily="49" charset="0"/>
              </a:rPr>
              <a:t>标准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 I/O 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建立在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Unix I/O 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之上，所以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FILE *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 内含有 </a:t>
            </a:r>
            <a:r>
              <a:rPr lang="en-US" altLang="zh-CN" dirty="0">
                <a:latin typeface="+mn-ea"/>
                <a:cs typeface="Consolas" panose="020B0609020204030204" pitchFamily="49" charset="0"/>
              </a:rPr>
              <a:t>fd</a:t>
            </a:r>
            <a:endParaRPr lang="zh-CN" altLang="en-US" dirty="0">
              <a:latin typeface="+mn-ea"/>
              <a:cs typeface="Consolas" panose="020B0609020204030204" pitchFamily="49" charset="0"/>
            </a:endParaRPr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0EC5A205-C592-2C47-A3F1-612FA5DCFCE4}"/>
              </a:ext>
            </a:extLst>
          </p:cNvPr>
          <p:cNvGraphicFramePr>
            <a:graphicFrameLocks noGrp="1"/>
          </p:cNvGraphicFramePr>
          <p:nvPr/>
        </p:nvGraphicFramePr>
        <p:xfrm>
          <a:off x="2327563" y="1280159"/>
          <a:ext cx="7536874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8802">
                  <a:extLst>
                    <a:ext uri="{9D8B030D-6E8A-4147-A177-3AD203B41FA5}">
                      <a16:colId xmlns:a16="http://schemas.microsoft.com/office/drawing/2014/main" val="1676621624"/>
                    </a:ext>
                  </a:extLst>
                </a:gridCol>
                <a:gridCol w="4218072">
                  <a:extLst>
                    <a:ext uri="{9D8B030D-6E8A-4147-A177-3AD203B41FA5}">
                      <a16:colId xmlns:a16="http://schemas.microsoft.com/office/drawing/2014/main" val="7694797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328618"/>
                  </a:ext>
                </a:extLst>
              </a:tr>
              <a:tr h="324027">
                <a:tc>
                  <a:txBody>
                    <a:bodyPr/>
                    <a:lstStyle/>
                    <a:p>
                      <a:r>
                        <a:rPr lang="en-US" altLang="zh-CN" sz="1200" baseline="0" dirty="0"/>
                        <a:t>r</a:t>
                      </a:r>
                      <a:endParaRPr lang="zh-CN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只读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为输入打开一个文本文件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264718"/>
                  </a:ext>
                </a:extLst>
              </a:tr>
              <a:tr h="32402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w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只写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为输出打开一个文本文件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61765"/>
                  </a:ext>
                </a:extLst>
              </a:tr>
              <a:tr h="324027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追加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向文本文件尾增加数据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761532"/>
                  </a:ext>
                </a:extLst>
              </a:tr>
              <a:tr h="324027">
                <a:tc>
                  <a:txBody>
                    <a:bodyPr/>
                    <a:lstStyle/>
                    <a:p>
                      <a:r>
                        <a:rPr lang="en-US" altLang="zh-CN" sz="1100" dirty="0" err="1"/>
                        <a:t>rb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只读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为输入打开一个二进制文件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709188"/>
                  </a:ext>
                </a:extLst>
              </a:tr>
              <a:tr h="324027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wb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只写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为输出打开一个二进制文件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26533"/>
                  </a:ext>
                </a:extLst>
              </a:tr>
              <a:tr h="32402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追加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向二进制文件尾增加数据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57027"/>
                  </a:ext>
                </a:extLst>
              </a:tr>
              <a:tr h="32402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r+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读写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为读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写打开一个文本文件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71805"/>
                  </a:ext>
                </a:extLst>
              </a:tr>
              <a:tr h="32402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w+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读写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为读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写建立一个新的文本文件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621844"/>
                  </a:ext>
                </a:extLst>
              </a:tr>
              <a:tr h="32402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a+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读写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为末尾读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写打开一个文本文件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492631"/>
                  </a:ext>
                </a:extLst>
              </a:tr>
              <a:tr h="324027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rb</a:t>
                      </a:r>
                      <a:r>
                        <a:rPr lang="en-US" altLang="zh-CN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读写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为读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写打开一个二进制文件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87433"/>
                  </a:ext>
                </a:extLst>
              </a:tr>
              <a:tr h="324027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wb</a:t>
                      </a:r>
                      <a:r>
                        <a:rPr lang="en-US" altLang="zh-CN" sz="1200" dirty="0"/>
                        <a:t>+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读写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为读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写建立一个新的二进制文件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708384"/>
                  </a:ext>
                </a:extLst>
              </a:tr>
              <a:tr h="32402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ab+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读写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为末尾读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写打开一个二进制文件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263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32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4772</TotalTime>
  <Words>3010</Words>
  <Application>Microsoft Macintosh PowerPoint</Application>
  <PresentationFormat>Widescreen</PresentationFormat>
  <Paragraphs>357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DengXian</vt:lpstr>
      <vt:lpstr>DengXian</vt:lpstr>
      <vt:lpstr>等线 Light</vt:lpstr>
      <vt:lpstr>等线 Light</vt:lpstr>
      <vt:lpstr>Arial</vt:lpstr>
      <vt:lpstr>Book Antiqua</vt:lpstr>
      <vt:lpstr>Calibri</vt:lpstr>
      <vt:lpstr>Calibri Light</vt:lpstr>
      <vt:lpstr>Cambria Math</vt:lpstr>
      <vt:lpstr>Consolas</vt:lpstr>
      <vt:lpstr>Office Theme</vt:lpstr>
      <vt:lpstr>I/O</vt:lpstr>
      <vt:lpstr>文件系统</vt:lpstr>
      <vt:lpstr>文件</vt:lpstr>
      <vt:lpstr>Directory hierarchy</vt:lpstr>
      <vt:lpstr>使用相对路径的好处</vt:lpstr>
      <vt:lpstr>文件打开与关闭</vt:lpstr>
      <vt:lpstr>Unix I/O: open() 与 close()</vt:lpstr>
      <vt:lpstr>关于文件权限</vt:lpstr>
      <vt:lpstr>标准 I/O: fopen() 与 fclose()</vt:lpstr>
      <vt:lpstr>文件读写：Unix I/O</vt:lpstr>
      <vt:lpstr>文件读写：Unix I/O</vt:lpstr>
      <vt:lpstr>文件读写：Robust I/O</vt:lpstr>
      <vt:lpstr>文件读写：标准 I/O</vt:lpstr>
      <vt:lpstr>关于读写的缓冲（buffer）</vt:lpstr>
      <vt:lpstr>printf() 的缓冲</vt:lpstr>
      <vt:lpstr>缓冲（Buffer）与缓存（Cache）</vt:lpstr>
      <vt:lpstr>标准 I/O 缓冲带来的问题</vt:lpstr>
      <vt:lpstr>思考</vt:lpstr>
      <vt:lpstr>例</vt:lpstr>
      <vt:lpstr>例</vt:lpstr>
      <vt:lpstr>例</vt:lpstr>
      <vt:lpstr>例</vt:lpstr>
      <vt:lpstr>例</vt:lpstr>
      <vt:lpstr>例</vt:lpstr>
      <vt:lpstr>例</vt:lpstr>
      <vt:lpstr>文件位置</vt:lpstr>
      <vt:lpstr>读取文件元数据</vt:lpstr>
      <vt:lpstr>读取目录</vt:lpstr>
      <vt:lpstr>文件的三级管理</vt:lpstr>
      <vt:lpstr>文件的三级管理</vt:lpstr>
      <vt:lpstr>文件的三级管理</vt:lpstr>
      <vt:lpstr>思考</vt:lpstr>
      <vt:lpstr>I/O 重定向</vt:lpstr>
      <vt:lpstr>I/O 重定向</vt:lpstr>
      <vt:lpstr>选择哪种 I/O 接口？</vt:lpstr>
      <vt:lpstr>例</vt:lpstr>
      <vt:lpstr>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浮点型</dc:title>
  <dc:creator>Microsoft Office User</dc:creator>
  <cp:lastModifiedBy>Microsoft Office User</cp:lastModifiedBy>
  <cp:revision>1507</cp:revision>
  <dcterms:created xsi:type="dcterms:W3CDTF">2022-09-18T10:52:46Z</dcterms:created>
  <dcterms:modified xsi:type="dcterms:W3CDTF">2022-12-20T02:17:25Z</dcterms:modified>
</cp:coreProperties>
</file>