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451" r:id="rId3"/>
    <p:sldId id="452" r:id="rId4"/>
    <p:sldId id="453" r:id="rId5"/>
    <p:sldId id="454" r:id="rId6"/>
    <p:sldId id="458" r:id="rId7"/>
    <p:sldId id="455" r:id="rId8"/>
    <p:sldId id="457" r:id="rId9"/>
    <p:sldId id="459" r:id="rId10"/>
    <p:sldId id="460" r:id="rId11"/>
    <p:sldId id="456" r:id="rId12"/>
    <p:sldId id="461" r:id="rId13"/>
    <p:sldId id="462" r:id="rId14"/>
    <p:sldId id="463" r:id="rId15"/>
    <p:sldId id="464" r:id="rId16"/>
    <p:sldId id="479" r:id="rId17"/>
    <p:sldId id="465" r:id="rId18"/>
    <p:sldId id="466" r:id="rId19"/>
    <p:sldId id="467" r:id="rId20"/>
    <p:sldId id="471" r:id="rId21"/>
    <p:sldId id="472" r:id="rId22"/>
    <p:sldId id="473" r:id="rId23"/>
    <p:sldId id="468" r:id="rId24"/>
    <p:sldId id="469" r:id="rId25"/>
    <p:sldId id="470" r:id="rId26"/>
    <p:sldId id="475" r:id="rId27"/>
    <p:sldId id="476" r:id="rId28"/>
    <p:sldId id="477" r:id="rId29"/>
    <p:sldId id="478" r:id="rId30"/>
    <p:sldId id="524" r:id="rId31"/>
    <p:sldId id="523" r:id="rId32"/>
    <p:sldId id="525" r:id="rId33"/>
    <p:sldId id="5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/>
    <p:restoredTop sz="94789"/>
  </p:normalViewPr>
  <p:slideViewPr>
    <p:cSldViewPr snapToGrid="0" snapToObjects="1">
      <p:cViewPr varScale="1">
        <p:scale>
          <a:sx n="114" d="100"/>
          <a:sy n="11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0BC8-7D1B-0B40-9287-9783555C124C}" type="datetimeFigureOut"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8CC5-7FA6-814B-862B-2C3B64525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1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1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53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9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4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8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5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2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4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0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8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6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7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19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0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5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2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3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3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2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9EFC-CABF-5A49-B32C-1177CE7B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7498B-ED35-B14B-B86A-AC639CAD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3E49-AC6A-DA45-A425-57AB0A25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AABF-4D89-3344-AA07-0C43C14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E559-AF31-DF48-A464-EF9C75E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099-729D-DF4A-B638-B983CA3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9F35-CCC5-B848-9C93-B8A23CAD2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12FA-38B0-3445-8711-EC1FB8F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58C5-064C-F649-AA34-AFBDD1DC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F556-7EE7-484A-AA15-ED86787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F161-28AD-EF43-B85F-57B1C1EF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40A1C-303D-6E4B-B48D-83BD99CE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3A18-206F-4145-817B-00F84B1F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0E5C-AAEA-7246-B552-13D26D9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866D-BAFB-284C-B25E-CF89B72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E8B0-49AE-C44E-8A64-6970FEAE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4C12-535B-0043-87AB-3F3E28B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BB8B-91FE-7140-964D-F59C3ADF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BF31-A2D5-D447-81FC-AECE7C8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81F5-F06D-FE46-AAEE-794AB084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365D-B133-924A-AEF3-5BF3FDF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5505-0AEB-4248-B933-E3349D0D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3D84-3612-484D-8D83-37280E9C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7646-5475-0244-86EE-F079ED4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35EF-C70C-024F-9A7B-8159043E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976-BE3A-FB43-BCF0-3D76B631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3728-FA5D-0742-875E-1B8561AD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04FF-8A00-5F42-8650-13E138FC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4297-E5BC-B043-9996-972C5FD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8E2B-7D4E-7247-831C-8A07391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9BC8-C785-1440-9710-42BCE1FE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561B-DA1A-914E-AB47-032CDAC9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CC23-DF64-7645-9E6D-D740E327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E38F-E493-DF44-A374-92435967A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D304-307D-D74A-9C36-14706A90C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D06A3-5311-8D4C-B5DC-7F6A229E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0668C-04BE-7544-8B01-49464D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E9A81-9B5C-174C-9FA0-C094F53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20C3-87CE-844F-988F-360ED7B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55A-D1D8-9C48-BCF2-83A3B1A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AC45C-05D1-C244-A5AA-B5A8721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2555-BA33-9D4E-AF26-A0C361B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1FD2-4D92-6348-BDC2-FAB2685A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9D02-7675-3F41-AB2E-1C831A8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25518-1EB1-2B4A-8663-7459DC5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58A5-B4EB-D948-A2EF-940B12BE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C0D-E853-1B4E-8DD4-23A15686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0FC2-9990-7549-AD7B-A78EA802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2036-A891-4244-8FEB-544463A6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715F-ADEB-E042-AA7C-01C4D93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2A65-5F1B-5047-9489-10E8A0B2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1AD5-2676-314D-842F-9A31EB5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3488-2698-F640-ACAD-D6D9D427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B24FB-5DE6-FB40-A183-D5F72D11E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F9C42-ABB2-8240-89BF-F19116F4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1385-9505-3C45-9BD4-F90DA9C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35D9-163E-424A-9DB5-5780ADD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E296-1099-0244-875D-9DB10CF7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1B89-616C-3F44-98C3-8B0957F2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3383D-C9A0-F34D-9463-3CE874B1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F44-F01C-C849-A7E8-F4D70455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2122-33B2-6347-9941-CD64F9907E24}" type="datetimeFigureOut"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250B-96F1-8C40-8FF9-95D9B9FD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95BD-4456-1F46-8060-B0711E357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302-1FC8-7046-9C18-F760556CA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链接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5EC8-EDF0-C14A-919D-E700F183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计算机系统导论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讨论班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@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北京大学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向星雨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11/9/22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61EE-A0AC-604D-B620-E4B9652E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43" y="249238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Declaration, definition, reference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符号表中装哪些变量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/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首先需要是全局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/ static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变量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符号表中没有局部变量！</a:t>
            </a:r>
          </a:p>
          <a:p>
            <a:pPr lvl="3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局部变量已经被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cc1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分配了栈上的地址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所有有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definition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或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的变量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static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函数内定义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只能在该函数内访问，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只初始化一次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也会进入符号表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全局定义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自动覆盖其他文件中的同名定义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函数内与全局定义同名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static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变量，在函数体内会覆盖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extern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static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相斥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extern static int a;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会编译器报错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1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.symtab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DC382-379E-7F46-B659-7A0D8A0D2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5514" y="1690688"/>
            <a:ext cx="6960972" cy="3198946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11EE0-A0AE-D042-8A1B-9CA355A6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147" y="5099466"/>
            <a:ext cx="6059705" cy="1047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637E-91B0-8443-9872-D86EDBB9CC79}"/>
              </a:ext>
            </a:extLst>
          </p:cNvPr>
          <p:cNvSpPr txBox="1"/>
          <p:nvPr/>
        </p:nvSpPr>
        <p:spPr>
          <a:xfrm>
            <a:off x="5064306" y="616958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output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of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readelf</a:t>
            </a:r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43FBB-D894-9B4D-B4DE-4A1C9712F9C8}"/>
              </a:ext>
            </a:extLst>
          </p:cNvPr>
          <p:cNvSpPr txBox="1"/>
          <p:nvPr/>
        </p:nvSpPr>
        <p:spPr>
          <a:xfrm>
            <a:off x="9260606" y="5438325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ABS, UND 和</a:t>
            </a:r>
            <a:r>
              <a:rPr lang="zh-CN" altLang="en-US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COMMON</a:t>
            </a:r>
            <a:endParaRPr lang="en-US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28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符号解析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Symbol resolution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将所有符号的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reference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与唯一确定的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definition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联系起来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强符号与弱符号：针对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definition</a:t>
                </a: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强符号：函数、初始化过的全局变量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弱符号：未初始化的全局变量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解析规则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多个同名强符号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报错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唯一强符号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选择强符号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没有强符号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随机选择弱符号（有些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linker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会选择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size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最大的）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关于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COMMON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伪节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关于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static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变量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: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自动覆盖，不会出现重名问题，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也没有强弱之分</a:t>
                </a:r>
                <a:endPara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endParaRPr lang="en-US" altLang="zh-CN" sz="1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注意：现在的 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gcc 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版本需要加上 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–fcommon 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编译选项才能观测到上述规则</a:t>
                </a:r>
                <a:endParaRPr lang="en-US" altLang="zh-CN" sz="1500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4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C109E7-D8B0-E049-A8C4-E9C0ADC4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8275" y="602511"/>
            <a:ext cx="3635449" cy="5652978"/>
          </a:xfrm>
        </p:spPr>
      </p:pic>
    </p:spTree>
    <p:extLst>
      <p:ext uri="{BB962C8B-B14F-4D97-AF65-F5344CB8AC3E}">
        <p14:creationId xmlns:p14="http://schemas.microsoft.com/office/powerpoint/2010/main" val="332760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90DB77-4D74-BA4E-82AD-C1BD7F533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5584" y="481263"/>
            <a:ext cx="2579114" cy="272544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21BAF9-97B7-6947-BA55-3B44B701E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18" y="3056145"/>
            <a:ext cx="4252407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8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8AA1D-2F30-DB4F-BBA8-DA245A9DFEF4}"/>
              </a:ext>
            </a:extLst>
          </p:cNvPr>
          <p:cNvSpPr txBox="1"/>
          <p:nvPr/>
        </p:nvSpPr>
        <p:spPr>
          <a:xfrm>
            <a:off x="838200" y="2541832"/>
            <a:ext cx="32553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F1B9D-C1B5-7442-8EDF-49B1A5CCE1B4}"/>
              </a:ext>
            </a:extLst>
          </p:cNvPr>
          <p:cNvSpPr txBox="1"/>
          <p:nvPr/>
        </p:nvSpPr>
        <p:spPr>
          <a:xfrm>
            <a:off x="4468305" y="1346670"/>
            <a:ext cx="32553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12131DB9-8280-8845-8A85-101E67D47E00}"/>
              </a:ext>
            </a:extLst>
          </p:cNvPr>
          <p:cNvSpPr/>
          <p:nvPr/>
        </p:nvSpPr>
        <p:spPr>
          <a:xfrm>
            <a:off x="838200" y="2541832"/>
            <a:ext cx="3255390" cy="23083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81CCEF6E-3201-5B42-A9DE-0AD4207171A9}"/>
              </a:ext>
            </a:extLst>
          </p:cNvPr>
          <p:cNvSpPr/>
          <p:nvPr/>
        </p:nvSpPr>
        <p:spPr>
          <a:xfrm>
            <a:off x="4468305" y="1346670"/>
            <a:ext cx="3255390" cy="4524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A4D48-73A7-0645-A0CC-CC67DF1BD6A9}"/>
              </a:ext>
            </a:extLst>
          </p:cNvPr>
          <p:cNvSpPr txBox="1"/>
          <p:nvPr/>
        </p:nvSpPr>
        <p:spPr>
          <a:xfrm>
            <a:off x="2183606" y="49526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a.c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9BC8E-229C-8C49-844B-FA14F3341E4A}"/>
              </a:ext>
            </a:extLst>
          </p:cNvPr>
          <p:cNvSpPr txBox="1"/>
          <p:nvPr/>
        </p:nvSpPr>
        <p:spPr>
          <a:xfrm>
            <a:off x="5813711" y="59773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b.c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FA6A17-DB94-124E-85DC-B0D21C95474E}"/>
              </a:ext>
            </a:extLst>
          </p:cNvPr>
          <p:cNvCxnSpPr>
            <a:cxnSpLocks/>
          </p:cNvCxnSpPr>
          <p:nvPr/>
        </p:nvCxnSpPr>
        <p:spPr>
          <a:xfrm>
            <a:off x="7891271" y="3873236"/>
            <a:ext cx="246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0564D4-1E77-1845-BF41-2A2C42FDBA86}"/>
              </a:ext>
            </a:extLst>
          </p:cNvPr>
          <p:cNvSpPr txBox="1"/>
          <p:nvPr/>
        </p:nvSpPr>
        <p:spPr>
          <a:xfrm>
            <a:off x="8025889" y="3526987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gcc –o main a.c b.c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61D41-4654-EE4C-83AC-C3E6D0457B9D}"/>
              </a:ext>
            </a:extLst>
          </p:cNvPr>
          <p:cNvSpPr txBox="1"/>
          <p:nvPr/>
        </p:nvSpPr>
        <p:spPr>
          <a:xfrm>
            <a:off x="10522914" y="3550070"/>
            <a:ext cx="85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AD002C54-6B3F-6342-A8A0-1F25E707C090}"/>
              </a:ext>
            </a:extLst>
          </p:cNvPr>
          <p:cNvSpPr/>
          <p:nvPr/>
        </p:nvSpPr>
        <p:spPr>
          <a:xfrm>
            <a:off x="10522914" y="3550070"/>
            <a:ext cx="859417" cy="6463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重定位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符号解析后，每个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都对应到唯一确定的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definition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重定位的两个步骤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合并所有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的同一节并为所有符号和节分配地址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利用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节修改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347E7-16CA-1A43-A81F-758BC10D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565" y="3791575"/>
            <a:ext cx="6026870" cy="23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重定位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7E2094-3062-334A-8AA4-66CDC699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两种寻址模式</a:t>
            </a:r>
          </a:p>
          <a:p>
            <a:pPr lvl="1"/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R_X86_64_PC32</a:t>
            </a:r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32 bit-PC </a:t>
            </a:r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相对寻址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（注意是相对下一条指令的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PC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R_X86_64_32</a:t>
            </a:r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: 32 bit-绝对寻址</a:t>
            </a:r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72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重定位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7E2094-3062-334A-8AA4-66CDC699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304F5-6D91-B542-A799-AF834D43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49" y="163902"/>
            <a:ext cx="5792968" cy="2164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116F8-84D3-2F44-91A1-821F83193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71" y="2328534"/>
            <a:ext cx="8347893" cy="44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CALL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AA11895-2CEF-0442-BC95-27B7A8AC4612}"/>
              </a:ext>
            </a:extLst>
          </p:cNvPr>
          <p:cNvSpPr/>
          <p:nvPr/>
        </p:nvSpPr>
        <p:spPr>
          <a:xfrm>
            <a:off x="4889634" y="365125"/>
            <a:ext cx="1318661" cy="66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D77BF6C-4F44-FD4E-A5A2-81B8C27C72EB}"/>
              </a:ext>
            </a:extLst>
          </p:cNvPr>
          <p:cNvCxnSpPr>
            <a:stCxn id="122" idx="2"/>
          </p:cNvCxnSpPr>
          <p:nvPr/>
        </p:nvCxnSpPr>
        <p:spPr>
          <a:xfrm flipH="1">
            <a:off x="5548964" y="1027906"/>
            <a:ext cx="1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3DCCAFC-6B94-E84A-B3C8-23655C0727EF}"/>
              </a:ext>
            </a:extLst>
          </p:cNvPr>
          <p:cNvSpPr/>
          <p:nvPr/>
        </p:nvSpPr>
        <p:spPr>
          <a:xfrm>
            <a:off x="4889633" y="1690688"/>
            <a:ext cx="1318661" cy="66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F4D76C2-C539-BA49-9236-A883E3EBDB89}"/>
              </a:ext>
            </a:extLst>
          </p:cNvPr>
          <p:cNvCxnSpPr/>
          <p:nvPr/>
        </p:nvCxnSpPr>
        <p:spPr>
          <a:xfrm flipH="1">
            <a:off x="5548962" y="2353469"/>
            <a:ext cx="1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9DF7F04-8080-9C4A-9280-095A3BA0562D}"/>
              </a:ext>
            </a:extLst>
          </p:cNvPr>
          <p:cNvSpPr/>
          <p:nvPr/>
        </p:nvSpPr>
        <p:spPr>
          <a:xfrm>
            <a:off x="4889631" y="3029347"/>
            <a:ext cx="1318661" cy="66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7655E9-EB72-3A4D-AA39-1F0F2CA59A09}"/>
              </a:ext>
            </a:extLst>
          </p:cNvPr>
          <p:cNvCxnSpPr/>
          <p:nvPr/>
        </p:nvCxnSpPr>
        <p:spPr>
          <a:xfrm flipH="1">
            <a:off x="5548960" y="3678444"/>
            <a:ext cx="1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7CA99D0-A6DD-0E40-9A23-9FE737AA439F}"/>
              </a:ext>
            </a:extLst>
          </p:cNvPr>
          <p:cNvSpPr/>
          <p:nvPr/>
        </p:nvSpPr>
        <p:spPr>
          <a:xfrm>
            <a:off x="4889629" y="4354910"/>
            <a:ext cx="1318661" cy="66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6C3EF49-2AD5-3042-B3E9-A4D76DF1977F}"/>
              </a:ext>
            </a:extLst>
          </p:cNvPr>
          <p:cNvSpPr txBox="1"/>
          <p:nvPr/>
        </p:nvSpPr>
        <p:spPr>
          <a:xfrm>
            <a:off x="5076714" y="5186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2804D38-944A-B94B-8A21-C0352BA20DE4}"/>
              </a:ext>
            </a:extLst>
          </p:cNvPr>
          <p:cNvSpPr txBox="1"/>
          <p:nvPr/>
        </p:nvSpPr>
        <p:spPr>
          <a:xfrm>
            <a:off x="5076713" y="18442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main.i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E15DDBF-9318-5F4C-B592-ECF30BE793F8}"/>
              </a:ext>
            </a:extLst>
          </p:cNvPr>
          <p:cNvSpPr txBox="1"/>
          <p:nvPr/>
        </p:nvSpPr>
        <p:spPr>
          <a:xfrm>
            <a:off x="5068512" y="31829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main.s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D5E8B41-BB4F-2F42-B7F6-FF9222744E41}"/>
              </a:ext>
            </a:extLst>
          </p:cNvPr>
          <p:cNvSpPr txBox="1"/>
          <p:nvPr/>
        </p:nvSpPr>
        <p:spPr>
          <a:xfrm>
            <a:off x="5068510" y="45110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E28FF17-325A-6B46-9447-0B0AC8FF2794}"/>
              </a:ext>
            </a:extLst>
          </p:cNvPr>
          <p:cNvSpPr/>
          <p:nvPr/>
        </p:nvSpPr>
        <p:spPr>
          <a:xfrm>
            <a:off x="4901648" y="5680473"/>
            <a:ext cx="1318661" cy="66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0B36475-8778-4F4B-A21A-D8ED65565BA9}"/>
              </a:ext>
            </a:extLst>
          </p:cNvPr>
          <p:cNvCxnSpPr/>
          <p:nvPr/>
        </p:nvCxnSpPr>
        <p:spPr>
          <a:xfrm flipH="1">
            <a:off x="5540755" y="5017691"/>
            <a:ext cx="1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5F4719E-DF1A-8A4F-A502-7F1B54F7C2D6}"/>
              </a:ext>
            </a:extLst>
          </p:cNvPr>
          <p:cNvSpPr txBox="1"/>
          <p:nvPr/>
        </p:nvSpPr>
        <p:spPr>
          <a:xfrm>
            <a:off x="5215370" y="58340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B3DE4D8-DBAB-D544-802F-85FE803545C4}"/>
              </a:ext>
            </a:extLst>
          </p:cNvPr>
          <p:cNvCxnSpPr>
            <a:cxnSpLocks/>
          </p:cNvCxnSpPr>
          <p:nvPr/>
        </p:nvCxnSpPr>
        <p:spPr>
          <a:xfrm>
            <a:off x="6208290" y="4672920"/>
            <a:ext cx="98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7CAD4B3-9883-3F4C-A68D-5D30D6BC547C}"/>
              </a:ext>
            </a:extLst>
          </p:cNvPr>
          <p:cNvSpPr txBox="1"/>
          <p:nvPr/>
        </p:nvSpPr>
        <p:spPr>
          <a:xfrm>
            <a:off x="7193188" y="4488254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object file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5FDC137-8CC0-494A-B0B2-0869B9F75655}"/>
              </a:ext>
            </a:extLst>
          </p:cNvPr>
          <p:cNvCxnSpPr>
            <a:cxnSpLocks/>
          </p:cNvCxnSpPr>
          <p:nvPr/>
        </p:nvCxnSpPr>
        <p:spPr>
          <a:xfrm>
            <a:off x="6227492" y="6011863"/>
            <a:ext cx="98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3AAC567-C656-F346-B3AD-5EE925A205A8}"/>
              </a:ext>
            </a:extLst>
          </p:cNvPr>
          <p:cNvSpPr txBox="1"/>
          <p:nvPr/>
        </p:nvSpPr>
        <p:spPr>
          <a:xfrm>
            <a:off x="7219573" y="583404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executable object file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35B8E2-835D-E74F-94E2-E2A78BF81896}"/>
              </a:ext>
            </a:extLst>
          </p:cNvPr>
          <p:cNvSpPr txBox="1"/>
          <p:nvPr/>
        </p:nvSpPr>
        <p:spPr>
          <a:xfrm>
            <a:off x="5572012" y="1167788"/>
            <a:ext cx="5020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DE04A0-BC5C-F948-9B46-0E7D8211E6EB}"/>
              </a:ext>
            </a:extLst>
          </p:cNvPr>
          <p:cNvSpPr txBox="1"/>
          <p:nvPr/>
        </p:nvSpPr>
        <p:spPr>
          <a:xfrm>
            <a:off x="5572011" y="2506447"/>
            <a:ext cx="5020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cc1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966FF87-36B0-AB46-93E7-F6537720334E}"/>
              </a:ext>
            </a:extLst>
          </p:cNvPr>
          <p:cNvSpPr txBox="1"/>
          <p:nvPr/>
        </p:nvSpPr>
        <p:spPr>
          <a:xfrm>
            <a:off x="5624909" y="3853014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1C9BF94-8861-1146-AFD5-CDA7D2001188}"/>
              </a:ext>
            </a:extLst>
          </p:cNvPr>
          <p:cNvSpPr txBox="1"/>
          <p:nvPr/>
        </p:nvSpPr>
        <p:spPr>
          <a:xfrm>
            <a:off x="5624909" y="5183731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7324ADA-998B-3B46-BA56-54BD1741D6AE}"/>
              </a:ext>
            </a:extLst>
          </p:cNvPr>
          <p:cNvCxnSpPr>
            <a:cxnSpLocks/>
          </p:cNvCxnSpPr>
          <p:nvPr/>
        </p:nvCxnSpPr>
        <p:spPr>
          <a:xfrm flipH="1">
            <a:off x="5548957" y="6339308"/>
            <a:ext cx="1" cy="38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66640A5-EC3E-2047-A0CF-B844FCB1CA90}"/>
              </a:ext>
            </a:extLst>
          </p:cNvPr>
          <p:cNvSpPr txBox="1"/>
          <p:nvPr/>
        </p:nvSpPr>
        <p:spPr>
          <a:xfrm>
            <a:off x="5624909" y="6377329"/>
            <a:ext cx="8194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loader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AA1CF32-B484-D44B-9334-D7E768CED92A}"/>
              </a:ext>
            </a:extLst>
          </p:cNvPr>
          <p:cNvCxnSpPr>
            <a:cxnSpLocks/>
            <a:stCxn id="148" idx="3"/>
          </p:cNvCxnSpPr>
          <p:nvPr/>
        </p:nvCxnSpPr>
        <p:spPr>
          <a:xfrm flipV="1">
            <a:off x="6021171" y="5170735"/>
            <a:ext cx="331503" cy="17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D976746-C2D7-1649-9440-FA73809E9A26}"/>
              </a:ext>
            </a:extLst>
          </p:cNvPr>
          <p:cNvCxnSpPr>
            <a:cxnSpLocks/>
          </p:cNvCxnSpPr>
          <p:nvPr/>
        </p:nvCxnSpPr>
        <p:spPr>
          <a:xfrm>
            <a:off x="6034637" y="5350374"/>
            <a:ext cx="318037" cy="15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4501342-2B53-6043-907B-B17ECD917556}"/>
                  </a:ext>
                </a:extLst>
              </p:cNvPr>
              <p:cNvSpPr txBox="1"/>
              <p:nvPr/>
            </p:nvSpPr>
            <p:spPr>
              <a:xfrm>
                <a:off x="6372780" y="5017691"/>
                <a:ext cx="256352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symbol resolution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.symtab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4501342-2B53-6043-907B-B17ECD917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780" y="5017691"/>
                <a:ext cx="2563522" cy="323165"/>
              </a:xfrm>
              <a:prstGeom prst="rect">
                <a:avLst/>
              </a:prstGeom>
              <a:blipFill>
                <a:blip r:embed="rId3"/>
                <a:stretch>
                  <a:fillRect l="-985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F23E8AE-6E43-9446-8190-F28191CD3F07}"/>
                  </a:ext>
                </a:extLst>
              </p:cNvPr>
              <p:cNvSpPr txBox="1"/>
              <p:nvPr/>
            </p:nvSpPr>
            <p:spPr>
              <a:xfrm>
                <a:off x="6365076" y="5343928"/>
                <a:ext cx="27783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relocation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.rel.text &amp; .rel.data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F23E8AE-6E43-9446-8190-F28191C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76" y="5343928"/>
                <a:ext cx="2778325" cy="323165"/>
              </a:xfrm>
              <a:prstGeom prst="rect">
                <a:avLst/>
              </a:prstGeom>
              <a:blipFill>
                <a:blip r:embed="rId4"/>
                <a:stretch>
                  <a:fillRect l="-913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0048DBD-58CA-794A-A565-D0629CBB9EAF}"/>
              </a:ext>
            </a:extLst>
          </p:cNvPr>
          <p:cNvCxnSpPr/>
          <p:nvPr/>
        </p:nvCxnSpPr>
        <p:spPr>
          <a:xfrm flipH="1">
            <a:off x="4061861" y="1027906"/>
            <a:ext cx="567891" cy="541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2B05285-37BD-D943-B25F-259AFDED927E}"/>
              </a:ext>
            </a:extLst>
          </p:cNvPr>
          <p:cNvCxnSpPr>
            <a:cxnSpLocks/>
          </p:cNvCxnSpPr>
          <p:nvPr/>
        </p:nvCxnSpPr>
        <p:spPr>
          <a:xfrm flipH="1">
            <a:off x="4061862" y="1568918"/>
            <a:ext cx="1" cy="3288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A975848-9618-B347-92CC-31AB0A47FE80}"/>
              </a:ext>
            </a:extLst>
          </p:cNvPr>
          <p:cNvCxnSpPr>
            <a:cxnSpLocks/>
          </p:cNvCxnSpPr>
          <p:nvPr/>
        </p:nvCxnSpPr>
        <p:spPr>
          <a:xfrm flipH="1" flipV="1">
            <a:off x="4057605" y="4857586"/>
            <a:ext cx="652112" cy="725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B356AD6B-89B0-BC45-8890-42740CC641C0}"/>
              </a:ext>
            </a:extLst>
          </p:cNvPr>
          <p:cNvSpPr txBox="1"/>
          <p:nvPr/>
        </p:nvSpPr>
        <p:spPr>
          <a:xfrm>
            <a:off x="1877200" y="302382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（不带选项的）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</a:p>
        </p:txBody>
      </p:sp>
    </p:spTree>
    <p:extLst>
      <p:ext uri="{BB962C8B-B14F-4D97-AF65-F5344CB8AC3E}">
        <p14:creationId xmlns:p14="http://schemas.microsoft.com/office/powerpoint/2010/main" val="99606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静态库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Background</a:t>
                </a: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希望一部分通用函数能够被所有程序使用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方案一：让编译器完成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编译器太复杂、需要经常更新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方案二：把所有函数放在同一个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relocatable 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里</a:t>
                </a:r>
                <a14:m>
                  <m:oMath xmlns:m="http://schemas.openxmlformats.org/officeDocument/2006/math">
                    <m:r>
                      <a:rPr lang="zh-CN" altLang="en-US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 </m:t>
                    </m:r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浪费空间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方案三：很多个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relocatable obj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file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需要手动链接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解决方案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很多个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relocatable 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打包成一个库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让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linker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在链接时自动检测需要库内哪些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relocatable obj file</a:t>
                </a: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ar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;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gcc -static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6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静态库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链接算法（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ld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&amp;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gcc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）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E: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需要的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relocatable obj file; U: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未定义符号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; D: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已定义符号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顺序扫描输入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若为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 file</a:t>
            </a: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放入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中，记录其中未被定义的符号至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中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若为静态库</a:t>
            </a: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顺序扫描静态库中的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obj file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，寻找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中符号的定义，若找到定义则将当前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obj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放入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中，更新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</a:t>
            </a: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上一步有可能产生新的未定义符号</a:t>
            </a: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不断顺序扫描直到不动点</a:t>
            </a: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最后，若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非空则报错，若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为空则产生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executable obj file</a:t>
            </a: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1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E7D49-6369-D347-BF44-FD0C7C4E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4139" y="1702643"/>
            <a:ext cx="8723722" cy="3452714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3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Executable object file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(generated by linker)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经过符号解析和重定位后生成，不再有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.rel.data</a:t>
            </a: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可以直接由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加载到内存空间开始执行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03969-8BD5-5742-AB6A-48808D2F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530" y="2540906"/>
            <a:ext cx="7528940" cy="4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Program header table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也叫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segment header table)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ACD908-FD1A-5145-A78A-F7949A4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</p:spPr>
            <p:txBody>
              <a:bodyPr/>
              <a:lstStyle/>
              <a:p>
                <a:r>
                  <a:rPr 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将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program header table 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中的块映射到虚拟地址空间</a:t>
                </a:r>
                <a:endParaRPr lang="en-US" altLang="zh-CN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作为 </a:t>
                </a:r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loader 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的输入</a:t>
                </a:r>
                <a:endParaRPr lang="en-US" altLang="zh-CN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/>
                <a:r>
                  <a:rPr lang="en-US" altLang="zh-CN">
                    <a:latin typeface="DengXian" panose="02010600030101010101" pitchFamily="2" charset="-122"/>
                    <a:ea typeface="DengXian" panose="02010600030101010101" pitchFamily="2" charset="-122"/>
                  </a:rPr>
                  <a:t>segment</a:t>
                </a:r>
                <a:r>
                  <a:rPr lang="zh-CN" alt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段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≠</m:t>
                    </m:r>
                  </m:oMath>
                </a14:m>
                <a:r>
                  <a:rPr lang="en-US">
                    <a:latin typeface="DengXian" panose="02010600030101010101" pitchFamily="2" charset="-122"/>
                    <a:ea typeface="DengXian" panose="02010600030101010101" pitchFamily="2" charset="-122"/>
                  </a:rPr>
                  <a:t> section 节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ACD908-FD1A-5145-A78A-F7949A4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  <a:blipFill>
                <a:blip r:embed="rId3"/>
                <a:stretch>
                  <a:fillRect l="-1086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CE760C5-A8F1-5443-B6B7-1BA82E9B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3553"/>
            <a:ext cx="10515600" cy="36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0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加载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Loading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利用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PHT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将每个段复制到虚拟地址空间的相应位置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loader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_start()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__libc_start_main()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main()</a:t>
                </a:r>
              </a:p>
              <a:p>
                <a:endParaRPr lang="en-US" altLang="zh-CN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关于虚拟内存与进程</a:t>
                </a:r>
                <a:endParaRPr lang="en-US" altLang="zh-CN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动态链接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静态链接的问题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每个程序都需要有一份静态库内容的拷贝，浪费空间（内存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&amp;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磁盘）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动态链接：让所有程序共享一份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过程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linker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对动态库中符号的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不做解析和重定位，也不会把动态库的内容与其他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合并，而是生成一个含有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dynamic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地址的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.interp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在加载过程中注意到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.interp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节，于是调用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进行如下操作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将动态库加载到虚拟内存空间中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对可执行文件中的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进行重定位（修改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8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上述过程的问题：仍然浪费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内存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空间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也由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 file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得到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gcc a.o -shared -o a.so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也有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也有可能引用其他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里的函数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/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变量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如果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也会按上述过程被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重定位，那么每个进程里的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依然是一份拷贝而非共享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解决方案：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PIC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保证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不需要重定位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物理内存中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只需要一份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liba.so (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举例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所有引用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liba.so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的程序可以以只读的方式将自己虚拟内存中的一段映射到这段代码，实现共享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共享库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.so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必须是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PIC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gcc -c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-fPIC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a.c -o a.o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gcc a.o -shared -o liba.so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利用代码段和数据段的距离不变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数据：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GOT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dynamic 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过程中只对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GOT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进行重定位，不再需要修改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2DFDD-5805-EC46-8625-5E25D1C1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86" y="3284770"/>
            <a:ext cx="6569828" cy="3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3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8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利用代码段和数据段的距离不变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函数：也可以只用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GOT,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与数据相似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PLT + GOT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实现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lazy binding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1A2EA-667B-C54A-BBA8-1C6C3A5D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30" y="2722949"/>
            <a:ext cx="6463939" cy="39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1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Object file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三种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Relocatable object file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Executable object file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Shared object file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格式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Mac OS-X: Mach-O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Windows: PE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Linux: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ELF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总结：动态链接的三种方式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非共享库：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时修改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共享库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PIC: 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时修改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lazy binding: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运行时修改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.got.plt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.got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.got.plt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时就改好，放在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.rodata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.got.plt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lazy binding,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放在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3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F43B7-C6AC-0149-A9B6-0B474229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21" y="817866"/>
            <a:ext cx="8121358" cy="3036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503DA-E53F-1946-A6FD-4B29EE7DD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09" y="3854803"/>
            <a:ext cx="9071388" cy="24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0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61E17-FBCD-5245-A52A-977C54D7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774568"/>
            <a:ext cx="7581900" cy="3308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1D801-D99C-FC41-8CEF-B3164731F279}"/>
              </a:ext>
            </a:extLst>
          </p:cNvPr>
          <p:cNvSpPr txBox="1"/>
          <p:nvPr/>
        </p:nvSpPr>
        <p:spPr>
          <a:xfrm>
            <a:off x="1625599" y="5433020"/>
            <a:ext cx="706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gcc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把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.rodata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优化到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里了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相当于在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.rodata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内插入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add $8, %rsp; leave; ret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三条指令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不会输出</a:t>
            </a:r>
          </a:p>
        </p:txBody>
      </p:sp>
    </p:spTree>
    <p:extLst>
      <p:ext uri="{BB962C8B-B14F-4D97-AF65-F5344CB8AC3E}">
        <p14:creationId xmlns:p14="http://schemas.microsoft.com/office/powerpoint/2010/main" val="409648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Relocatable ELF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(generated by assembler)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C924D-11B0-9E44-A9B7-19CC9FA14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478742" cy="4351338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CD0B47-9D7B-E44F-A4EF-F7E5CB3EFB2B}"/>
              </a:ext>
            </a:extLst>
          </p:cNvPr>
          <p:cNvCxnSpPr/>
          <p:nvPr/>
        </p:nvCxnSpPr>
        <p:spPr>
          <a:xfrm>
            <a:off x="4918509" y="244481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11D9F-CF24-4744-B18A-E1681DBA2F87}"/>
              </a:ext>
            </a:extLst>
          </p:cNvPr>
          <p:cNvSpPr txBox="1"/>
          <p:nvPr/>
        </p:nvSpPr>
        <p:spPr>
          <a:xfrm>
            <a:off x="5592277" y="227620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代码段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742D3-AE4E-5747-A2DF-99A9471D4BAC}"/>
              </a:ext>
            </a:extLst>
          </p:cNvPr>
          <p:cNvCxnSpPr/>
          <p:nvPr/>
        </p:nvCxnSpPr>
        <p:spPr>
          <a:xfrm>
            <a:off x="4918508" y="278009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6F001F-94ED-4D42-B6C9-3C6ECD7F6426}"/>
              </a:ext>
            </a:extLst>
          </p:cNvPr>
          <p:cNvSpPr txBox="1"/>
          <p:nvPr/>
        </p:nvSpPr>
        <p:spPr>
          <a:xfrm>
            <a:off x="5592277" y="2629483"/>
            <a:ext cx="4102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只读数据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printf format string, jump table, ...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D564B-C73B-994B-84B0-7930DB109486}"/>
              </a:ext>
            </a:extLst>
          </p:cNvPr>
          <p:cNvCxnSpPr/>
          <p:nvPr/>
        </p:nvCxnSpPr>
        <p:spPr>
          <a:xfrm>
            <a:off x="4918508" y="307687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07058E-B2B8-AC46-8ACF-9B0674AA788D}"/>
              </a:ext>
            </a:extLst>
          </p:cNvPr>
          <p:cNvSpPr txBox="1"/>
          <p:nvPr/>
        </p:nvSpPr>
        <p:spPr>
          <a:xfrm>
            <a:off x="5592276" y="2952648"/>
            <a:ext cx="29835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已初始化的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global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和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static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数据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67412-6469-CB47-85A0-30500C074FDB}"/>
              </a:ext>
            </a:extLst>
          </p:cNvPr>
          <p:cNvSpPr txBox="1"/>
          <p:nvPr/>
        </p:nvSpPr>
        <p:spPr>
          <a:xfrm>
            <a:off x="5581046" y="3249426"/>
            <a:ext cx="5213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未初始化的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static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数据和初始化到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的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global &amp; static 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数据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DB21B-0253-294C-8BCB-6A3CE494BAA6}"/>
              </a:ext>
            </a:extLst>
          </p:cNvPr>
          <p:cNvCxnSpPr/>
          <p:nvPr/>
        </p:nvCxnSpPr>
        <p:spPr>
          <a:xfrm>
            <a:off x="4907277" y="3354405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D6A297-FFBC-A345-963D-10152FE8BA1C}"/>
              </a:ext>
            </a:extLst>
          </p:cNvPr>
          <p:cNvCxnSpPr/>
          <p:nvPr/>
        </p:nvCxnSpPr>
        <p:spPr>
          <a:xfrm>
            <a:off x="4918508" y="368005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0E9C3-1A30-BE4B-B591-9ADC0C42C6DD}"/>
                  </a:ext>
                </a:extLst>
              </p:cNvPr>
              <p:cNvSpPr txBox="1"/>
              <p:nvPr/>
            </p:nvSpPr>
            <p:spPr>
              <a:xfrm>
                <a:off x="5581045" y="3538771"/>
                <a:ext cx="223651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符号表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用于符号解析 </a:t>
                </a:r>
                <a:endParaRPr lang="en-US" sz="150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0E9C3-1A30-BE4B-B591-9ADC0C42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45" y="3538771"/>
                <a:ext cx="2236510" cy="323165"/>
              </a:xfrm>
              <a:prstGeom prst="rect">
                <a:avLst/>
              </a:prstGeom>
              <a:blipFill>
                <a:blip r:embed="rId4"/>
                <a:stretch>
                  <a:fillRect l="-1130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A6004-C641-574C-8E6B-14D36A14B8E2}"/>
              </a:ext>
            </a:extLst>
          </p:cNvPr>
          <p:cNvCxnSpPr/>
          <p:nvPr/>
        </p:nvCxnSpPr>
        <p:spPr>
          <a:xfrm>
            <a:off x="4918507" y="3976838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1C31EA-F4DB-3846-B2E1-BF4EE4A7CCFF}"/>
              </a:ext>
            </a:extLst>
          </p:cNvPr>
          <p:cNvSpPr txBox="1"/>
          <p:nvPr/>
        </p:nvSpPr>
        <p:spPr>
          <a:xfrm>
            <a:off x="5592276" y="3834943"/>
            <a:ext cx="19848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.text 段的重定位信息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C68CA5-9EEC-6545-99CC-6C50E4FEF8D7}"/>
              </a:ext>
            </a:extLst>
          </p:cNvPr>
          <p:cNvCxnSpPr/>
          <p:nvPr/>
        </p:nvCxnSpPr>
        <p:spPr>
          <a:xfrm>
            <a:off x="4907276" y="4302493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E81216-B649-2C43-A98B-77CDBC6ABC45}"/>
              </a:ext>
            </a:extLst>
          </p:cNvPr>
          <p:cNvSpPr txBox="1"/>
          <p:nvPr/>
        </p:nvSpPr>
        <p:spPr>
          <a:xfrm>
            <a:off x="5581045" y="4159316"/>
            <a:ext cx="20425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.data 段的重定位信息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614940-2340-E245-9A7D-3A8C7E493BD6}"/>
              </a:ext>
            </a:extLst>
          </p:cNvPr>
          <p:cNvCxnSpPr>
            <a:stCxn id="20" idx="3"/>
          </p:cNvCxnSpPr>
          <p:nvPr/>
        </p:nvCxnSpPr>
        <p:spPr>
          <a:xfrm>
            <a:off x="7577115" y="3996526"/>
            <a:ext cx="66364" cy="84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996B4B-5E86-3242-AF7D-11AF517A94A8}"/>
              </a:ext>
            </a:extLst>
          </p:cNvPr>
          <p:cNvCxnSpPr>
            <a:cxnSpLocks/>
          </p:cNvCxnSpPr>
          <p:nvPr/>
        </p:nvCxnSpPr>
        <p:spPr>
          <a:xfrm>
            <a:off x="7643908" y="4081112"/>
            <a:ext cx="0" cy="15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D8A7A5-BBAE-BA47-9D6A-B8B608D213EE}"/>
              </a:ext>
            </a:extLst>
          </p:cNvPr>
          <p:cNvCxnSpPr>
            <a:cxnSpLocks/>
          </p:cNvCxnSpPr>
          <p:nvPr/>
        </p:nvCxnSpPr>
        <p:spPr>
          <a:xfrm flipV="1">
            <a:off x="7557765" y="4233513"/>
            <a:ext cx="85714" cy="1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056648-DE1C-6F48-A175-D0079E4238E8}"/>
                  </a:ext>
                </a:extLst>
              </p:cNvPr>
              <p:cNvSpPr txBox="1"/>
              <p:nvPr/>
            </p:nvSpPr>
            <p:spPr>
              <a:xfrm>
                <a:off x="7652135" y="3995730"/>
                <a:ext cx="13612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用于重定位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056648-DE1C-6F48-A175-D0079E423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35" y="3995730"/>
                <a:ext cx="1361270" cy="323165"/>
              </a:xfrm>
              <a:prstGeom prst="rect">
                <a:avLst/>
              </a:prstGeom>
              <a:blipFill>
                <a:blip r:embed="rId5"/>
                <a:stretch>
                  <a:fillRect t="-3846" r="-9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DC34FA-06F9-C849-8EBA-D21B6E62692C}"/>
              </a:ext>
            </a:extLst>
          </p:cNvPr>
          <p:cNvCxnSpPr/>
          <p:nvPr/>
        </p:nvCxnSpPr>
        <p:spPr>
          <a:xfrm>
            <a:off x="4907275" y="521528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45F1CD-179B-7B4E-8DD9-B833EA21F202}"/>
              </a:ext>
            </a:extLst>
          </p:cNvPr>
          <p:cNvSpPr txBox="1"/>
          <p:nvPr/>
        </p:nvSpPr>
        <p:spPr>
          <a:xfrm>
            <a:off x="5581044" y="5056623"/>
            <a:ext cx="48381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一列字符串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.symtab 中的符号名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、每个 </a:t>
            </a:r>
            <a:r>
              <a:rPr lang="en-US" altLang="zh-CN" sz="1500">
                <a:latin typeface="DengXian" panose="02010600030101010101" pitchFamily="2" charset="-122"/>
                <a:ea typeface="DengXian" panose="02010600030101010101" pitchFamily="2" charset="-122"/>
              </a:rPr>
              <a:t>section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的名字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7ECAA6-B162-D04B-9D32-898B086C05FE}"/>
              </a:ext>
            </a:extLst>
          </p:cNvPr>
          <p:cNvCxnSpPr/>
          <p:nvPr/>
        </p:nvCxnSpPr>
        <p:spPr>
          <a:xfrm>
            <a:off x="4918507" y="4599272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569642-FA98-124C-9CE0-0EF58AED173A}"/>
              </a:ext>
            </a:extLst>
          </p:cNvPr>
          <p:cNvSpPr txBox="1"/>
          <p:nvPr/>
        </p:nvSpPr>
        <p:spPr>
          <a:xfrm>
            <a:off x="5581044" y="4457375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局部变量信息</a:t>
            </a:r>
            <a:r>
              <a:rPr lang="zh-CN" altLang="en-US" sz="1500">
                <a:latin typeface="DengXian" panose="02010600030101010101" pitchFamily="2" charset="-122"/>
                <a:ea typeface="DengXian" panose="02010600030101010101" pitchFamily="2" charset="-122"/>
              </a:rPr>
              <a:t>等</a:t>
            </a:r>
            <a:endParaRPr lang="en-US" sz="15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7024B8-1471-F945-8E0A-2D11BF59347C}"/>
              </a:ext>
            </a:extLst>
          </p:cNvPr>
          <p:cNvCxnSpPr/>
          <p:nvPr/>
        </p:nvCxnSpPr>
        <p:spPr>
          <a:xfrm>
            <a:off x="4918506" y="492492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5F832E-467A-5A4F-9E64-FEA3524884B9}"/>
              </a:ext>
            </a:extLst>
          </p:cNvPr>
          <p:cNvSpPr txBox="1"/>
          <p:nvPr/>
        </p:nvSpPr>
        <p:spPr>
          <a:xfrm>
            <a:off x="5592275" y="4765674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行号对应关系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B68C91-03A3-6A48-AD2F-3AC41EF2A77B}"/>
              </a:ext>
            </a:extLst>
          </p:cNvPr>
          <p:cNvCxnSpPr/>
          <p:nvPr/>
        </p:nvCxnSpPr>
        <p:spPr>
          <a:xfrm>
            <a:off x="7078191" y="4612377"/>
            <a:ext cx="66364" cy="84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EEC2B7-FBC6-B241-81A7-9988AFA1F96E}"/>
              </a:ext>
            </a:extLst>
          </p:cNvPr>
          <p:cNvCxnSpPr>
            <a:cxnSpLocks/>
          </p:cNvCxnSpPr>
          <p:nvPr/>
        </p:nvCxnSpPr>
        <p:spPr>
          <a:xfrm>
            <a:off x="7144984" y="4696963"/>
            <a:ext cx="0" cy="15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C802D-B9E9-3343-B096-E41DE40B45C8}"/>
              </a:ext>
            </a:extLst>
          </p:cNvPr>
          <p:cNvCxnSpPr>
            <a:cxnSpLocks/>
          </p:cNvCxnSpPr>
          <p:nvPr/>
        </p:nvCxnSpPr>
        <p:spPr>
          <a:xfrm flipV="1">
            <a:off x="7058841" y="4849364"/>
            <a:ext cx="85714" cy="1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7FD16C-0C37-1E48-B53F-3F8CA34E5E28}"/>
                  </a:ext>
                </a:extLst>
              </p:cNvPr>
              <p:cNvSpPr txBox="1"/>
              <p:nvPr/>
            </p:nvSpPr>
            <p:spPr>
              <a:xfrm>
                <a:off x="7120674" y="4601297"/>
                <a:ext cx="446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用于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gdb debugging, 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编译时 </a:t>
                </a:r>
                <a:r>
                  <a:rPr lang="en-US" altLang="zh-CN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gcc 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需要加 </a:t>
                </a:r>
                <a:r>
                  <a:rPr lang="en-US" altLang="zh-CN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–g </a:t>
                </a:r>
                <a:r>
                  <a:rPr lang="zh-CN" altLang="en-US" sz="1500">
                    <a:latin typeface="DengXian" panose="02010600030101010101" pitchFamily="2" charset="-122"/>
                    <a:ea typeface="DengXian" panose="02010600030101010101" pitchFamily="2" charset="-122"/>
                  </a:rPr>
                  <a:t>选项</a:t>
                </a:r>
                <a:endParaRPr lang="en-US" sz="150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E7FD16C-0C37-1E48-B53F-3F8CA34E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74" y="4601297"/>
                <a:ext cx="4464684" cy="323165"/>
              </a:xfrm>
              <a:prstGeom prst="rect">
                <a:avLst/>
              </a:prstGeom>
              <a:blipFill>
                <a:blip r:embed="rId6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8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.symtab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三种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binding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类型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global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在当前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中被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define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extern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被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declare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但没有被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define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local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C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语言中的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static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3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Declaration, definition, reference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的任何地方使用值或取地址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2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Declaration, definition, reference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Declaration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声明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作为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compiler (cc1)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的输入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如果符号被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但没有被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declare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compiler (cc1)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报错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头文件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.h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C468F-5F98-154F-AD3A-6F7B79951E50}"/>
              </a:ext>
            </a:extLst>
          </p:cNvPr>
          <p:cNvSpPr txBox="1"/>
          <p:nvPr/>
        </p:nvSpPr>
        <p:spPr>
          <a:xfrm>
            <a:off x="660778" y="3660007"/>
            <a:ext cx="1605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B274B-F9C2-AE4A-9F9C-49FEB8C4771C}"/>
              </a:ext>
            </a:extLst>
          </p:cNvPr>
          <p:cNvSpPr txBox="1"/>
          <p:nvPr/>
        </p:nvSpPr>
        <p:spPr>
          <a:xfrm>
            <a:off x="2945202" y="4298921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AE61B-62F4-704C-9279-6FFCB7510FF4}"/>
              </a:ext>
            </a:extLst>
          </p:cNvPr>
          <p:cNvSpPr txBox="1"/>
          <p:nvPr/>
        </p:nvSpPr>
        <p:spPr>
          <a:xfrm>
            <a:off x="1181274" y="513733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5796B-8894-7E4F-8AA7-7A052970D192}"/>
              </a:ext>
            </a:extLst>
          </p:cNvPr>
          <p:cNvSpPr txBox="1"/>
          <p:nvPr/>
        </p:nvSpPr>
        <p:spPr>
          <a:xfrm>
            <a:off x="3158213" y="513733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b.c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3CE67C-E0CD-E748-BE79-218619E1E3AC}"/>
              </a:ext>
            </a:extLst>
          </p:cNvPr>
          <p:cNvCxnSpPr>
            <a:cxnSpLocks/>
          </p:cNvCxnSpPr>
          <p:nvPr/>
        </p:nvCxnSpPr>
        <p:spPr>
          <a:xfrm>
            <a:off x="4281537" y="4668253"/>
            <a:ext cx="246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E56C11-6421-1544-8A4C-33FB4E21E129}"/>
              </a:ext>
            </a:extLst>
          </p:cNvPr>
          <p:cNvSpPr txBox="1"/>
          <p:nvPr/>
        </p:nvSpPr>
        <p:spPr>
          <a:xfrm>
            <a:off x="4416154" y="4345088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gcc –o main a.c b.c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CB883-721C-C549-B771-2A1691A3977E}"/>
              </a:ext>
            </a:extLst>
          </p:cNvPr>
          <p:cNvSpPr txBox="1"/>
          <p:nvPr/>
        </p:nvSpPr>
        <p:spPr>
          <a:xfrm>
            <a:off x="6964135" y="4001294"/>
            <a:ext cx="4932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a.c: In function 'main':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a.c:4:5: error: 'b' undeclared (first use in this function)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 |     b = 1;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|     ^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95CEE3E7-D53A-2042-8B38-C3C598DD11E7}"/>
              </a:ext>
            </a:extLst>
          </p:cNvPr>
          <p:cNvSpPr/>
          <p:nvPr/>
        </p:nvSpPr>
        <p:spPr>
          <a:xfrm>
            <a:off x="660778" y="3660007"/>
            <a:ext cx="1605570" cy="14773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E1106275-7F1A-2F44-8A61-AE9A24AFEA28}"/>
              </a:ext>
            </a:extLst>
          </p:cNvPr>
          <p:cNvSpPr/>
          <p:nvPr/>
        </p:nvSpPr>
        <p:spPr>
          <a:xfrm>
            <a:off x="2945202" y="4322004"/>
            <a:ext cx="927828" cy="3462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5A989094-675C-5F44-A1A6-408595D2064C}"/>
              </a:ext>
            </a:extLst>
          </p:cNvPr>
          <p:cNvSpPr/>
          <p:nvPr/>
        </p:nvSpPr>
        <p:spPr>
          <a:xfrm>
            <a:off x="6948520" y="4001293"/>
            <a:ext cx="4885631" cy="152654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8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Declaration, definition, reference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Declaration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声明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作为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compiler (cc1)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的输入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如果符号被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但没有被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declare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compiler (cc1)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报错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头文件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.h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C468F-5F98-154F-AD3A-6F7B79951E50}"/>
              </a:ext>
            </a:extLst>
          </p:cNvPr>
          <p:cNvSpPr txBox="1"/>
          <p:nvPr/>
        </p:nvSpPr>
        <p:spPr>
          <a:xfrm>
            <a:off x="660777" y="3660007"/>
            <a:ext cx="20022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B274B-F9C2-AE4A-9F9C-49FEB8C4771C}"/>
              </a:ext>
            </a:extLst>
          </p:cNvPr>
          <p:cNvSpPr txBox="1"/>
          <p:nvPr/>
        </p:nvSpPr>
        <p:spPr>
          <a:xfrm>
            <a:off x="2945202" y="4298921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AE61B-62F4-704C-9279-6FFCB7510FF4}"/>
              </a:ext>
            </a:extLst>
          </p:cNvPr>
          <p:cNvSpPr txBox="1"/>
          <p:nvPr/>
        </p:nvSpPr>
        <p:spPr>
          <a:xfrm>
            <a:off x="1097344" y="57126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5796B-8894-7E4F-8AA7-7A052970D192}"/>
              </a:ext>
            </a:extLst>
          </p:cNvPr>
          <p:cNvSpPr txBox="1"/>
          <p:nvPr/>
        </p:nvSpPr>
        <p:spPr>
          <a:xfrm>
            <a:off x="3158213" y="513733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b.c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3CE67C-E0CD-E748-BE79-218619E1E3AC}"/>
              </a:ext>
            </a:extLst>
          </p:cNvPr>
          <p:cNvCxnSpPr>
            <a:cxnSpLocks/>
          </p:cNvCxnSpPr>
          <p:nvPr/>
        </p:nvCxnSpPr>
        <p:spPr>
          <a:xfrm>
            <a:off x="4217935" y="4668253"/>
            <a:ext cx="246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E56C11-6421-1544-8A4C-33FB4E21E129}"/>
              </a:ext>
            </a:extLst>
          </p:cNvPr>
          <p:cNvSpPr txBox="1"/>
          <p:nvPr/>
        </p:nvSpPr>
        <p:spPr>
          <a:xfrm>
            <a:off x="4352553" y="4322004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gcc –o main a.c b.c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CB883-721C-C549-B771-2A1691A3977E}"/>
              </a:ext>
            </a:extLst>
          </p:cNvPr>
          <p:cNvSpPr txBox="1"/>
          <p:nvPr/>
        </p:nvSpPr>
        <p:spPr>
          <a:xfrm>
            <a:off x="6964464" y="4495129"/>
            <a:ext cx="493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C6A4552F-6162-AA44-8147-94AE02D1DCA5}"/>
              </a:ext>
            </a:extLst>
          </p:cNvPr>
          <p:cNvSpPr/>
          <p:nvPr/>
        </p:nvSpPr>
        <p:spPr>
          <a:xfrm>
            <a:off x="660777" y="3660007"/>
            <a:ext cx="1867673" cy="205265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E8146977-8469-FB4A-A5B1-910D1BF7E8E5}"/>
              </a:ext>
            </a:extLst>
          </p:cNvPr>
          <p:cNvSpPr/>
          <p:nvPr/>
        </p:nvSpPr>
        <p:spPr>
          <a:xfrm>
            <a:off x="2945202" y="4322004"/>
            <a:ext cx="927828" cy="3462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Declaration, definition, reference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Definition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定义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变量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a;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是定义，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extern int a;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是声明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有函数体为定义，没有则为声明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5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1704</Words>
  <Application>Microsoft Macintosh PowerPoint</Application>
  <PresentationFormat>Widescreen</PresentationFormat>
  <Paragraphs>302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DengXian</vt:lpstr>
      <vt:lpstr>DengXian Light</vt:lpstr>
      <vt:lpstr>DengXian Light</vt:lpstr>
      <vt:lpstr>Arial</vt:lpstr>
      <vt:lpstr>Calibri</vt:lpstr>
      <vt:lpstr>Calibri Light</vt:lpstr>
      <vt:lpstr>Cambria Math</vt:lpstr>
      <vt:lpstr>Consolas</vt:lpstr>
      <vt:lpstr>Office Theme</vt:lpstr>
      <vt:lpstr>链接</vt:lpstr>
      <vt:lpstr>CALL</vt:lpstr>
      <vt:lpstr>Object file</vt:lpstr>
      <vt:lpstr>Relocatable ELF (generated by assembler)</vt:lpstr>
      <vt:lpstr>符号表 .symtab</vt:lpstr>
      <vt:lpstr>Declaration, definition, reference</vt:lpstr>
      <vt:lpstr>Declaration, definition, reference</vt:lpstr>
      <vt:lpstr>Declaration, definition, reference</vt:lpstr>
      <vt:lpstr>Declaration, definition, reference</vt:lpstr>
      <vt:lpstr>Declaration, definition, reference</vt:lpstr>
      <vt:lpstr>static 变量</vt:lpstr>
      <vt:lpstr>符号表 .symtab</vt:lpstr>
      <vt:lpstr>符号解析 Symbol resolution</vt:lpstr>
      <vt:lpstr>例</vt:lpstr>
      <vt:lpstr>例</vt:lpstr>
      <vt:lpstr>例</vt:lpstr>
      <vt:lpstr>重定位 Relocation</vt:lpstr>
      <vt:lpstr>重定位 Relocation</vt:lpstr>
      <vt:lpstr>重定位 Relocation</vt:lpstr>
      <vt:lpstr>静态库</vt:lpstr>
      <vt:lpstr>静态库</vt:lpstr>
      <vt:lpstr>例</vt:lpstr>
      <vt:lpstr>Executable object file (generated by linker)</vt:lpstr>
      <vt:lpstr>Program header table (也叫 segment header table)</vt:lpstr>
      <vt:lpstr>加载 Loading</vt:lpstr>
      <vt:lpstr>动态链接</vt:lpstr>
      <vt:lpstr>PIC</vt:lpstr>
      <vt:lpstr>PIC 实现</vt:lpstr>
      <vt:lpstr>PIC 实现</vt:lpstr>
      <vt:lpstr>总结：动态链接的三种方式</vt:lpstr>
      <vt:lpstr>.got 与 .got.plt</vt:lpstr>
      <vt:lpstr>例</vt:lpstr>
      <vt:lpstr>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浮点型</dc:title>
  <dc:creator>Microsoft Office User</dc:creator>
  <cp:lastModifiedBy>Microsoft Office User</cp:lastModifiedBy>
  <cp:revision>1286</cp:revision>
  <dcterms:created xsi:type="dcterms:W3CDTF">2022-09-18T10:52:46Z</dcterms:created>
  <dcterms:modified xsi:type="dcterms:W3CDTF">2022-11-30T13:01:16Z</dcterms:modified>
</cp:coreProperties>
</file>