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36" r:id="rId3"/>
    <p:sldId id="271" r:id="rId4"/>
    <p:sldId id="272" r:id="rId5"/>
    <p:sldId id="273" r:id="rId6"/>
    <p:sldId id="274" r:id="rId7"/>
    <p:sldId id="280" r:id="rId8"/>
    <p:sldId id="281" r:id="rId9"/>
    <p:sldId id="282" r:id="rId10"/>
    <p:sldId id="290" r:id="rId11"/>
    <p:sldId id="337" r:id="rId12"/>
    <p:sldId id="339" r:id="rId13"/>
    <p:sldId id="303" r:id="rId14"/>
    <p:sldId id="304" r:id="rId15"/>
    <p:sldId id="314" r:id="rId16"/>
    <p:sldId id="317" r:id="rId17"/>
    <p:sldId id="321" r:id="rId18"/>
    <p:sldId id="338" r:id="rId19"/>
    <p:sldId id="346" r:id="rId20"/>
    <p:sldId id="347" r:id="rId21"/>
    <p:sldId id="348" r:id="rId22"/>
    <p:sldId id="312" r:id="rId23"/>
    <p:sldId id="350" r:id="rId24"/>
    <p:sldId id="351" r:id="rId25"/>
    <p:sldId id="392" r:id="rId26"/>
    <p:sldId id="358" r:id="rId27"/>
    <p:sldId id="359" r:id="rId28"/>
    <p:sldId id="360" r:id="rId29"/>
    <p:sldId id="361" r:id="rId30"/>
    <p:sldId id="363" r:id="rId31"/>
    <p:sldId id="365" r:id="rId32"/>
    <p:sldId id="325" r:id="rId33"/>
    <p:sldId id="377" r:id="rId34"/>
    <p:sldId id="327" r:id="rId35"/>
    <p:sldId id="393" r:id="rId36"/>
    <p:sldId id="385" r:id="rId37"/>
    <p:sldId id="3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8"/>
  </p:normalViewPr>
  <p:slideViewPr>
    <p:cSldViewPr snapToGrid="0" snapToObjects="1">
      <p:cViewPr varScale="1">
        <p:scale>
          <a:sx n="80" d="100"/>
          <a:sy n="80" d="100"/>
        </p:scale>
        <p:origin x="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30BC8-7D1B-0B40-9287-9783555C124C}" type="datetimeFigureOut">
              <a:t>2023/9/20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8CC5-7FA6-814B-862B-2C3B645258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68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6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8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0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41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6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1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7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6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1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1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9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51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9EFC-CABF-5A49-B32C-1177CE7B7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7498B-ED35-B14B-B86A-AC639CAD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3E49-AC6A-DA45-A425-57AB0A25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2023/9/20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AABF-4D89-3344-AA07-0C43C14C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E559-AF31-DF48-A464-EF9C75E6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C099-729D-DF4A-B638-B983CA3E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D9F35-CCC5-B848-9C93-B8A23CAD2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12FA-38B0-3445-8711-EC1FB8FF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2023/9/20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58C5-064C-F649-AA34-AFBDD1DC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F556-7EE7-484A-AA15-ED867871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F161-28AD-EF43-B85F-57B1C1EFD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40A1C-303D-6E4B-B48D-83BD99CE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3A18-206F-4145-817B-00F84B1F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2023/9/20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0E5C-AAEA-7246-B552-13D26D9A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B866D-BAFB-284C-B25E-CF89B727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E8B0-49AE-C44E-8A64-6970FEAE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4C12-535B-0043-87AB-3F3E28BA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BB8B-91FE-7140-964D-F59C3ADF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2023/9/20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BF31-A2D5-D447-81FC-AECE7C8A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81F5-F06D-FE46-AAEE-794AB084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8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365D-B133-924A-AEF3-5BF3FDF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E5505-0AEB-4248-B933-E3349D0D1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3D84-3612-484D-8D83-37280E9C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2023/9/20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7646-5475-0244-86EE-F079ED4B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35EF-C70C-024F-9A7B-8159043E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5976-BE3A-FB43-BCF0-3D76B631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3728-FA5D-0742-875E-1B8561AD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C04FF-8A00-5F42-8650-13E138FC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4297-E5BC-B043-9996-972C5FDD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2023/9/20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18E2B-7D4E-7247-831C-8A073912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9BC8-C785-1440-9710-42BCE1FE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561B-DA1A-914E-AB47-032CDAC9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1CC23-DF64-7645-9E6D-D740E327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1E38F-E493-DF44-A374-92435967A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AD304-307D-D74A-9C36-14706A90C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D06A3-5311-8D4C-B5DC-7F6A229EC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0668C-04BE-7544-8B01-49464D32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2023/9/20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E9A81-9B5C-174C-9FA0-C094F539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020C3-87CE-844F-988F-360ED7BF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455A-D1D8-9C48-BCF2-83A3B1AD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AC45C-05D1-C244-A5AA-B5A87210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2023/9/20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2555-BA33-9D4E-AF26-A0C361BE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31FD2-4D92-6348-BDC2-FAB2685A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F9D02-7675-3F41-AB2E-1C831A8B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2023/9/20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25518-1EB1-2B4A-8663-7459DC5B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E58A5-B4EB-D948-A2EF-940B12BE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7C0D-E853-1B4E-8DD4-23A15686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0FC2-9990-7549-AD7B-A78EA802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82036-A891-4244-8FEB-544463A6D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3715F-ADEB-E042-AA7C-01C4D939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2023/9/20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2A65-5F1B-5047-9489-10E8A0B2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1AD5-2676-314D-842F-9A31EB5B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5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3488-2698-F640-ACAD-D6D9D427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B24FB-5DE6-FB40-A183-D5F72D11E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F9C42-ABB2-8240-89BF-F19116F47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C1385-9505-3C45-9BD4-F90DA9C8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2023/9/20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935D9-163E-424A-9DB5-5780ADD3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E296-1099-0244-875D-9DB10CF7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6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31B89-616C-3F44-98C3-8B0957F2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3383D-C9A0-F34D-9463-3CE874B1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3F44-F01C-C849-A7E8-F4D70455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2122-33B2-6347-9941-CD64F9907E24}" type="datetimeFigureOut">
              <a:t>2023/9/20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250B-96F1-8C40-8FF9-95D9B9FDA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95BD-4456-1F46-8060-B0711E357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canary_in_a_coal_mi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4302-1FC8-7046-9C18-F760556CA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汇编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A5EC8-EDF0-C14A-919D-E700F1833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计算机系统导论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 讨论班 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@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北京大学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向星雨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9/21/22, 9/28/22, 10/4/22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761EE-A0AC-604D-B620-E4B9652E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743" y="249238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取地址操作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lea</a:t>
            </a: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运算</a:t>
            </a: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一元运算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二元运算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imul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移位运算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sal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shl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sar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shr</a:t>
            </a: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同时适用于无符号和补码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4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8BB9-8098-4949-8912-15FD4FDA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5207"/>
            <a:ext cx="9144000" cy="2387600"/>
          </a:xfrm>
        </p:spPr>
        <p:txBody>
          <a:bodyPr/>
          <a:lstStyle/>
          <a:p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控制</a:t>
            </a:r>
          </a:p>
        </p:txBody>
      </p:sp>
    </p:spTree>
    <p:extLst>
      <p:ext uri="{BB962C8B-B14F-4D97-AF65-F5344CB8AC3E}">
        <p14:creationId xmlns:p14="http://schemas.microsoft.com/office/powerpoint/2010/main" val="166683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条件码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条件码都只有一个 </a:t>
            </a:r>
            <a:r>
              <a:rPr lang="en-US" altLang="zh-CN" dirty="0"/>
              <a:t>bit</a:t>
            </a:r>
          </a:p>
          <a:p>
            <a:r>
              <a:rPr lang="zh-CN" altLang="en-US" dirty="0"/>
              <a:t>描述 </a:t>
            </a:r>
            <a:r>
              <a:rPr lang="zh-CN" altLang="en-US" b="1" dirty="0"/>
              <a:t>最近 </a:t>
            </a:r>
            <a:r>
              <a:rPr lang="zh-CN" altLang="en-US" dirty="0"/>
              <a:t>的运算的属性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9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条件码的设置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算术运算（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+-*/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）很好理解，直接看结果</a:t>
            </a: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逻辑运算（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xor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）</a:t>
            </a: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进位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CF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、溢出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一定置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，零标志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、符号标志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SF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看结果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移位运算</a:t>
            </a: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进位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CF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设置为最后一个被移出的位；溢出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置为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；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SF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看结果。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不会改变进位标志</a:t>
            </a:r>
          </a:p>
          <a:p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cmp (-)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与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test (&amp;)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(testq %rax, %rax) = (cmpq $0, %rax)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7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条件码的使用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指令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目的是寄存器最低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或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内存中的一个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jmp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指令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条件跳转只能是直接的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jmp *%rax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与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jmp *(%rax)</a:t>
            </a:r>
          </a:p>
          <a:p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结合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cmp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和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5C445-D212-0D40-90CB-94D8B44C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833" y="365125"/>
            <a:ext cx="6063208" cy="41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0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条件传送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cmov 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指令</a:t>
                </a:r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dest 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只能是寄存器</a:t>
                </a:r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不能传送单字节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与条件控制的对比                       </a:t>
                </a:r>
              </a:p>
              <a:p>
                <a:pPr lvl="1"/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适用情况更少                             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↓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      </a:t>
                </a:r>
              </a:p>
              <a:p>
                <a:pPr lvl="1"/>
                <a:r>
                  <a:rPr lang="zh-CN" alt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有时 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性能更好                        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79F20-DDE7-5142-ACFD-569E414B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44" y="2245122"/>
            <a:ext cx="3873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557AA5-CF8E-D045-92CC-EAF399430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346" y="3079539"/>
            <a:ext cx="2044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1492-A27C-5F40-A56B-4AA2CD15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循环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：</a:t>
            </a:r>
            <a:r>
              <a:rPr lang="en-US" altLang="zh-CN" dirty="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do-while,</a:t>
            </a:r>
            <a:r>
              <a:rPr lang="zh-CN" altLang="en-US" dirty="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while, for, switch</a:t>
            </a:r>
            <a:endParaRPr lang="en-US" dirty="0">
              <a:latin typeface="Consolas" panose="020B0609020204030204" pitchFamily="49" charset="0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0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B679-F7DD-4342-90F3-3B2F6B4C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控制语句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DD9F-A979-DA43-950A-0134148A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break / continue</a:t>
            </a: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手动添加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label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goto</a:t>
            </a:r>
          </a:p>
          <a:p>
            <a:endParaRPr lang="en-US" altLang="zh-CN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编译优化</a:t>
            </a:r>
            <a:endParaRPr lang="en-US" altLang="zh-CN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7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8BB9-8098-4949-8912-15FD4FDA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5207"/>
            <a:ext cx="9144000" cy="2387600"/>
          </a:xfrm>
        </p:spPr>
        <p:txBody>
          <a:bodyPr/>
          <a:lstStyle/>
          <a:p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函数调用</a:t>
            </a:r>
          </a:p>
        </p:txBody>
      </p:sp>
    </p:spTree>
    <p:extLst>
      <p:ext uri="{BB962C8B-B14F-4D97-AF65-F5344CB8AC3E}">
        <p14:creationId xmlns:p14="http://schemas.microsoft.com/office/powerpoint/2010/main" val="2534916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控制转移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D0D13-E46E-074B-A714-EC2F86E6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14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0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8BB9-8098-4949-8912-15FD4FDA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5207"/>
            <a:ext cx="9144000" cy="2387600"/>
          </a:xfrm>
        </p:spPr>
        <p:txBody>
          <a:bodyPr/>
          <a:lstStyle/>
          <a:p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3970493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控制转移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9DBA9-4DD8-FB4D-B942-5C2EFC6D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22" y="1509879"/>
            <a:ext cx="9239956" cy="50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2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数据传送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前六个到寄存器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%rdi %rsi %rdx %rcx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%r8 %r9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后面的存在栈中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返回值永远在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%rax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BB3D56-D2A8-C944-AA88-400D8EDD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11" y="4001294"/>
            <a:ext cx="5220406" cy="17837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800817-7075-6648-A0BA-E622E3803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06" y="536494"/>
            <a:ext cx="3486194" cy="57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5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数据传送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7D41F-B54C-3C46-BBFD-B5D2B50FA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90" y="2688228"/>
            <a:ext cx="4806244" cy="2204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F593AE-90B7-B44B-BD22-D743AAE13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78" y="957527"/>
            <a:ext cx="5879172" cy="4932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EC214C-49AD-0342-8961-49164131D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301" y="4826000"/>
            <a:ext cx="3632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92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栈指针对齐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在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call 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之前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%rsp 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对齐到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16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的倍数</a:t>
                </a:r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将返回地址压栈后，进入新函数时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%rsp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≡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8 (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𝑚𝑜𝑑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16)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6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Caller-saved / callee-saved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callee-saved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%rbx, %rbp, %r12-%r15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其他（包括传参数的寄存器）：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caller-saved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47324-016C-7A4B-8023-EC6A4F33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681037"/>
            <a:ext cx="3680537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68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8BB9-8098-4949-8912-15FD4FDA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5207"/>
            <a:ext cx="9144000" cy="2387600"/>
          </a:xfrm>
        </p:spPr>
        <p:txBody>
          <a:bodyPr/>
          <a:lstStyle/>
          <a:p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数据结构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1DFB6-A1C2-454F-B4FA-5437B57EDD9E}"/>
              </a:ext>
            </a:extLst>
          </p:cNvPr>
          <p:cNvSpPr txBox="1"/>
          <p:nvPr/>
        </p:nvSpPr>
        <p:spPr>
          <a:xfrm>
            <a:off x="237066" y="6333067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鸣谢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20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 级冉盛文</a:t>
            </a:r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53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语言指针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指针有值，代表某个内存地址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指针有类型，表示以什么方式解释这块内存的数据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表示通用指针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指针的类型和它的值无关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可以通过指针类型（强制）转换使得同一个指针指向的内存区域被解读为不同类型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&amp;lvalue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用于取指针，*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用于取值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39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指针运算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2F963B-ED54-4743-805A-8ABB25F0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多重指针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084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函数指针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5C5B811-7681-47D9-91C2-9EA760735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3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指令集架构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5EA0D-5AF8-9F4D-824F-CAF40C57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034" y="272143"/>
            <a:ext cx="2867223" cy="38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4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高维数组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BC7EE5-B6C8-4566-9B81-8160A57A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变长数组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28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指针阅读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(*(*vtable)[])();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先定位变量名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之后向右阅读，直到右括号，确定其类型（是否是数组）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再向左阅读，直到左括号，确定其内容类型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之后跳出这个括号，再执行</a:t>
            </a: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右侧并列的括号可能是函数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40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一个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中不同子变量在内存中几乎相邻（对齐可能会影响）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可利用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地址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偏移来访问子变量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语言中定义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类型变量时需要写全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T</a:t>
            </a: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除非使用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51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所有子变量在内存中起始位置相同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通常情况下各个子变量是互斥的（不会同时被用到）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的大小是所有子变量大小的最大值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可用于同位级表示的互转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注意大小端！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还有一种方法是指针类型转换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81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与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对齐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3180F32-E130-400B-A4D3-040BF0AF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57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缓冲区溢出攻击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最基本的形式：覆盖返回地址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79FBC-0804-4D45-BAB0-5515CF3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5" y="3044058"/>
            <a:ext cx="5740400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66C573-FC58-CA4F-8D95-1A7D2A816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955" y="3575106"/>
            <a:ext cx="48133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9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防御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栈随机化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基址随机化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(PIE)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⊆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ASLR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（地址空间随机化）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Canary</a:t>
                </a:r>
              </a:p>
              <a:p>
                <a:pPr lvl="1"/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hlinkClick r:id="rId3"/>
                  </a:rPr>
                  <a:t>https://en.wiktionary.org/wiki/canary_in_a_coal_mine</a:t>
                </a:r>
                <a:endParaRPr lang="en-US" altLang="zh-CN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%fs:0x28</a:t>
                </a:r>
              </a:p>
              <a:p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NX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（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No-eXecute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）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虚拟地址空间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每个 </a:t>
            </a:r>
            <a:r>
              <a:rPr lang="zh-CN" altLang="en-US" b="1" dirty="0">
                <a:latin typeface="+mn-ea"/>
                <a:cs typeface="Consolas" panose="020B0609020204030204" pitchFamily="49" charset="0"/>
              </a:rPr>
              <a:t>进程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享有同样的虚拟地址空间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6EA288-C3E7-1F48-9C84-F4B29FA2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915" y="1240971"/>
            <a:ext cx="4228569" cy="511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2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工具链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gcc [-O] -S &lt;file&gt; [-o]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gcc [-O] -c &lt;file&gt; [-o]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objdump -d &lt;file&gt;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(&gt; ...)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and bomblab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993FD-B9D1-E143-8618-AFD45718D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61" b="36802"/>
          <a:stretch/>
        </p:blipFill>
        <p:spPr>
          <a:xfrm>
            <a:off x="2380188" y="4506686"/>
            <a:ext cx="7431623" cy="221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编译器优化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75C63-D20F-8C46-ACAE-041D2FF0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35" y="1565957"/>
            <a:ext cx="773073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0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数据的格式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DF495-CED8-0F45-976C-F4E5FBED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739900"/>
            <a:ext cx="8051800" cy="33782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5C68920-A6A5-044B-A35A-3C1A6C490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0293"/>
            <a:ext cx="10515600" cy="1325564"/>
          </a:xfrm>
        </p:spPr>
        <p:txBody>
          <a:bodyPr>
            <a:normAutofit/>
          </a:bodyPr>
          <a:lstStyle/>
          <a:p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  <a:cs typeface="Consolas" panose="020B0609020204030204" pitchFamily="49" charset="0"/>
              </a:rPr>
              <a:t>关于浮点数</a:t>
            </a:r>
          </a:p>
        </p:txBody>
      </p:sp>
    </p:spTree>
    <p:extLst>
      <p:ext uri="{BB962C8B-B14F-4D97-AF65-F5344CB8AC3E}">
        <p14:creationId xmlns:p14="http://schemas.microsoft.com/office/powerpoint/2010/main" val="159749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整数寄存器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存储整型数据和指针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各寄存器的功能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DAD08-331D-704A-B82C-FF01EF386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141" y="136525"/>
            <a:ext cx="5681859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1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非运算操作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操作数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(operand)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的分类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种类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访问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/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寻址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传送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栈操作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9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783</Words>
  <Application>Microsoft Office PowerPoint</Application>
  <PresentationFormat>宽屏</PresentationFormat>
  <Paragraphs>176</Paragraphs>
  <Slides>37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DengXian</vt:lpstr>
      <vt:lpstr>DengXian</vt:lpstr>
      <vt:lpstr>等线 Light</vt:lpstr>
      <vt:lpstr>等线 Light</vt:lpstr>
      <vt:lpstr>Arial</vt:lpstr>
      <vt:lpstr>Calibri</vt:lpstr>
      <vt:lpstr>Calibri Light</vt:lpstr>
      <vt:lpstr>Cambria Math</vt:lpstr>
      <vt:lpstr>Consolas</vt:lpstr>
      <vt:lpstr>Office Theme</vt:lpstr>
      <vt:lpstr>汇编</vt:lpstr>
      <vt:lpstr>数据</vt:lpstr>
      <vt:lpstr>指令集架构</vt:lpstr>
      <vt:lpstr>虚拟地址空间</vt:lpstr>
      <vt:lpstr>工具链</vt:lpstr>
      <vt:lpstr>编译器优化</vt:lpstr>
      <vt:lpstr>数据的格式</vt:lpstr>
      <vt:lpstr>整数寄存器</vt:lpstr>
      <vt:lpstr>非运算操作</vt:lpstr>
      <vt:lpstr>运算</vt:lpstr>
      <vt:lpstr>控制</vt:lpstr>
      <vt:lpstr>条件码</vt:lpstr>
      <vt:lpstr>条件码的设置</vt:lpstr>
      <vt:lpstr>条件码的使用</vt:lpstr>
      <vt:lpstr>条件传送</vt:lpstr>
      <vt:lpstr>循环：do-while, while, for, switch</vt:lpstr>
      <vt:lpstr>控制语句</vt:lpstr>
      <vt:lpstr>函数调用</vt:lpstr>
      <vt:lpstr>控制转移</vt:lpstr>
      <vt:lpstr>控制转移</vt:lpstr>
      <vt:lpstr>数据传送</vt:lpstr>
      <vt:lpstr>数据传送</vt:lpstr>
      <vt:lpstr>栈指针对齐</vt:lpstr>
      <vt:lpstr>Caller-saved / callee-saved</vt:lpstr>
      <vt:lpstr>数据结构</vt:lpstr>
      <vt:lpstr>C 语言指针</vt:lpstr>
      <vt:lpstr>指针运算</vt:lpstr>
      <vt:lpstr>多重指针</vt:lpstr>
      <vt:lpstr>函数指针</vt:lpstr>
      <vt:lpstr>高维数组</vt:lpstr>
      <vt:lpstr>变长数组</vt:lpstr>
      <vt:lpstr>指针阅读</vt:lpstr>
      <vt:lpstr>struct</vt:lpstr>
      <vt:lpstr>union</vt:lpstr>
      <vt:lpstr>struct 与 union 对齐</vt:lpstr>
      <vt:lpstr>缓冲区溢出攻击</vt:lpstr>
      <vt:lpstr>防御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浮点型</dc:title>
  <dc:creator>Microsoft Office User</dc:creator>
  <cp:lastModifiedBy>x jm</cp:lastModifiedBy>
  <cp:revision>334</cp:revision>
  <dcterms:created xsi:type="dcterms:W3CDTF">2022-09-18T10:52:46Z</dcterms:created>
  <dcterms:modified xsi:type="dcterms:W3CDTF">2023-09-20T06:46:26Z</dcterms:modified>
</cp:coreProperties>
</file>