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9902950" cx="685800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19">
          <p15:clr>
            <a:srgbClr val="747775"/>
          </p15:clr>
        </p15:guide>
        <p15:guide id="2" pos="2160">
          <p15:clr>
            <a:srgbClr val="747775"/>
          </p15:clr>
        </p15:guide>
      </p15:sldGuideLst>
    </p:ext>
    <p:ext uri="GoogleSlidesCustomDataVersion2">
      <go:slidesCustomData xmlns:go="http://customooxmlschemas.google.com/" r:id="rId19" roundtripDataSignature="AMtx7mh1Rv2DmsqllajhTYedtN/5TY/D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BC0FC6-C1B5-436F-9311-6A4CB52B1A49}">
  <a:tblStyle styleId="{F6BC0FC6-C1B5-436F-9311-6A4CB52B1A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EA98D17-0B4E-4833-80BA-A89E397B8BE6}"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19"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slide" Target="slides/slide8.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41981" y="685800"/>
            <a:ext cx="237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2241996" y="685800"/>
            <a:ext cx="2374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233775" y="8145265"/>
            <a:ext cx="4499100" cy="11649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233775" y="2129659"/>
            <a:ext cx="6390300" cy="378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233775" y="6069083"/>
            <a:ext cx="6390300" cy="25044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233781" y="1433555"/>
            <a:ext cx="6390300" cy="39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1"/>
          <p:cNvSpPr txBox="1"/>
          <p:nvPr>
            <p:ph idx="1" type="subTitle"/>
          </p:nvPr>
        </p:nvSpPr>
        <p:spPr>
          <a:xfrm>
            <a:off x="233775" y="5456634"/>
            <a:ext cx="6390300" cy="15258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1"/>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2"/>
          <p:cNvSpPr txBox="1"/>
          <p:nvPr>
            <p:ph type="title"/>
          </p:nvPr>
        </p:nvSpPr>
        <p:spPr>
          <a:xfrm>
            <a:off x="233775" y="4141102"/>
            <a:ext cx="6390300" cy="162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12"/>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13"/>
          <p:cNvSpPr txBox="1"/>
          <p:nvPr>
            <p:ph type="title"/>
          </p:nvPr>
        </p:nvSpPr>
        <p:spPr>
          <a:xfrm>
            <a:off x="233775" y="856821"/>
            <a:ext cx="6390300" cy="1102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13"/>
          <p:cNvSpPr txBox="1"/>
          <p:nvPr>
            <p:ph idx="1" type="body"/>
          </p:nvPr>
        </p:nvSpPr>
        <p:spPr>
          <a:xfrm>
            <a:off x="233775" y="2218898"/>
            <a:ext cx="6390300" cy="65778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13"/>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233775" y="856821"/>
            <a:ext cx="6390300" cy="1102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233775" y="2218898"/>
            <a:ext cx="3000000" cy="6577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3624300" y="2218898"/>
            <a:ext cx="3000000" cy="65778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233775" y="856821"/>
            <a:ext cx="6390300" cy="1102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233775" y="1069715"/>
            <a:ext cx="2106000" cy="1455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233775" y="2675443"/>
            <a:ext cx="2106000" cy="61215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367688" y="866689"/>
            <a:ext cx="4776000" cy="7876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3429000" y="-241"/>
            <a:ext cx="3429000" cy="9902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199125" y="2374272"/>
            <a:ext cx="3033900" cy="2853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199125" y="5396853"/>
            <a:ext cx="3033900" cy="2378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3704625" y="1394085"/>
            <a:ext cx="2877900" cy="71142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233775" y="856821"/>
            <a:ext cx="6390300" cy="1102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233775" y="2218898"/>
            <a:ext cx="6390300" cy="65778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6354343" y="8978245"/>
            <a:ext cx="411600" cy="757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913050" y="2372400"/>
            <a:ext cx="5031900" cy="11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sng" cap="none" strike="noStrike">
                <a:solidFill>
                  <a:schemeClr val="dk2"/>
                </a:solidFill>
                <a:latin typeface="Georgia"/>
                <a:ea typeface="Georgia"/>
                <a:cs typeface="Georgia"/>
                <a:sym typeface="Georgia"/>
              </a:rPr>
              <a:t>AUTOMATIC BATTERY CHARGER</a:t>
            </a:r>
            <a:endParaRPr b="1" i="0" sz="1700" u="sng" cap="none" strike="noStrike">
              <a:solidFill>
                <a:schemeClr val="dk2"/>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700"/>
              <a:buFont typeface="Arial"/>
              <a:buNone/>
            </a:pPr>
            <a:r>
              <a:t/>
            </a:r>
            <a:endParaRPr b="1" i="0" sz="1700" u="none" cap="none" strike="noStrike">
              <a:solidFill>
                <a:schemeClr val="dk2"/>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dk2"/>
                </a:solidFill>
                <a:latin typeface="Georgia"/>
                <a:ea typeface="Georgia"/>
                <a:cs typeface="Georgia"/>
                <a:sym typeface="Georgia"/>
              </a:rPr>
              <a:t>~ ANALOG ELECTRONICS &amp; LINEAR INTEGRATED CIRCUITS PROJECT ~</a:t>
            </a:r>
            <a:endParaRPr b="1" i="0" sz="1700" u="none" cap="none" strike="noStrike">
              <a:solidFill>
                <a:schemeClr val="dk2"/>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700"/>
              <a:buFont typeface="Arial"/>
              <a:buNone/>
            </a:pPr>
            <a:r>
              <a:t/>
            </a:r>
            <a:endParaRPr b="1" i="0" sz="1700" u="none" cap="none" strike="noStrike">
              <a:solidFill>
                <a:schemeClr val="dk2"/>
              </a:solidFill>
              <a:latin typeface="Georgia"/>
              <a:ea typeface="Georgia"/>
              <a:cs typeface="Georgia"/>
              <a:sym typeface="Georgia"/>
            </a:endParaRPr>
          </a:p>
        </p:txBody>
      </p:sp>
      <p:sp>
        <p:nvSpPr>
          <p:cNvPr id="55" name="Google Shape;55;p1"/>
          <p:cNvSpPr txBox="1"/>
          <p:nvPr/>
        </p:nvSpPr>
        <p:spPr>
          <a:xfrm>
            <a:off x="1970350" y="503200"/>
            <a:ext cx="3027900" cy="61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chemeClr val="dk2"/>
                </a:solidFill>
                <a:latin typeface="Arial"/>
                <a:ea typeface="Arial"/>
                <a:cs typeface="Arial"/>
                <a:sym typeface="Arial"/>
              </a:rPr>
              <a:t>3rd SEMESTER</a:t>
            </a:r>
            <a:endParaRPr b="1" i="0" sz="1700" u="none" cap="none" strike="noStrike">
              <a:solidFill>
                <a:schemeClr val="dk2"/>
              </a:solidFill>
              <a:latin typeface="Arial"/>
              <a:ea typeface="Arial"/>
              <a:cs typeface="Arial"/>
              <a:sym typeface="Arial"/>
            </a:endParaRPr>
          </a:p>
        </p:txBody>
      </p:sp>
      <p:sp>
        <p:nvSpPr>
          <p:cNvPr id="56" name="Google Shape;56;p1"/>
          <p:cNvSpPr txBox="1"/>
          <p:nvPr/>
        </p:nvSpPr>
        <p:spPr>
          <a:xfrm>
            <a:off x="1970350" y="4522475"/>
            <a:ext cx="3027900" cy="85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Georgia"/>
                <a:ea typeface="Georgia"/>
                <a:cs typeface="Georgia"/>
                <a:sym typeface="Georgia"/>
              </a:rPr>
              <a:t>PROGRESS REPORT</a:t>
            </a:r>
            <a:endParaRPr b="1" i="0" sz="1800" u="none" cap="none" strike="noStrike">
              <a:solidFill>
                <a:schemeClr val="dk2"/>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Georgia"/>
              <a:ea typeface="Georgia"/>
              <a:cs typeface="Georgia"/>
              <a:sym typeface="Georgia"/>
            </a:endParaRPr>
          </a:p>
          <a:p>
            <a:pPr indent="0" lvl="0" marL="0" marR="0" rtl="0" algn="ctr">
              <a:lnSpc>
                <a:spcPct val="150000"/>
              </a:lnSpc>
              <a:spcBef>
                <a:spcPts val="0"/>
              </a:spcBef>
              <a:spcAft>
                <a:spcPts val="0"/>
              </a:spcAft>
              <a:buClr>
                <a:schemeClr val="dk1"/>
              </a:buClr>
              <a:buSzPts val="1100"/>
              <a:buFont typeface="Arial"/>
              <a:buNone/>
            </a:pPr>
            <a:r>
              <a:rPr b="1" i="0" lang="en" sz="1400" u="none" cap="none" strike="noStrike">
                <a:solidFill>
                  <a:schemeClr val="dk1"/>
                </a:solidFill>
                <a:latin typeface="Lato"/>
                <a:ea typeface="Lato"/>
                <a:cs typeface="Lato"/>
                <a:sym typeface="Lato"/>
              </a:rPr>
              <a:t>SUBMITTED BY</a:t>
            </a:r>
            <a:r>
              <a:rPr b="0" i="0" lang="en" sz="1400" u="none" cap="none" strike="noStrike">
                <a:solidFill>
                  <a:schemeClr val="dk1"/>
                </a:solidFill>
                <a:latin typeface="Lato"/>
                <a:ea typeface="Lato"/>
                <a:cs typeface="Lato"/>
                <a:sym typeface="Lato"/>
              </a:rPr>
              <a:t> -  GROUP  7</a:t>
            </a:r>
            <a:endParaRPr b="1" i="0" sz="1800" u="none" cap="none" strike="noStrike">
              <a:solidFill>
                <a:schemeClr val="dk1"/>
              </a:solidFill>
              <a:latin typeface="Georgia"/>
              <a:ea typeface="Georgia"/>
              <a:cs typeface="Georgia"/>
              <a:sym typeface="Georgia"/>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Georgia"/>
              <a:ea typeface="Georgia"/>
              <a:cs typeface="Georgia"/>
              <a:sym typeface="Georgia"/>
            </a:endParaRPr>
          </a:p>
        </p:txBody>
      </p:sp>
      <p:graphicFrame>
        <p:nvGraphicFramePr>
          <p:cNvPr id="57" name="Google Shape;57;p1"/>
          <p:cNvGraphicFramePr/>
          <p:nvPr/>
        </p:nvGraphicFramePr>
        <p:xfrm>
          <a:off x="449238" y="6345544"/>
          <a:ext cx="3000000" cy="3000000"/>
        </p:xfrm>
        <a:graphic>
          <a:graphicData uri="http://schemas.openxmlformats.org/drawingml/2006/table">
            <a:tbl>
              <a:tblPr>
                <a:noFill/>
                <a:tableStyleId>{F6BC0FC6-C1B5-436F-9311-6A4CB52B1A49}</a:tableStyleId>
              </a:tblPr>
              <a:tblGrid>
                <a:gridCol w="3122600"/>
                <a:gridCol w="2836925"/>
              </a:tblGrid>
              <a:tr h="380525">
                <a:tc>
                  <a:txBody>
                    <a:bodyPr/>
                    <a:lstStyle/>
                    <a:p>
                      <a:pPr indent="0" lvl="0" marL="0" rtl="0" algn="ctr">
                        <a:spcBef>
                          <a:spcPts val="0"/>
                        </a:spcBef>
                        <a:spcAft>
                          <a:spcPts val="0"/>
                        </a:spcAft>
                        <a:buNone/>
                      </a:pPr>
                      <a:r>
                        <a:rPr b="1" lang="en" sz="1400">
                          <a:solidFill>
                            <a:schemeClr val="dk1"/>
                          </a:solidFill>
                        </a:rPr>
                        <a:t>NAME</a:t>
                      </a:r>
                      <a:endParaRPr b="1" sz="1400">
                        <a:solidFill>
                          <a:schemeClr val="dk1"/>
                        </a:solidFill>
                      </a:endParaRPr>
                    </a:p>
                  </a:txBody>
                  <a:tcPr marT="91400" marB="91400"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400">
                          <a:solidFill>
                            <a:schemeClr val="dk1"/>
                          </a:solidFill>
                        </a:rPr>
                        <a:t>ENROLLMENT NO.</a:t>
                      </a:r>
                      <a:endParaRPr b="1" sz="1400">
                        <a:solidFill>
                          <a:schemeClr val="dk1"/>
                        </a:solidFill>
                      </a:endParaRPr>
                    </a:p>
                  </a:txBody>
                  <a:tcPr marT="91400" marB="91400" marR="91425" marL="91425">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None/>
                      </a:pPr>
                      <a:r>
                        <a:rPr lang="en">
                          <a:solidFill>
                            <a:schemeClr val="dk1"/>
                          </a:solidFill>
                        </a:rPr>
                        <a:t> </a:t>
                      </a:r>
                      <a:r>
                        <a:rPr lang="en">
                          <a:solidFill>
                            <a:schemeClr val="dk1"/>
                          </a:solidFill>
                        </a:rPr>
                        <a:t>INDRANI CHAKRABORTY</a:t>
                      </a:r>
                      <a:endParaRPr sz="1400">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 23UEI088</a:t>
                      </a:r>
                      <a:endParaRPr sz="1400">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Clr>
                          <a:schemeClr val="dk1"/>
                        </a:buClr>
                        <a:buSzPts val="1100"/>
                        <a:buFont typeface="Arial"/>
                        <a:buNone/>
                      </a:pPr>
                      <a:r>
                        <a:rPr lang="en">
                          <a:solidFill>
                            <a:schemeClr val="dk1"/>
                          </a:solidFill>
                        </a:rPr>
                        <a:t>ANTARLINA DATTA </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23UEI092</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None/>
                      </a:pPr>
                      <a:r>
                        <a:rPr lang="en">
                          <a:solidFill>
                            <a:schemeClr val="dk1"/>
                          </a:solidFill>
                        </a:rPr>
                        <a:t>DEBAJYOTI DEY</a:t>
                      </a:r>
                      <a:endParaRPr>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23UEI094 </a:t>
                      </a:r>
                      <a:endParaRPr sz="1400">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None/>
                      </a:pPr>
                      <a:r>
                        <a:rPr lang="en" sz="1400">
                          <a:solidFill>
                            <a:schemeClr val="dk1"/>
                          </a:solidFill>
                        </a:rPr>
                        <a:t>ADITYA DEBNATH</a:t>
                      </a:r>
                      <a:endParaRPr sz="1400">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400">
                          <a:solidFill>
                            <a:schemeClr val="dk1"/>
                          </a:solidFill>
                        </a:rPr>
                        <a:t>23UEI097</a:t>
                      </a:r>
                      <a:endParaRPr sz="1400">
                        <a:solidFill>
                          <a:schemeClr val="dk1"/>
                        </a:solidFill>
                      </a:endParaRPr>
                    </a:p>
                  </a:txBody>
                  <a:tcPr marT="91400" marB="914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None/>
                      </a:pPr>
                      <a:r>
                        <a:rPr lang="en" sz="1400">
                          <a:solidFill>
                            <a:schemeClr val="dk1"/>
                          </a:solidFill>
                        </a:rPr>
                        <a:t>APURBA DAS</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400">
                          <a:solidFill>
                            <a:schemeClr val="dk1"/>
                          </a:solidFill>
                        </a:rPr>
                        <a:t>23UEI098</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0525">
                <a:tc>
                  <a:txBody>
                    <a:bodyPr/>
                    <a:lstStyle/>
                    <a:p>
                      <a:pPr indent="0" lvl="0" marL="0" rtl="0" algn="ctr">
                        <a:spcBef>
                          <a:spcPts val="0"/>
                        </a:spcBef>
                        <a:spcAft>
                          <a:spcPts val="0"/>
                        </a:spcAft>
                        <a:buClr>
                          <a:schemeClr val="dk1"/>
                        </a:buClr>
                        <a:buSzPts val="1100"/>
                        <a:buFont typeface="Arial"/>
                        <a:buNone/>
                      </a:pPr>
                      <a:r>
                        <a:rPr lang="en">
                          <a:solidFill>
                            <a:schemeClr val="dk1"/>
                          </a:solidFill>
                        </a:rPr>
                        <a:t>AKARSH SAHAYA</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23UEI102</a:t>
                      </a:r>
                      <a:endParaRPr sz="1400">
                        <a:solidFill>
                          <a:schemeClr val="dk1"/>
                        </a:solidFill>
                      </a:endParaRPr>
                    </a:p>
                  </a:txBody>
                  <a:tcPr marT="91400" marB="91400"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nvSpPr>
        <p:spPr>
          <a:xfrm>
            <a:off x="909850" y="1073675"/>
            <a:ext cx="5031900" cy="11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2"/>
                </a:solidFill>
                <a:latin typeface="Georgia"/>
                <a:ea typeface="Georgia"/>
                <a:cs typeface="Georgia"/>
                <a:sym typeface="Georgia"/>
              </a:rPr>
              <a:t>ABSTRACT</a:t>
            </a:r>
            <a:endParaRPr b="1" i="0" sz="3500" u="none" cap="none" strike="noStrike">
              <a:solidFill>
                <a:schemeClr val="dk2"/>
              </a:solidFill>
              <a:latin typeface="Georgia"/>
              <a:ea typeface="Georgia"/>
              <a:cs typeface="Georgia"/>
              <a:sym typeface="Georgia"/>
            </a:endParaRPr>
          </a:p>
        </p:txBody>
      </p:sp>
      <p:sp>
        <p:nvSpPr>
          <p:cNvPr id="63" name="Google Shape;63;p2"/>
          <p:cNvSpPr txBox="1"/>
          <p:nvPr/>
        </p:nvSpPr>
        <p:spPr>
          <a:xfrm>
            <a:off x="573400" y="2434050"/>
            <a:ext cx="5821800" cy="62313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rgbClr val="000000"/>
              </a:buClr>
              <a:buSzPts val="1700"/>
              <a:buFont typeface="Arial"/>
              <a:buNone/>
            </a:pPr>
            <a:r>
              <a:rPr b="0" i="0" lang="en" sz="1700" u="none" cap="none" strike="noStrike">
                <a:solidFill>
                  <a:schemeClr val="dk2"/>
                </a:solidFill>
                <a:latin typeface="Arial"/>
                <a:ea typeface="Arial"/>
                <a:cs typeface="Arial"/>
                <a:sym typeface="Arial"/>
              </a:rPr>
              <a:t>This project focuses on designing an automatic battery charger circuit for 12V and 6V batteries with a built-in current-limiting option to protect both the charger and battery from overcurrent scenarios. The charger automatically detects the battery's voltage level and adjusts the charging process accordingly, ensuring efficient and safe charging. The current-limiting feature prevents excessive current flow, safeguarding the battery from potential damage due to overcharging or overheating. The circuit is designed to support lead-acid and other rechargeable battery types, with emphasis on energy efficiency and protection. This solution is ideal for applications requiring reliable battery management for automotive, backup power systems, or other electronic devices.</a:t>
            </a:r>
            <a:endParaRPr b="0" i="0" sz="1700" u="none" cap="none" strike="noStrike">
              <a:solidFill>
                <a:schemeClr val="dk2"/>
              </a:solidFill>
              <a:latin typeface="Arial"/>
              <a:ea typeface="Arial"/>
              <a:cs typeface="Arial"/>
              <a:sym typeface="Arial"/>
            </a:endParaRPr>
          </a:p>
        </p:txBody>
      </p:sp>
      <p:sp>
        <p:nvSpPr>
          <p:cNvPr id="64" name="Google Shape;64;p2"/>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909850" y="1073675"/>
            <a:ext cx="5031900" cy="11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2"/>
                </a:solidFill>
                <a:latin typeface="Georgia"/>
                <a:ea typeface="Georgia"/>
                <a:cs typeface="Georgia"/>
                <a:sym typeface="Georgia"/>
              </a:rPr>
              <a:t>COMPONENTS</a:t>
            </a:r>
            <a:endParaRPr b="1" i="0" sz="3500" u="none" cap="none" strike="noStrike">
              <a:solidFill>
                <a:schemeClr val="dk2"/>
              </a:solidFill>
              <a:latin typeface="Georgia"/>
              <a:ea typeface="Georgia"/>
              <a:cs typeface="Georgia"/>
              <a:sym typeface="Georgia"/>
            </a:endParaRPr>
          </a:p>
        </p:txBody>
      </p:sp>
      <p:graphicFrame>
        <p:nvGraphicFramePr>
          <p:cNvPr id="70" name="Google Shape;70;p3"/>
          <p:cNvGraphicFramePr/>
          <p:nvPr/>
        </p:nvGraphicFramePr>
        <p:xfrm>
          <a:off x="572125" y="2162863"/>
          <a:ext cx="3000000" cy="3000000"/>
        </p:xfrm>
        <a:graphic>
          <a:graphicData uri="http://schemas.openxmlformats.org/drawingml/2006/table">
            <a:tbl>
              <a:tblPr>
                <a:noFill/>
                <a:tableStyleId>{7EA98D17-0B4E-4833-80BA-A89E397B8BE6}</a:tableStyleId>
              </a:tblPr>
              <a:tblGrid>
                <a:gridCol w="887625"/>
                <a:gridCol w="1797675"/>
                <a:gridCol w="1875875"/>
                <a:gridCol w="1267050"/>
              </a:tblGrid>
              <a:tr h="381000">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t>SL.NO.</a:t>
                      </a:r>
                      <a:endParaRPr b="1" sz="1600" u="none" cap="none" strike="noStrike"/>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t>COMPONENT</a:t>
                      </a:r>
                      <a:endParaRPr b="1" sz="1600" u="none" cap="none" strike="noStrike"/>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t>SPECIFICATIONS</a:t>
                      </a:r>
                      <a:endParaRPr b="1" sz="1600" u="none" cap="none" strike="noStrike"/>
                    </a:p>
                  </a:txBody>
                  <a:tcPr marT="91425" marB="91425" marR="91425" marL="91425">
                    <a:solidFill>
                      <a:srgbClr val="CFE2F3"/>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 sz="1600" u="none" cap="none" strike="noStrike"/>
                        <a:t>QUANTITY</a:t>
                      </a:r>
                      <a:endParaRPr b="1" sz="1600" u="none" cap="none" strike="noStrike"/>
                    </a:p>
                  </a:txBody>
                  <a:tcPr marT="91425" marB="91425" marR="91425" marL="91425">
                    <a:solidFill>
                      <a:srgbClr val="CFE2F3"/>
                    </a:solidFill>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Transformer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300mA, </a:t>
                      </a:r>
                      <a:r>
                        <a:rPr lang="en" sz="1400" u="none" cap="none" strike="noStrike">
                          <a:solidFill>
                            <a:schemeClr val="dk1"/>
                          </a:solidFill>
                        </a:rPr>
                        <a:t>230V -12V</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Potentiometer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10kΩ</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Diodes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IN5408,IN4007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Transistor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BC547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Bridge Rectifier</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Resistor</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10kΩ</a:t>
                      </a:r>
                      <a:endParaRPr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Resistor</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r>
                        <a:rPr lang="en" sz="1400" u="none" cap="none" strike="noStrike">
                          <a:solidFill>
                            <a:schemeClr val="dk1"/>
                          </a:solidFill>
                        </a:rPr>
                        <a:t>kΩ</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8</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t>Relay: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12V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 sz="1400" u="none" cap="none" strike="noStrike">
                          <a:solidFill>
                            <a:schemeClr val="dk1"/>
                          </a:solidFill>
                        </a:rPr>
                        <a:t>Capacitor </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1000µF/25V</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Capacitor:</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10µF/25V</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11</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Screw Terminals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LEDs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Red, Blue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chemeClr val="dk1"/>
                        </a:buClr>
                        <a:buSzPts val="1100"/>
                        <a:buFont typeface="Arial"/>
                        <a:buNone/>
                      </a:pPr>
                      <a:r>
                        <a:rPr lang="en" sz="1400" u="none" cap="none" strike="noStrike">
                          <a:solidFill>
                            <a:schemeClr val="dk1"/>
                          </a:solidFill>
                        </a:rPr>
                        <a:t>Perforated Board</a:t>
                      </a:r>
                      <a:endParaRPr sz="14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
        <p:nvSpPr>
          <p:cNvPr id="71" name="Google Shape;71;p3"/>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a:t>
            </a:r>
            <a:endParaRPr b="0" i="0" sz="1800" u="none" cap="none" strike="noStrike">
              <a:solidFill>
                <a:srgbClr val="000000"/>
              </a:solidFill>
              <a:latin typeface="Arial"/>
              <a:ea typeface="Arial"/>
              <a:cs typeface="Arial"/>
              <a:sym typeface="Arial"/>
            </a:endParaRPr>
          </a:p>
        </p:txBody>
      </p:sp>
      <p:sp>
        <p:nvSpPr>
          <p:cNvPr id="72" name="Google Shape;72;p3"/>
          <p:cNvSpPr/>
          <p:nvPr/>
        </p:nvSpPr>
        <p:spPr>
          <a:xfrm>
            <a:off x="572125" y="8764375"/>
            <a:ext cx="3759300" cy="54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chemeClr val="dk2"/>
                </a:solidFill>
                <a:latin typeface="Arial"/>
                <a:ea typeface="Arial"/>
                <a:cs typeface="Arial"/>
                <a:sym typeface="Arial"/>
              </a:rPr>
              <a:t>ESTIMATED COST:  ₹460.00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4"/>
          <p:cNvPicPr preferRelativeResize="0"/>
          <p:nvPr/>
        </p:nvPicPr>
        <p:blipFill rotWithShape="1">
          <a:blip r:embed="rId3">
            <a:alphaModFix/>
          </a:blip>
          <a:srcRect b="0" l="0" r="0" t="0"/>
          <a:stretch/>
        </p:blipFill>
        <p:spPr>
          <a:xfrm>
            <a:off x="564200" y="3097975"/>
            <a:ext cx="5944126" cy="4294800"/>
          </a:xfrm>
          <a:prstGeom prst="rect">
            <a:avLst/>
          </a:prstGeom>
          <a:noFill/>
          <a:ln>
            <a:noFill/>
          </a:ln>
        </p:spPr>
      </p:pic>
      <p:sp>
        <p:nvSpPr>
          <p:cNvPr id="78" name="Google Shape;78;p4"/>
          <p:cNvSpPr txBox="1"/>
          <p:nvPr/>
        </p:nvSpPr>
        <p:spPr>
          <a:xfrm>
            <a:off x="909850" y="1073675"/>
            <a:ext cx="5031900" cy="11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b="1" i="0" lang="en" sz="3500" u="none" cap="none" strike="noStrike">
                <a:solidFill>
                  <a:schemeClr val="dk2"/>
                </a:solidFill>
                <a:latin typeface="Georgia"/>
                <a:ea typeface="Georgia"/>
                <a:cs typeface="Georgia"/>
                <a:sym typeface="Georgia"/>
              </a:rPr>
              <a:t>CIRCUIT DIAGRAM</a:t>
            </a:r>
            <a:endParaRPr b="1" i="0" sz="3500" u="none" cap="none" strike="noStrike">
              <a:solidFill>
                <a:schemeClr val="dk2"/>
              </a:solidFill>
              <a:latin typeface="Georgia"/>
              <a:ea typeface="Georgia"/>
              <a:cs typeface="Georgia"/>
              <a:sym typeface="Georgia"/>
            </a:endParaRPr>
          </a:p>
        </p:txBody>
      </p:sp>
      <p:sp>
        <p:nvSpPr>
          <p:cNvPr id="79" name="Google Shape;79;p4"/>
          <p:cNvSpPr txBox="1"/>
          <p:nvPr/>
        </p:nvSpPr>
        <p:spPr>
          <a:xfrm>
            <a:off x="1334550" y="7286625"/>
            <a:ext cx="4188900" cy="137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2"/>
                </a:solidFill>
                <a:latin typeface="Arial"/>
                <a:ea typeface="Arial"/>
                <a:cs typeface="Arial"/>
                <a:sym typeface="Arial"/>
              </a:rPr>
              <a:t>FIG:</a:t>
            </a:r>
            <a:r>
              <a:rPr b="0" i="0" lang="en" sz="1400" u="none" cap="none" strike="noStrike">
                <a:solidFill>
                  <a:schemeClr val="dk2"/>
                </a:solidFill>
                <a:latin typeface="Arial"/>
                <a:ea typeface="Arial"/>
                <a:cs typeface="Arial"/>
                <a:sym typeface="Arial"/>
              </a:rPr>
              <a:t> CIRCUIT DIAGRAM FOR OUR AUTOMATIC        </a:t>
            </a:r>
            <a:endParaRPr b="0" i="0" sz="14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2"/>
                </a:solidFill>
                <a:latin typeface="Arial"/>
                <a:ea typeface="Arial"/>
                <a:cs typeface="Arial"/>
                <a:sym typeface="Arial"/>
              </a:rPr>
              <a:t>        BATTERY CHARGER</a:t>
            </a:r>
            <a:endParaRPr b="0" i="0" sz="1400" u="none" cap="none" strike="noStrike">
              <a:solidFill>
                <a:schemeClr val="dk2"/>
              </a:solidFill>
              <a:latin typeface="Arial"/>
              <a:ea typeface="Arial"/>
              <a:cs typeface="Arial"/>
              <a:sym typeface="Arial"/>
            </a:endParaRPr>
          </a:p>
        </p:txBody>
      </p:sp>
      <p:sp>
        <p:nvSpPr>
          <p:cNvPr id="80" name="Google Shape;80;p4"/>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3</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nvSpPr>
        <p:spPr>
          <a:xfrm>
            <a:off x="444900" y="1073675"/>
            <a:ext cx="5968200" cy="98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Georgia"/>
                <a:ea typeface="Georgia"/>
                <a:cs typeface="Georgia"/>
                <a:sym typeface="Georgia"/>
              </a:rPr>
              <a:t>Current Progress</a:t>
            </a:r>
            <a:r>
              <a:rPr b="0" i="0" lang="en" sz="2400" u="none" cap="none" strike="noStrike">
                <a:solidFill>
                  <a:schemeClr val="dk1"/>
                </a:solidFill>
                <a:latin typeface="Georgia"/>
                <a:ea typeface="Georgia"/>
                <a:cs typeface="Georgia"/>
                <a:sym typeface="Georgia"/>
              </a:rPr>
              <a:t>:</a:t>
            </a:r>
            <a:endParaRPr b="1" i="0" sz="4800" u="none" cap="none" strike="noStrike">
              <a:solidFill>
                <a:schemeClr val="dk2"/>
              </a:solidFill>
              <a:latin typeface="Georgia"/>
              <a:ea typeface="Georgia"/>
              <a:cs typeface="Georgia"/>
              <a:sym typeface="Georgia"/>
            </a:endParaRPr>
          </a:p>
        </p:txBody>
      </p:sp>
      <p:sp>
        <p:nvSpPr>
          <p:cNvPr id="86" name="Google Shape;86;p5"/>
          <p:cNvSpPr txBox="1"/>
          <p:nvPr/>
        </p:nvSpPr>
        <p:spPr>
          <a:xfrm>
            <a:off x="573400" y="2331650"/>
            <a:ext cx="5763300" cy="71823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15000"/>
              </a:lnSpc>
              <a:spcBef>
                <a:spcPts val="1200"/>
              </a:spcBef>
              <a:spcAft>
                <a:spcPts val="0"/>
              </a:spcAft>
              <a:buClr>
                <a:schemeClr val="dk1"/>
              </a:buClr>
              <a:buSzPts val="1500"/>
              <a:buFont typeface="Arial"/>
              <a:buAutoNum type="arabicPeriod"/>
            </a:pPr>
            <a:r>
              <a:rPr b="1" i="0" lang="en" sz="1500" u="none" cap="none" strike="noStrike">
                <a:solidFill>
                  <a:schemeClr val="dk1"/>
                </a:solidFill>
                <a:latin typeface="Arial"/>
                <a:ea typeface="Arial"/>
                <a:cs typeface="Arial"/>
                <a:sym typeface="Arial"/>
              </a:rPr>
              <a:t>Detailed Circuit Design</a:t>
            </a:r>
            <a:r>
              <a:rPr b="0" i="0" lang="en" sz="1500" u="none" cap="none" strike="noStrike">
                <a:solidFill>
                  <a:schemeClr val="dk1"/>
                </a:solidFill>
                <a:latin typeface="Arial"/>
                <a:ea typeface="Arial"/>
                <a:cs typeface="Arial"/>
                <a:sym typeface="Arial"/>
              </a:rPr>
              <a:t>:</a:t>
            </a:r>
            <a:br>
              <a:rPr b="0" i="0" lang="en" sz="1500" u="none" cap="none" strike="noStrike">
                <a:solidFill>
                  <a:schemeClr val="dk1"/>
                </a:solidFill>
                <a:latin typeface="Arial"/>
                <a:ea typeface="Arial"/>
                <a:cs typeface="Arial"/>
                <a:sym typeface="Arial"/>
              </a:rPr>
            </a:br>
            <a:r>
              <a:rPr b="0" i="0" lang="en" sz="1500" u="none" cap="none" strike="noStrike">
                <a:solidFill>
                  <a:schemeClr val="dk1"/>
                </a:solidFill>
                <a:latin typeface="Arial"/>
                <a:ea typeface="Arial"/>
                <a:cs typeface="Arial"/>
                <a:sym typeface="Arial"/>
              </a:rPr>
              <a:t>The circuit design is complete and has been enhanced to include a more refined auto cutoff mechanism using BC547 transistors, relays, diodes, and a potentiometer. A focus has also been placed on integrating an adjustable current-limiting feature to prevent overcurrent conditions.</a:t>
            </a:r>
            <a:endParaRPr b="0" i="0" sz="1500" u="none" cap="none" strike="noStrike">
              <a:solidFill>
                <a:schemeClr val="dk1"/>
              </a:solidFill>
              <a:latin typeface="Arial"/>
              <a:ea typeface="Arial"/>
              <a:cs typeface="Arial"/>
              <a:sym typeface="Arial"/>
            </a:endParaRPr>
          </a:p>
          <a:p>
            <a:pPr indent="0" lvl="0" marL="457200" marR="0" rtl="0" algn="just">
              <a:lnSpc>
                <a:spcPct val="115000"/>
              </a:lnSpc>
              <a:spcBef>
                <a:spcPts val="1200"/>
              </a:spcBef>
              <a:spcAft>
                <a:spcPts val="0"/>
              </a:spcAft>
              <a:buClr>
                <a:srgbClr val="000000"/>
              </a:buClr>
              <a:buSzPts val="1500"/>
              <a:buFont typeface="Arial"/>
              <a:buNone/>
            </a:pPr>
            <a:br>
              <a:rPr b="0" i="0" lang="en" sz="1500" u="none" cap="none" strike="noStrike">
                <a:solidFill>
                  <a:schemeClr val="dk1"/>
                </a:solidFill>
                <a:latin typeface="Arial"/>
                <a:ea typeface="Arial"/>
                <a:cs typeface="Arial"/>
                <a:sym typeface="Arial"/>
              </a:rPr>
            </a:br>
            <a:r>
              <a:rPr b="1" i="0" lang="en" sz="1500" u="none" cap="none" strike="noStrike">
                <a:solidFill>
                  <a:schemeClr val="dk1"/>
                </a:solidFill>
                <a:latin typeface="Arial"/>
                <a:ea typeface="Arial"/>
                <a:cs typeface="Arial"/>
                <a:sym typeface="Arial"/>
              </a:rPr>
              <a:t>Key Elements</a:t>
            </a:r>
            <a:r>
              <a:rPr b="0" i="0" lang="e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2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BC547 Transistor</a:t>
            </a:r>
            <a:r>
              <a:rPr b="0" i="0" lang="en" sz="1500" u="none" cap="none" strike="noStrike">
                <a:solidFill>
                  <a:schemeClr val="dk1"/>
                </a:solidFill>
                <a:latin typeface="Arial"/>
                <a:ea typeface="Arial"/>
                <a:cs typeface="Arial"/>
                <a:sym typeface="Arial"/>
              </a:rPr>
              <a:t>: Controls the relay, triggering when the battery reaches full charge, disconnecting the charger.</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Relay</a:t>
            </a:r>
            <a:r>
              <a:rPr b="0" i="0" lang="en" sz="1500" u="none" cap="none" strike="noStrike">
                <a:solidFill>
                  <a:schemeClr val="dk1"/>
                </a:solidFill>
                <a:latin typeface="Arial"/>
                <a:ea typeface="Arial"/>
                <a:cs typeface="Arial"/>
                <a:sym typeface="Arial"/>
              </a:rPr>
              <a:t>: Responsible for breaking the charging circuit, stopping further charging to prevent battery overcharging.</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Diodes</a:t>
            </a:r>
            <a:r>
              <a:rPr b="0" i="0" lang="en" sz="1500" u="none" cap="none" strike="noStrike">
                <a:solidFill>
                  <a:schemeClr val="dk1"/>
                </a:solidFill>
                <a:latin typeface="Arial"/>
                <a:ea typeface="Arial"/>
                <a:cs typeface="Arial"/>
                <a:sym typeface="Arial"/>
              </a:rPr>
              <a:t>: Provide AC to DC rectification if needed and ensure reverse polarity protection.</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2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Potentiometer</a:t>
            </a:r>
            <a:r>
              <a:rPr b="0" i="0" lang="en" sz="1500" u="none" cap="none" strike="noStrike">
                <a:solidFill>
                  <a:schemeClr val="dk1"/>
                </a:solidFill>
                <a:latin typeface="Arial"/>
                <a:ea typeface="Arial"/>
                <a:cs typeface="Arial"/>
                <a:sym typeface="Arial"/>
              </a:rPr>
              <a:t>: Allows the setting of the cutoff voltage, adjusted according to battery requirements, ensuring optimal charging conditions.</a:t>
            </a:r>
            <a:endParaRPr b="0" i="0" sz="1500" u="none" cap="none" strike="noStrike">
              <a:solidFill>
                <a:schemeClr val="dk1"/>
              </a:solidFill>
              <a:latin typeface="Arial"/>
              <a:ea typeface="Arial"/>
              <a:cs typeface="Arial"/>
              <a:sym typeface="Arial"/>
            </a:endParaRPr>
          </a:p>
          <a:p>
            <a:pPr indent="0" lvl="0" marL="914400" marR="0" rtl="0" algn="just">
              <a:lnSpc>
                <a:spcPct val="115000"/>
              </a:lnSpc>
              <a:spcBef>
                <a:spcPts val="120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914400" marR="0" rtl="0" algn="just">
              <a:lnSpc>
                <a:spcPct val="115000"/>
              </a:lnSpc>
              <a:spcBef>
                <a:spcPts val="120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0" i="0" sz="17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2"/>
              </a:solidFill>
              <a:latin typeface="Arial"/>
              <a:ea typeface="Arial"/>
              <a:cs typeface="Arial"/>
              <a:sym typeface="Arial"/>
            </a:endParaRPr>
          </a:p>
        </p:txBody>
      </p:sp>
      <p:sp>
        <p:nvSpPr>
          <p:cNvPr id="87" name="Google Shape;87;p5"/>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nvSpPr>
        <p:spPr>
          <a:xfrm>
            <a:off x="547350" y="1360325"/>
            <a:ext cx="5763300" cy="7182300"/>
          </a:xfrm>
          <a:prstGeom prst="rect">
            <a:avLst/>
          </a:prstGeom>
          <a:noFill/>
          <a:ln>
            <a:noFill/>
          </a:ln>
        </p:spPr>
        <p:txBody>
          <a:bodyPr anchorCtr="0" anchor="t" bIns="91425" lIns="91425" spcFirstLastPara="1" rIns="91425" wrap="square" tIns="91425">
            <a:noAutofit/>
          </a:bodyPr>
          <a:lstStyle/>
          <a:p>
            <a:pPr indent="-323850" lvl="1" marL="914400" marR="0" rtl="0" algn="just">
              <a:lnSpc>
                <a:spcPct val="115000"/>
              </a:lnSpc>
              <a:spcBef>
                <a:spcPts val="12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Current Limiting</a:t>
            </a:r>
            <a:r>
              <a:rPr b="0" i="0" lang="en" sz="1500" u="none" cap="none" strike="noStrike">
                <a:solidFill>
                  <a:schemeClr val="dk1"/>
                </a:solidFill>
                <a:latin typeface="Arial"/>
                <a:ea typeface="Arial"/>
                <a:cs typeface="Arial"/>
                <a:sym typeface="Arial"/>
              </a:rPr>
              <a:t>: The design now includes resistors and feedback circuits to regulate current flow, ensuring that the charging current does not exceed safe levels for the battery.</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Charging Process Design</a:t>
            </a:r>
            <a:r>
              <a:rPr b="0" i="0" lang="e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Bulk Phase</a:t>
            </a:r>
            <a:r>
              <a:rPr b="0" i="0" lang="en" sz="1500" u="none" cap="none" strike="noStrike">
                <a:solidFill>
                  <a:schemeClr val="dk1"/>
                </a:solidFill>
                <a:latin typeface="Arial"/>
                <a:ea typeface="Arial"/>
                <a:cs typeface="Arial"/>
                <a:sym typeface="Arial"/>
              </a:rPr>
              <a:t>: The charger supplies a constant current until the battery reaches a specified voltage.</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Absorption Phase</a:t>
            </a:r>
            <a:r>
              <a:rPr b="0" i="0" lang="en" sz="1500" u="none" cap="none" strike="noStrike">
                <a:solidFill>
                  <a:schemeClr val="dk1"/>
                </a:solidFill>
                <a:latin typeface="Arial"/>
                <a:ea typeface="Arial"/>
                <a:cs typeface="Arial"/>
                <a:sym typeface="Arial"/>
              </a:rPr>
              <a:t>: The voltage is held constant while the current gradually decreases.</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Float Phase</a:t>
            </a:r>
            <a:r>
              <a:rPr b="0" i="0" lang="en" sz="1500" u="none" cap="none" strike="noStrike">
                <a:solidFill>
                  <a:schemeClr val="dk1"/>
                </a:solidFill>
                <a:latin typeface="Arial"/>
                <a:ea typeface="Arial"/>
                <a:cs typeface="Arial"/>
                <a:sym typeface="Arial"/>
              </a:rPr>
              <a:t>: The float phase maintains the battery at a lower voltage to keep it charged without overcharging.</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Voltage Monitoring and Regulation</a:t>
            </a:r>
            <a:r>
              <a:rPr b="0" i="0" lang="en" sz="1500" u="none" cap="none" strike="noStrike">
                <a:solidFill>
                  <a:schemeClr val="dk1"/>
                </a:solidFill>
                <a:latin typeface="Arial"/>
                <a:ea typeface="Arial"/>
                <a:cs typeface="Arial"/>
                <a:sym typeface="Arial"/>
              </a:rPr>
              <a:t>:</a:t>
            </a:r>
            <a:br>
              <a:rPr b="0" i="0" lang="en" sz="1500" u="none" cap="none" strike="noStrike">
                <a:solidFill>
                  <a:schemeClr val="dk1"/>
                </a:solidFill>
                <a:latin typeface="Arial"/>
                <a:ea typeface="Arial"/>
                <a:cs typeface="Arial"/>
                <a:sym typeface="Arial"/>
              </a:rPr>
            </a:br>
            <a:r>
              <a:rPr b="0" i="0" lang="en" sz="1500" u="none" cap="none" strike="noStrike">
                <a:solidFill>
                  <a:schemeClr val="dk1"/>
                </a:solidFill>
                <a:latin typeface="Arial"/>
                <a:ea typeface="Arial"/>
                <a:cs typeface="Arial"/>
                <a:sym typeface="Arial"/>
              </a:rPr>
              <a:t>The circuit is equipped with continuous voltage sensing, which ensures that the battery voltage is closely monitored throughout the charging process. When the set voltage threshold is reached, the relay cuts off the circuit.</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Current Limiting Circuit Implementation</a:t>
            </a:r>
            <a:r>
              <a:rPr b="0" i="0" lang="en" sz="1500" u="none" cap="none" strike="noStrike">
                <a:solidFill>
                  <a:schemeClr val="dk1"/>
                </a:solidFill>
                <a:latin typeface="Arial"/>
                <a:ea typeface="Arial"/>
                <a:cs typeface="Arial"/>
                <a:sym typeface="Arial"/>
              </a:rPr>
              <a:t>:</a:t>
            </a:r>
            <a:br>
              <a:rPr b="0" i="0" lang="en" sz="1500" u="none" cap="none" strike="noStrike">
                <a:solidFill>
                  <a:schemeClr val="dk1"/>
                </a:solidFill>
                <a:latin typeface="Arial"/>
                <a:ea typeface="Arial"/>
                <a:cs typeface="Arial"/>
                <a:sym typeface="Arial"/>
              </a:rPr>
            </a:br>
            <a:r>
              <a:rPr b="0" i="0" lang="en" sz="1500" u="none" cap="none" strike="noStrike">
                <a:solidFill>
                  <a:schemeClr val="dk1"/>
                </a:solidFill>
                <a:latin typeface="Arial"/>
                <a:ea typeface="Arial"/>
                <a:cs typeface="Arial"/>
                <a:sym typeface="Arial"/>
              </a:rPr>
              <a:t>The current limiting feature has been designed using a combination of resistors and transistors to automatically reduce the current flow once a predefined current threshold is reached. This protects both the battery and the charger from overcurrent scenarios.</a:t>
            </a:r>
            <a:endParaRPr b="0" i="0" sz="1500" u="none" cap="none" strike="noStrike">
              <a:solidFill>
                <a:schemeClr val="dk1"/>
              </a:solidFill>
              <a:latin typeface="Arial"/>
              <a:ea typeface="Arial"/>
              <a:cs typeface="Arial"/>
              <a:sym typeface="Arial"/>
            </a:endParaRPr>
          </a:p>
          <a:p>
            <a:pPr indent="0" lvl="0" marL="457200" marR="0" rtl="0" algn="just">
              <a:lnSpc>
                <a:spcPct val="115000"/>
              </a:lnSpc>
              <a:spcBef>
                <a:spcPts val="1200"/>
              </a:spcBef>
              <a:spcAft>
                <a:spcPts val="1200"/>
              </a:spcAft>
              <a:buClr>
                <a:srgbClr val="000000"/>
              </a:buClr>
              <a:buSzPts val="1700"/>
              <a:buFont typeface="Arial"/>
              <a:buNone/>
            </a:pPr>
            <a:r>
              <a:t/>
            </a:r>
            <a:endParaRPr b="1" i="0" sz="1700" u="none" cap="none" strike="noStrike">
              <a:solidFill>
                <a:schemeClr val="dk1"/>
              </a:solidFill>
              <a:latin typeface="Arial"/>
              <a:ea typeface="Arial"/>
              <a:cs typeface="Arial"/>
              <a:sym typeface="Arial"/>
            </a:endParaRPr>
          </a:p>
        </p:txBody>
      </p:sp>
      <p:sp>
        <p:nvSpPr>
          <p:cNvPr id="93" name="Google Shape;93;p6"/>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nvSpPr>
        <p:spPr>
          <a:xfrm>
            <a:off x="547350" y="1360325"/>
            <a:ext cx="5763300" cy="71823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15000"/>
              </a:lnSpc>
              <a:spcBef>
                <a:spcPts val="12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Auto Cut-off Implementation</a:t>
            </a:r>
            <a:r>
              <a:rPr b="0" i="0" lang="en" sz="1500" u="none" cap="none" strike="noStrike">
                <a:solidFill>
                  <a:schemeClr val="dk1"/>
                </a:solidFill>
                <a:latin typeface="Arial"/>
                <a:ea typeface="Arial"/>
                <a:cs typeface="Arial"/>
                <a:sym typeface="Arial"/>
              </a:rPr>
              <a:t>:</a:t>
            </a:r>
            <a:br>
              <a:rPr b="0" i="0" lang="en" sz="1500" u="none" cap="none" strike="noStrike">
                <a:solidFill>
                  <a:schemeClr val="dk1"/>
                </a:solidFill>
                <a:latin typeface="Arial"/>
                <a:ea typeface="Arial"/>
                <a:cs typeface="Arial"/>
                <a:sym typeface="Arial"/>
              </a:rPr>
            </a:br>
            <a:r>
              <a:rPr b="0" i="0" lang="en" sz="1500" u="none" cap="none" strike="noStrike">
                <a:solidFill>
                  <a:schemeClr val="dk1"/>
                </a:solidFill>
                <a:latin typeface="Arial"/>
                <a:ea typeface="Arial"/>
                <a:cs typeface="Arial"/>
                <a:sym typeface="Arial"/>
              </a:rPr>
              <a:t>The auto cut-off feature has been refined to ensure a seamless transition from charging to float or complete cut-off mode. Once the battery reaches the target voltage, the transistor activates the relay to disconnect the charger.</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Component Sourcing &amp; Assembly</a:t>
            </a:r>
            <a:r>
              <a:rPr b="0" i="0" lang="e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Components Acquired</a:t>
            </a:r>
            <a:r>
              <a:rPr b="0" i="0" lang="en" sz="1500" u="none" cap="none" strike="noStrike">
                <a:solidFill>
                  <a:schemeClr val="dk1"/>
                </a:solidFill>
                <a:latin typeface="Arial"/>
                <a:ea typeface="Arial"/>
                <a:cs typeface="Arial"/>
                <a:sym typeface="Arial"/>
              </a:rPr>
              <a:t>: Key components such as BC547 transistors, relays, diodes, resistors, and potentiometers have been sourced.</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Circuit Assembly</a:t>
            </a:r>
            <a:r>
              <a:rPr b="0" i="0" lang="en" sz="1500" u="none" cap="none" strike="noStrike">
                <a:solidFill>
                  <a:schemeClr val="dk1"/>
                </a:solidFill>
                <a:latin typeface="Arial"/>
                <a:ea typeface="Arial"/>
                <a:cs typeface="Arial"/>
                <a:sym typeface="Arial"/>
              </a:rPr>
              <a:t>: The assembly of the circuit has begun, focusing on proper wiring, component placement, and ensuring the current path is efficient and well-regulated.</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1" i="0" lang="en" sz="1500" u="none" cap="none" strike="noStrike">
                <a:solidFill>
                  <a:schemeClr val="dk1"/>
                </a:solidFill>
                <a:latin typeface="Arial"/>
                <a:ea typeface="Arial"/>
                <a:cs typeface="Arial"/>
                <a:sym typeface="Arial"/>
              </a:rPr>
              <a:t>Initial Testing Phase</a:t>
            </a:r>
            <a:r>
              <a:rPr b="0" i="0" lang="en" sz="1500" u="none" cap="none" strike="noStrike">
                <a:solidFill>
                  <a:schemeClr val="dk1"/>
                </a:solidFill>
                <a:latin typeface="Arial"/>
                <a:ea typeface="Arial"/>
                <a:cs typeface="Arial"/>
                <a:sym typeface="Arial"/>
              </a:rPr>
              <a:t>:</a:t>
            </a:r>
            <a:br>
              <a:rPr b="0" i="0" lang="en" sz="1500" u="none" cap="none" strike="noStrike">
                <a:solidFill>
                  <a:schemeClr val="dk1"/>
                </a:solidFill>
                <a:latin typeface="Arial"/>
                <a:ea typeface="Arial"/>
                <a:cs typeface="Arial"/>
                <a:sym typeface="Arial"/>
              </a:rPr>
            </a:br>
            <a:r>
              <a:rPr b="0" i="0" lang="en" sz="1500" u="none" cap="none" strike="noStrike">
                <a:solidFill>
                  <a:schemeClr val="dk1"/>
                </a:solidFill>
                <a:latin typeface="Arial"/>
                <a:ea typeface="Arial"/>
                <a:cs typeface="Arial"/>
                <a:sym typeface="Arial"/>
              </a:rPr>
              <a:t>Preliminary tests have been carried out on the 12V battery:</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The bulk charging phase successfully charged the battery to the desired voltage.</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The auto cut-off worked as expected, disconnecting the charger once the battery reached the full charge level.</a:t>
            </a:r>
            <a:endParaRPr b="0" i="0" sz="1500" u="none" cap="none" strike="noStrike">
              <a:solidFill>
                <a:schemeClr val="dk1"/>
              </a:solidFill>
              <a:latin typeface="Arial"/>
              <a:ea typeface="Arial"/>
              <a:cs typeface="Arial"/>
              <a:sym typeface="Arial"/>
            </a:endParaRPr>
          </a:p>
          <a:p>
            <a:pPr indent="-323850" lvl="1" marL="914400" marR="0" rtl="0" algn="just">
              <a:lnSpc>
                <a:spcPct val="115000"/>
              </a:lnSpc>
              <a:spcBef>
                <a:spcPts val="100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Current limiting was also effective, preventing overcurrent during the charging process.</a:t>
            </a:r>
            <a:endParaRPr b="0" i="0" sz="1500" u="none" cap="none" strike="noStrike">
              <a:solidFill>
                <a:schemeClr val="dk1"/>
              </a:solidFill>
              <a:latin typeface="Arial"/>
              <a:ea typeface="Arial"/>
              <a:cs typeface="Arial"/>
              <a:sym typeface="Arial"/>
            </a:endParaRPr>
          </a:p>
          <a:p>
            <a:pPr indent="-323850" lvl="0" marL="457200" marR="0" rtl="0" algn="just">
              <a:lnSpc>
                <a:spcPct val="115000"/>
              </a:lnSpc>
              <a:spcBef>
                <a:spcPts val="1000"/>
              </a:spcBef>
              <a:spcAft>
                <a:spcPts val="0"/>
              </a:spcAft>
              <a:buClr>
                <a:schemeClr val="dk1"/>
              </a:buClr>
              <a:buSzPts val="1500"/>
              <a:buFont typeface="Arial"/>
              <a:buChar char="●"/>
            </a:pPr>
            <a:r>
              <a:rPr b="0" i="0" lang="en" sz="1500" u="none" cap="none" strike="noStrike">
                <a:solidFill>
                  <a:schemeClr val="dk1"/>
                </a:solidFill>
                <a:latin typeface="Arial"/>
                <a:ea typeface="Arial"/>
                <a:cs typeface="Arial"/>
                <a:sym typeface="Arial"/>
              </a:rPr>
              <a:t>Adjustments are being made to fine-tune the cutoff and current-limiting features for the 6V battery as well.</a:t>
            </a:r>
            <a:endParaRPr b="1" i="0" sz="1500" u="none" cap="none" strike="noStrike">
              <a:solidFill>
                <a:schemeClr val="dk1"/>
              </a:solidFill>
              <a:latin typeface="Arial"/>
              <a:ea typeface="Arial"/>
              <a:cs typeface="Arial"/>
              <a:sym typeface="Arial"/>
            </a:endParaRPr>
          </a:p>
        </p:txBody>
      </p:sp>
      <p:sp>
        <p:nvSpPr>
          <p:cNvPr id="99" name="Google Shape;99;p7"/>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nvSpPr>
        <p:spPr>
          <a:xfrm>
            <a:off x="444900" y="1073675"/>
            <a:ext cx="5968200" cy="980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Georgia"/>
                <a:ea typeface="Georgia"/>
                <a:cs typeface="Georgia"/>
                <a:sym typeface="Georgia"/>
              </a:rPr>
              <a:t>Conclusion</a:t>
            </a:r>
            <a:endParaRPr b="1" i="0" sz="4800" u="none" cap="none" strike="noStrike">
              <a:solidFill>
                <a:schemeClr val="dk2"/>
              </a:solidFill>
              <a:latin typeface="Georgia"/>
              <a:ea typeface="Georgia"/>
              <a:cs typeface="Georgia"/>
              <a:sym typeface="Georgia"/>
            </a:endParaRPr>
          </a:p>
        </p:txBody>
      </p:sp>
      <p:sp>
        <p:nvSpPr>
          <p:cNvPr id="105" name="Google Shape;105;p8"/>
          <p:cNvSpPr txBox="1"/>
          <p:nvPr/>
        </p:nvSpPr>
        <p:spPr>
          <a:xfrm>
            <a:off x="573400" y="2331650"/>
            <a:ext cx="5763300" cy="71823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700"/>
              <a:buFont typeface="Arial"/>
              <a:buNone/>
            </a:pPr>
            <a:r>
              <a:rPr b="0" i="0" lang="en" sz="1700" u="none" cap="none" strike="noStrike">
                <a:solidFill>
                  <a:schemeClr val="dk2"/>
                </a:solidFill>
                <a:latin typeface="Arial"/>
                <a:ea typeface="Arial"/>
                <a:cs typeface="Arial"/>
                <a:sym typeface="Arial"/>
              </a:rPr>
              <a:t>The project is progressing significantly, with the core circuit design completed and initial testing yielding positive results. Adjustments and refinements are in progress to ensure stability and accuracy across different battery types. Current limiting and auto cut-off features are functioning, and further optimization is being carried out for efficiency and reliability.</a:t>
            </a:r>
            <a:endParaRPr b="0" i="0" sz="1700" u="none" cap="none" strike="noStrike">
              <a:solidFill>
                <a:schemeClr val="dk2"/>
              </a:solidFill>
              <a:latin typeface="Arial"/>
              <a:ea typeface="Arial"/>
              <a:cs typeface="Arial"/>
              <a:sym typeface="Arial"/>
            </a:endParaRPr>
          </a:p>
          <a:p>
            <a:pPr indent="0" lvl="0" marL="457200" marR="0" rtl="0" algn="just">
              <a:lnSpc>
                <a:spcPct val="115000"/>
              </a:lnSpc>
              <a:spcBef>
                <a:spcPts val="1200"/>
              </a:spcBef>
              <a:spcAft>
                <a:spcPts val="0"/>
              </a:spcAft>
              <a:buClr>
                <a:srgbClr val="000000"/>
              </a:buClr>
              <a:buSzPts val="1700"/>
              <a:buFont typeface="Arial"/>
              <a:buNone/>
            </a:pPr>
            <a:r>
              <a:t/>
            </a:r>
            <a:endParaRPr b="0" i="0" sz="1700" u="none" cap="none" strike="noStrike">
              <a:solidFill>
                <a:schemeClr val="dk2"/>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t/>
            </a:r>
            <a:endParaRPr b="0" i="0" sz="17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2"/>
              </a:solidFill>
              <a:latin typeface="Arial"/>
              <a:ea typeface="Arial"/>
              <a:cs typeface="Arial"/>
              <a:sym typeface="Arial"/>
            </a:endParaRPr>
          </a:p>
        </p:txBody>
      </p:sp>
      <p:sp>
        <p:nvSpPr>
          <p:cNvPr id="106" name="Google Shape;106;p8"/>
          <p:cNvSpPr/>
          <p:nvPr/>
        </p:nvSpPr>
        <p:spPr>
          <a:xfrm>
            <a:off x="6190425" y="0"/>
            <a:ext cx="395100" cy="834000"/>
          </a:xfrm>
          <a:prstGeom prst="foldedCorner">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