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  <p:sldMasterId id="2147483653" r:id="rId4"/>
    <p:sldMasterId id="2147483655" r:id="rId5"/>
    <p:sldMasterId id="2147483657" r:id="rId6"/>
    <p:sldMasterId id="2147483659" r:id="rId7"/>
    <p:sldMasterId id="2147483661" r:id="rId8"/>
    <p:sldMasterId id="2147483663" r:id="rId9"/>
    <p:sldMasterId id="2147483664" r:id="rId10"/>
    <p:sldMasterId id="2147483665" r:id="rId11"/>
    <p:sldMasterId id="2147483666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</p:sldIdLst>
  <p:sldSz cx="10077450" cy="5668963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Fresh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Fresh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One Bull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D4F8CED-4673-447B-A139-53DD91BE7C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w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6B6C46D-79C8-43E7-8D58-6EDAA03B164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hree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4CCAF70-E196-47F7-83A1-BC972EA7AEA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Four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1CE4490-15E6-4F1B-913F-4F38478B5E4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Blue/Whit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E016E0D-228D-4732-900B-1B1CE4E8EDA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F54C8CC7-78FD-440C-BE1C-E3EBD1D83E7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s-E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6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7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8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2"/>
          <a:stretch/>
        </p:blipFill>
        <p:spPr>
          <a:xfrm>
            <a:off x="0" y="0"/>
            <a:ext cx="10080000" cy="5670000"/>
          </a:xfrm>
          <a:prstGeom prst="rect">
            <a:avLst/>
          </a:prstGeom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503640" y="225720"/>
            <a:ext cx="906876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E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503640" y="1326240"/>
            <a:ext cx="906876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E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"/>
          <p:cNvSpPr/>
          <p:nvPr/>
        </p:nvSpPr>
        <p:spPr>
          <a:xfrm>
            <a:off x="76082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6858" y="0"/>
                </a:moveTo>
                <a:cubicBezTo>
                  <a:pt x="6858" y="5249"/>
                  <a:pt x="6858" y="10499"/>
                  <a:pt x="6858" y="15748"/>
                </a:cubicBezTo>
                <a:cubicBezTo>
                  <a:pt x="6181" y="15748"/>
                  <a:pt x="2286" y="15748"/>
                  <a:pt x="0" y="15748"/>
                </a:cubicBezTo>
                <a:cubicBezTo>
                  <a:pt x="2253" y="10499"/>
                  <a:pt x="4505" y="5249"/>
                  <a:pt x="6758" y="0"/>
                </a:cubicBezTo>
                <a:cubicBezTo>
                  <a:pt x="6791" y="0"/>
                  <a:pt x="6181" y="0"/>
                  <a:pt x="6858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imbus Sans"/>
            </a:endParaRPr>
          </a:p>
        </p:txBody>
      </p:sp>
      <p:sp>
        <p:nvSpPr>
          <p:cNvPr id="65" name=""/>
          <p:cNvSpPr/>
          <p:nvPr/>
        </p:nvSpPr>
        <p:spPr>
          <a:xfrm>
            <a:off x="-35640" y="0"/>
            <a:ext cx="2468880" cy="5669280"/>
          </a:xfrm>
          <a:custGeom>
            <a:avLst/>
            <a:gdLst/>
            <a:ahLst/>
            <a:rect l="0" t="0" r="r" b="b"/>
            <a:pathLst>
              <a:path w="6858" h="15748">
                <a:moveTo>
                  <a:pt x="0" y="15748"/>
                </a:moveTo>
                <a:cubicBezTo>
                  <a:pt x="0" y="10499"/>
                  <a:pt x="0" y="5249"/>
                  <a:pt x="0" y="0"/>
                </a:cubicBezTo>
                <a:cubicBezTo>
                  <a:pt x="677" y="0"/>
                  <a:pt x="4572" y="0"/>
                  <a:pt x="6858" y="0"/>
                </a:cubicBezTo>
                <a:cubicBezTo>
                  <a:pt x="4605" y="5249"/>
                  <a:pt x="2353" y="10499"/>
                  <a:pt x="100" y="15748"/>
                </a:cubicBezTo>
                <a:cubicBezTo>
                  <a:pt x="67" y="15748"/>
                  <a:pt x="677" y="15748"/>
                  <a:pt x="0" y="15748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dt" idx="25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ftr" idx="26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sldNum" idx="27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5476EFC-5744-44D5-8CE0-759B2947316E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"/>
          <p:cNvSpPr/>
          <p:nvPr/>
        </p:nvSpPr>
        <p:spPr>
          <a:xfrm>
            <a:off x="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dt" idx="28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ftr" idx="29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sldNum" idx="30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723466D6-0F14-4362-8645-D32DB1FD5642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"/>
          <p:cNvSpPr/>
          <p:nvPr/>
        </p:nvSpPr>
        <p:spPr>
          <a:xfrm>
            <a:off x="0" y="0"/>
            <a:ext cx="10076760" cy="5669280"/>
          </a:xfrm>
          <a:prstGeom prst="rect">
            <a:avLst/>
          </a:prstGeom>
          <a:solidFill>
            <a:srgbClr val="0d84a1">
              <a:alpha val="45000"/>
            </a:srgbClr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ctr">
            <a:noAutofit/>
          </a:bodyPr>
          <a:p>
            <a:endParaRPr b="0" lang="es-ES" sz="2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dt" idx="1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ftr" idx="2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sldNum" idx="3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B803D202-9582-433B-AFB2-910CE394233D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" descr=""/>
          <p:cNvPicPr/>
          <p:nvPr/>
        </p:nvPicPr>
        <p:blipFill>
          <a:blip r:embed="rId2"/>
          <a:stretch/>
        </p:blipFill>
        <p:spPr>
          <a:xfrm>
            <a:off x="360" y="360"/>
            <a:ext cx="2467800" cy="566892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4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5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6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501025C0-0700-4F7D-862C-D2EE1163088B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4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" descr=""/>
          <p:cNvPicPr/>
          <p:nvPr/>
        </p:nvPicPr>
        <p:blipFill>
          <a:blip r:embed="rId2"/>
          <a:stretch/>
        </p:blipFill>
        <p:spPr>
          <a:xfrm flipH="1" rot="16200000">
            <a:off x="3804480" y="-3804120"/>
            <a:ext cx="2468160" cy="10076760"/>
          </a:xfrm>
          <a:prstGeom prst="rect">
            <a:avLst/>
          </a:prstGeom>
          <a:ln w="0">
            <a:noFill/>
          </a:ln>
        </p:spPr>
      </p:pic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7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8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9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46D69C63-6693-4BA7-B319-9C914B15385D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" descr=""/>
          <p:cNvPicPr/>
          <p:nvPr/>
        </p:nvPicPr>
        <p:blipFill>
          <a:blip r:embed="rId2"/>
          <a:stretch/>
        </p:blipFill>
        <p:spPr>
          <a:xfrm>
            <a:off x="5943600" y="3475440"/>
            <a:ext cx="4111200" cy="2193840"/>
          </a:xfrm>
          <a:prstGeom prst="rect">
            <a:avLst/>
          </a:prstGeom>
          <a:ln w="0">
            <a:noFill/>
          </a:ln>
        </p:spPr>
      </p:pic>
      <p:pic>
        <p:nvPicPr>
          <p:cNvPr id="30" name="" descr=""/>
          <p:cNvPicPr/>
          <p:nvPr/>
        </p:nvPicPr>
        <p:blipFill>
          <a:blip r:embed="rId3"/>
          <a:stretch/>
        </p:blipFill>
        <p:spPr>
          <a:xfrm>
            <a:off x="5852160" y="360"/>
            <a:ext cx="2742840" cy="2011320"/>
          </a:xfrm>
          <a:prstGeom prst="rect">
            <a:avLst/>
          </a:prstGeom>
          <a:ln w="0">
            <a:noFill/>
          </a:ln>
        </p:spPr>
      </p:pic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dt" idx="10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ftr" idx="11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sldNum" idx="12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A93A4AF0-F29D-4671-8E21-5D3DDD76A03D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8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0f9bb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/>
          <p:nvPr/>
        </p:nvSpPr>
        <p:spPr>
          <a:xfrm>
            <a:off x="0" y="365760"/>
            <a:ext cx="3383280" cy="579600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ffffff"/>
                </a:solidFill>
                <a:latin typeface="Noto Sans"/>
              </a:rPr>
              <a:t>Click to edit the title text format</a:t>
            </a:r>
            <a:endParaRPr b="0" lang="es-ES" sz="4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ffffff"/>
                </a:solidFill>
                <a:latin typeface="Noto Sans"/>
              </a:rPr>
              <a:t>Click to edit the outline text format</a:t>
            </a:r>
            <a:endParaRPr b="0" lang="es-ES" sz="3200" spc="-1" strike="noStrike">
              <a:solidFill>
                <a:srgbClr val="ffffff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ffffff"/>
                </a:solidFill>
                <a:latin typeface="Noto Sans"/>
              </a:rPr>
              <a:t>Second Outline Level</a:t>
            </a:r>
            <a:endParaRPr b="0" lang="es-ES" sz="2800" spc="-1" strike="noStrike">
              <a:solidFill>
                <a:srgbClr val="ffffff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ffffff"/>
                </a:solidFill>
                <a:latin typeface="Noto Sans"/>
              </a:rPr>
              <a:t>Third Outline Level</a:t>
            </a:r>
            <a:endParaRPr b="0" lang="es-ES" sz="2400" spc="-1" strike="noStrike">
              <a:solidFill>
                <a:srgbClr val="ffffff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ffffff"/>
                </a:solidFill>
                <a:latin typeface="Noto Sans"/>
              </a:rPr>
              <a:t>Fourth Outline Level</a:t>
            </a:r>
            <a:endParaRPr b="0" lang="es-ES" sz="2000" spc="-1" strike="noStrike">
              <a:solidFill>
                <a:srgbClr val="ffffff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Noto Sans"/>
              </a:rPr>
              <a:t>Fifth Outline Level</a:t>
            </a:r>
            <a:endParaRPr b="0" lang="es-ES" sz="2000" spc="-1" strike="noStrike">
              <a:solidFill>
                <a:srgbClr val="ffffff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Noto Sans"/>
              </a:rPr>
              <a:t>Sixth Outline Level</a:t>
            </a:r>
            <a:endParaRPr b="0" lang="es-ES" sz="2000" spc="-1" strike="noStrike">
              <a:solidFill>
                <a:srgbClr val="ffffff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ffffff"/>
                </a:solidFill>
                <a:latin typeface="Noto Sans"/>
              </a:rPr>
              <a:t>Seventh Outline Level</a:t>
            </a:r>
            <a:endParaRPr b="0" lang="es-ES" sz="20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dt" idx="13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Noto Sans"/>
              </a:rPr>
              <a:t>&lt;date/time&gt;</a:t>
            </a:r>
            <a:endParaRPr b="0" lang="es-ES" sz="1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ftr" idx="14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ffffff"/>
                </a:solidFill>
                <a:latin typeface="Noto Sans"/>
              </a:rPr>
              <a:t>&lt;footer&gt;</a:t>
            </a:r>
            <a:endParaRPr b="0" lang="es-ES" sz="14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sldNum" idx="15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ffffff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1C1CA9EA-3882-49B3-B5A1-7C8C4E427F00}" type="slidenum">
              <a:rPr b="0" lang="es-ES" sz="1400" spc="-1" strike="noStrike">
                <a:solidFill>
                  <a:srgbClr val="ffffff"/>
                </a:solidFill>
                <a:latin typeface="Noto Sans"/>
              </a:rPr>
              <a:t>&lt;number&gt;</a:t>
            </a:fld>
            <a:endParaRPr b="0" lang="es-ES" sz="1400" spc="-1" strike="noStrike">
              <a:solidFill>
                <a:srgbClr val="ffffff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0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4115160" y="4846320"/>
            <a:ext cx="5961960" cy="822960"/>
          </a:xfrm>
          <a:custGeom>
            <a:avLst/>
            <a:gdLst/>
            <a:ahLst/>
            <a:rect l="0" t="0" r="r" b="b"/>
            <a:pathLst>
              <a:path w="16561" h="2286">
                <a:moveTo>
                  <a:pt x="0" y="2286"/>
                </a:moveTo>
                <a:lnTo>
                  <a:pt x="16561" y="2286"/>
                </a:lnTo>
                <a:cubicBezTo>
                  <a:pt x="16561" y="2286"/>
                  <a:pt x="16561" y="762"/>
                  <a:pt x="16561" y="0"/>
                </a:cubicBezTo>
                <a:cubicBezTo>
                  <a:pt x="11041" y="729"/>
                  <a:pt x="5520" y="1457"/>
                  <a:pt x="0" y="2186"/>
                </a:cubicBezTo>
                <a:cubicBezTo>
                  <a:pt x="0" y="2219"/>
                  <a:pt x="0" y="2286"/>
                  <a:pt x="0" y="2286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5" name=""/>
          <p:cNvSpPr/>
          <p:nvPr/>
        </p:nvSpPr>
        <p:spPr>
          <a:xfrm>
            <a:off x="360" y="0"/>
            <a:ext cx="10076760" cy="1645920"/>
          </a:xfrm>
          <a:custGeom>
            <a:avLst/>
            <a:gdLst/>
            <a:ahLst/>
            <a:rect l="0" t="0" r="r" b="b"/>
            <a:pathLst>
              <a:path w="27991" h="4572">
                <a:moveTo>
                  <a:pt x="27991" y="0"/>
                </a:moveTo>
                <a:cubicBezTo>
                  <a:pt x="18661" y="0"/>
                  <a:pt x="0" y="0"/>
                  <a:pt x="0" y="0"/>
                </a:cubicBezTo>
                <a:cubicBezTo>
                  <a:pt x="0" y="0"/>
                  <a:pt x="0" y="3048"/>
                  <a:pt x="0" y="4572"/>
                </a:cubicBezTo>
                <a:cubicBezTo>
                  <a:pt x="9330" y="3081"/>
                  <a:pt x="18661" y="1591"/>
                  <a:pt x="27991" y="100"/>
                </a:cubicBezTo>
                <a:cubicBezTo>
                  <a:pt x="27991" y="164"/>
                  <a:pt x="27991" y="227"/>
                  <a:pt x="27991" y="291"/>
                </a:cubicBezTo>
                <a:cubicBezTo>
                  <a:pt x="27991" y="301"/>
                  <a:pt x="27991" y="310"/>
                  <a:pt x="27991" y="320"/>
                </a:cubicBezTo>
                <a:lnTo>
                  <a:pt x="27991" y="321"/>
                </a:lnTo>
                <a:lnTo>
                  <a:pt x="27991" y="320"/>
                </a:lnTo>
                <a:cubicBezTo>
                  <a:pt x="27991" y="319"/>
                  <a:pt x="27991" y="318"/>
                  <a:pt x="27991" y="317"/>
                </a:cubicBezTo>
                <a:cubicBezTo>
                  <a:pt x="27991" y="310"/>
                  <a:pt x="27991" y="304"/>
                  <a:pt x="27991" y="297"/>
                </a:cubicBezTo>
                <a:cubicBezTo>
                  <a:pt x="27991" y="198"/>
                  <a:pt x="27991" y="99"/>
                  <a:pt x="27991" y="0"/>
                </a:cubicBezTo>
                <a:close/>
              </a:path>
            </a:pathLst>
          </a:custGeom>
          <a:solidFill>
            <a:srgbClr val="0d84a1"/>
          </a:solidFill>
          <a:ln w="0">
            <a:noFill/>
          </a:ln>
        </p:spPr>
        <p:txBody>
          <a:bodyPr lIns="90000" rIns="90000" tIns="45000" bIns="4500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dt" idx="16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ftr" idx="17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sldNum" idx="18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FC99F609-4E1C-4EAC-A043-261A8CE254F6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"/>
          <p:cNvSpPr/>
          <p:nvPr/>
        </p:nvSpPr>
        <p:spPr>
          <a:xfrm>
            <a:off x="0" y="365760"/>
            <a:ext cx="3240000" cy="57960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dt" idx="19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ftr" idx="20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sldNum" idx="21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A00F0924-755F-4652-B5E0-822901F57276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8522280" y="0"/>
            <a:ext cx="1554480" cy="5669280"/>
          </a:xfrm>
          <a:prstGeom prst="rect">
            <a:avLst/>
          </a:prstGeom>
          <a:solidFill>
            <a:srgbClr val="2499be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endParaRPr b="0" lang="es-ES" sz="1800" spc="-1" strike="noStrike">
              <a:solidFill>
                <a:srgbClr val="ffffff"/>
              </a:solidFill>
              <a:latin typeface="Noto Sans"/>
            </a:endParaRPr>
          </a:p>
        </p:txBody>
      </p:sp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Click to edit the title text format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3640" y="1326600"/>
            <a:ext cx="9068400" cy="328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3200" spc="-1" strike="noStrike">
                <a:solidFill>
                  <a:srgbClr val="000000"/>
                </a:solidFill>
                <a:latin typeface="Noto Sans"/>
              </a:rPr>
              <a:t>Click to edit the outline text format</a:t>
            </a:r>
            <a:endParaRPr b="0" lang="es-ES" sz="3200" spc="-1" strike="noStrike">
              <a:solidFill>
                <a:srgbClr val="000000"/>
              </a:solidFill>
              <a:latin typeface="Noto San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800" spc="-1" strike="noStrike">
                <a:solidFill>
                  <a:srgbClr val="000000"/>
                </a:solidFill>
                <a:latin typeface="Noto Sans"/>
              </a:rPr>
              <a:t>Second Outline Level</a:t>
            </a:r>
            <a:endParaRPr b="0" lang="es-ES" sz="2800" spc="-1" strike="noStrike">
              <a:solidFill>
                <a:srgbClr val="000000"/>
              </a:solidFill>
              <a:latin typeface="Noto San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400" spc="-1" strike="noStrike">
                <a:solidFill>
                  <a:srgbClr val="000000"/>
                </a:solidFill>
                <a:latin typeface="Noto Sans"/>
              </a:rPr>
              <a:t>Third Outline Level</a:t>
            </a:r>
            <a:endParaRPr b="0" lang="es-ES" sz="2400" spc="-1" strike="noStrike">
              <a:solidFill>
                <a:srgbClr val="000000"/>
              </a:solidFill>
              <a:latin typeface="Noto San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Fourth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Fifth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Sixth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Noto Sans"/>
              </a:rPr>
              <a:t>Seventh Outline Level</a:t>
            </a:r>
            <a:endParaRPr b="0" lang="es-ES" sz="2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dt" idx="22"/>
          </p:nvPr>
        </p:nvSpPr>
        <p:spPr>
          <a:xfrm>
            <a:off x="5036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&lt;date/time&gt;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ftr" idx="2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ctr">
              <a:buNone/>
            </a:pPr>
            <a:r>
              <a:rPr b="0" lang="es-ES" sz="1400" spc="-1" strike="noStrike">
                <a:solidFill>
                  <a:srgbClr val="000000"/>
                </a:solidFill>
                <a:latin typeface="Noto Sans"/>
              </a:rPr>
              <a:t>&lt;footer&gt;</a:t>
            </a:r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sldNum" idx="24"/>
          </p:nvPr>
        </p:nvSpPr>
        <p:spPr>
          <a:xfrm>
            <a:off x="7224840" y="5164560"/>
            <a:ext cx="23472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ES" sz="1400" spc="-1" strike="noStrike">
                <a:solidFill>
                  <a:srgbClr val="000000"/>
                </a:solidFill>
                <a:latin typeface="Noto Sans"/>
              </a:defRPr>
            </a:lvl1pPr>
          </a:lstStyle>
          <a:p>
            <a:pPr indent="0" algn="r">
              <a:buNone/>
            </a:pPr>
            <a:fld id="{2A9E28C3-13E8-4488-91E9-209B7E6D5AFF}" type="slidenum">
              <a:rPr b="0" lang="es-ES" sz="1400" spc="-1" strike="noStrike">
                <a:solidFill>
                  <a:srgbClr val="000000"/>
                </a:solidFill>
                <a:latin typeface="Noto Sans"/>
              </a:rPr>
              <a:t>&lt;number&gt;</a:t>
            </a:fld>
            <a:endParaRPr b="0" lang="es-ES" sz="1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/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863640" y="578160"/>
            <a:ext cx="8939880" cy="249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1" lang="es-ES" sz="7200" spc="-1" strike="noStrike">
                <a:solidFill>
                  <a:srgbClr val="ffffff"/>
                </a:solidFill>
                <a:latin typeface="Noto Sans"/>
              </a:rPr>
              <a:t>Estado Actual de nuestra Tecnología</a:t>
            </a:r>
            <a:endParaRPr b="0" lang="es-ES" sz="7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subTitle"/>
          </p:nvPr>
        </p:nvSpPr>
        <p:spPr>
          <a:xfrm>
            <a:off x="816840" y="3483360"/>
            <a:ext cx="6947280" cy="1541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15000"/>
              </a:lnSpc>
              <a:buNone/>
            </a:pPr>
            <a:r>
              <a:rPr b="0" lang="es-ES" sz="2200" spc="-1" strike="noStrike">
                <a:solidFill>
                  <a:srgbClr val="ffffff"/>
                </a:solidFill>
                <a:latin typeface="Noto Sans"/>
              </a:rPr>
              <a:t>¿Qué somos capaces de hacer y por cuánto?</a:t>
            </a:r>
            <a:endParaRPr b="0" lang="es-E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842400" y="3206160"/>
            <a:ext cx="6492240" cy="0"/>
          </a:xfrm>
          <a:prstGeom prst="line">
            <a:avLst/>
          </a:prstGeom>
          <a:ln w="3816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64080" bIns="-64080" anchor="ctr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"/>
          <p:cNvGraphicFramePr/>
          <p:nvPr/>
        </p:nvGraphicFramePr>
        <p:xfrm>
          <a:off x="503280" y="1709280"/>
          <a:ext cx="9216360" cy="3016080"/>
        </p:xfrm>
        <a:graphic>
          <a:graphicData uri="http://schemas.openxmlformats.org/drawingml/2006/table">
            <a:tbl>
              <a:tblPr/>
              <a:tblGrid>
                <a:gridCol w="1841760"/>
                <a:gridCol w="1581120"/>
                <a:gridCol w="1905840"/>
                <a:gridCol w="1639440"/>
                <a:gridCol w="2248560"/>
              </a:tblGrid>
              <a:tr h="60084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Lato"/>
                        </a:rPr>
                        <a:t>GPU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Lato"/>
                        </a:rPr>
                        <a:t>RunPod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Lato"/>
                        </a:rPr>
                        <a:t>HyperStack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0d84a1"/>
                          </a:solidFill>
                          <a:latin typeface="Lato"/>
                        </a:rPr>
                        <a:t>Azure</a:t>
                      </a:r>
                      <a:endParaRPr b="0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0d84a1"/>
                          </a:solidFill>
                          <a:latin typeface="Lato"/>
                        </a:rPr>
                        <a:t>Local</a:t>
                      </a:r>
                      <a:endParaRPr b="0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107676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NVIDIA RTX 3090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3766 $/año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No disponible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6000 $/año</a:t>
                      </a:r>
                      <a:endParaRPr b="0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&lt; 5000 eur</a:t>
                      </a:r>
                      <a:endParaRPr b="0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6888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NVIDIA A6000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4292 $/año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4300 $/año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0d84a1"/>
                          </a:solidFill>
                          <a:latin typeface="Noto Sans"/>
                        </a:rPr>
                        <a:t>6000 $/año</a:t>
                      </a:r>
                      <a:endParaRPr b="0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0d84a1"/>
                          </a:solidFill>
                          <a:latin typeface="Noto Sans"/>
                        </a:rPr>
                        <a:t>12000 eur</a:t>
                      </a:r>
                      <a:endParaRPr b="0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6996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NVIDIA A100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14366 $/h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333333"/>
                      </a:solidFill>
                      <a:prstDash val="solid"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12777 $/año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333333"/>
                      </a:solidFill>
                      <a:prstDash val="solid"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0d84a1"/>
                          </a:solidFill>
                          <a:latin typeface="Noto Sans"/>
                        </a:rPr>
                        <a:t>6000 $/año</a:t>
                      </a:r>
                      <a:endParaRPr b="0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333333"/>
                      </a:solidFill>
                      <a:prstDash val="solid"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0d84a1"/>
                          </a:solidFill>
                          <a:latin typeface="Noto Sans"/>
                        </a:rPr>
                        <a:t>25000 eur</a:t>
                      </a:r>
                      <a:endParaRPr b="0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333333"/>
                      </a:solidFill>
                      <a:prstDash val="solid"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s-ES" sz="5400" spc="-1" strike="noStrike">
                <a:solidFill>
                  <a:srgbClr val="ffffff"/>
                </a:solidFill>
                <a:highlight>
                  <a:srgbClr val="0d84a1"/>
                </a:highlight>
                <a:latin typeface="Noto Sans"/>
              </a:rPr>
              <a:t>Estimación de costes IA</a:t>
            </a:r>
            <a:endParaRPr b="0" lang="es-ES" sz="5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1528200" y="1584000"/>
            <a:ext cx="7020000" cy="138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ES" sz="4400" spc="-1" strike="noStrike">
                <a:solidFill>
                  <a:srgbClr val="000000"/>
                </a:solidFill>
                <a:latin typeface="Noto Sans"/>
              </a:rPr>
              <a:t>Siguientes pasos</a:t>
            </a:r>
            <a:endParaRPr b="0" lang="es-ES" sz="44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3" name=""/>
          <p:cNvSpPr/>
          <p:nvPr/>
        </p:nvSpPr>
        <p:spPr>
          <a:xfrm>
            <a:off x="4006440" y="47520"/>
            <a:ext cx="1920960" cy="1486080"/>
          </a:xfrm>
          <a:custGeom>
            <a:avLst/>
            <a:gdLst/>
            <a:ahLst/>
            <a:rect l="0" t="0" r="r" b="b"/>
            <a:pathLst>
              <a:path w="5336" h="4128">
                <a:moveTo>
                  <a:pt x="0" y="2670"/>
                </a:moveTo>
                <a:cubicBezTo>
                  <a:pt x="0" y="2604"/>
                  <a:pt x="22" y="2554"/>
                  <a:pt x="66" y="2519"/>
                </a:cubicBezTo>
                <a:cubicBezTo>
                  <a:pt x="100" y="2482"/>
                  <a:pt x="150" y="2463"/>
                  <a:pt x="216" y="2463"/>
                </a:cubicBezTo>
                <a:lnTo>
                  <a:pt x="729" y="2463"/>
                </a:lnTo>
                <a:cubicBezTo>
                  <a:pt x="788" y="2463"/>
                  <a:pt x="838" y="2482"/>
                  <a:pt x="877" y="2522"/>
                </a:cubicBezTo>
                <a:cubicBezTo>
                  <a:pt x="916" y="2561"/>
                  <a:pt x="936" y="2610"/>
                  <a:pt x="936" y="2670"/>
                </a:cubicBezTo>
                <a:cubicBezTo>
                  <a:pt x="936" y="2729"/>
                  <a:pt x="915" y="2779"/>
                  <a:pt x="874" y="2820"/>
                </a:cubicBezTo>
                <a:cubicBezTo>
                  <a:pt x="834" y="2861"/>
                  <a:pt x="785" y="2881"/>
                  <a:pt x="729" y="2881"/>
                </a:cubicBezTo>
                <a:lnTo>
                  <a:pt x="216" y="2881"/>
                </a:lnTo>
                <a:cubicBezTo>
                  <a:pt x="157" y="2881"/>
                  <a:pt x="106" y="2861"/>
                  <a:pt x="63" y="2820"/>
                </a:cubicBezTo>
                <a:cubicBezTo>
                  <a:pt x="21" y="2779"/>
                  <a:pt x="0" y="2729"/>
                  <a:pt x="0" y="2670"/>
                </a:cubicBezTo>
                <a:moveTo>
                  <a:pt x="226" y="3917"/>
                </a:moveTo>
                <a:cubicBezTo>
                  <a:pt x="226" y="3860"/>
                  <a:pt x="248" y="3810"/>
                  <a:pt x="292" y="3766"/>
                </a:cubicBezTo>
                <a:cubicBezTo>
                  <a:pt x="332" y="3729"/>
                  <a:pt x="382" y="3710"/>
                  <a:pt x="442" y="3710"/>
                </a:cubicBezTo>
                <a:lnTo>
                  <a:pt x="4899" y="3710"/>
                </a:lnTo>
                <a:cubicBezTo>
                  <a:pt x="4958" y="3710"/>
                  <a:pt x="5008" y="3729"/>
                  <a:pt x="5049" y="3769"/>
                </a:cubicBezTo>
                <a:cubicBezTo>
                  <a:pt x="5090" y="3808"/>
                  <a:pt x="5110" y="3856"/>
                  <a:pt x="5110" y="3914"/>
                </a:cubicBezTo>
                <a:cubicBezTo>
                  <a:pt x="5110" y="3972"/>
                  <a:pt x="5090" y="4022"/>
                  <a:pt x="5049" y="4065"/>
                </a:cubicBezTo>
                <a:cubicBezTo>
                  <a:pt x="5008" y="4107"/>
                  <a:pt x="4958" y="4128"/>
                  <a:pt x="4899" y="4128"/>
                </a:cubicBezTo>
                <a:lnTo>
                  <a:pt x="442" y="4128"/>
                </a:lnTo>
                <a:cubicBezTo>
                  <a:pt x="382" y="4128"/>
                  <a:pt x="331" y="4108"/>
                  <a:pt x="289" y="4067"/>
                </a:cubicBezTo>
                <a:cubicBezTo>
                  <a:pt x="247" y="4026"/>
                  <a:pt x="226" y="3976"/>
                  <a:pt x="226" y="3917"/>
                </a:cubicBezTo>
                <a:moveTo>
                  <a:pt x="729" y="936"/>
                </a:moveTo>
                <a:cubicBezTo>
                  <a:pt x="729" y="873"/>
                  <a:pt x="748" y="824"/>
                  <a:pt x="785" y="790"/>
                </a:cubicBezTo>
                <a:cubicBezTo>
                  <a:pt x="826" y="746"/>
                  <a:pt x="876" y="724"/>
                  <a:pt x="936" y="724"/>
                </a:cubicBezTo>
                <a:cubicBezTo>
                  <a:pt x="995" y="724"/>
                  <a:pt x="1045" y="746"/>
                  <a:pt x="1086" y="790"/>
                </a:cubicBezTo>
                <a:lnTo>
                  <a:pt x="1439" y="1147"/>
                </a:lnTo>
                <a:cubicBezTo>
                  <a:pt x="1483" y="1188"/>
                  <a:pt x="1505" y="1236"/>
                  <a:pt x="1505" y="1293"/>
                </a:cubicBezTo>
                <a:cubicBezTo>
                  <a:pt x="1505" y="1355"/>
                  <a:pt x="1485" y="1406"/>
                  <a:pt x="1446" y="1446"/>
                </a:cubicBezTo>
                <a:cubicBezTo>
                  <a:pt x="1407" y="1485"/>
                  <a:pt x="1357" y="1504"/>
                  <a:pt x="1298" y="1504"/>
                </a:cubicBezTo>
                <a:cubicBezTo>
                  <a:pt x="1244" y="1504"/>
                  <a:pt x="1196" y="1484"/>
                  <a:pt x="1152" y="1443"/>
                </a:cubicBezTo>
                <a:lnTo>
                  <a:pt x="785" y="1086"/>
                </a:lnTo>
                <a:cubicBezTo>
                  <a:pt x="748" y="1052"/>
                  <a:pt x="729" y="1001"/>
                  <a:pt x="729" y="936"/>
                </a:cubicBezTo>
                <a:moveTo>
                  <a:pt x="1363" y="2671"/>
                </a:moveTo>
                <a:cubicBezTo>
                  <a:pt x="1363" y="2884"/>
                  <a:pt x="1407" y="3075"/>
                  <a:pt x="1495" y="3245"/>
                </a:cubicBezTo>
                <a:cubicBezTo>
                  <a:pt x="1501" y="3266"/>
                  <a:pt x="1522" y="3277"/>
                  <a:pt x="1556" y="3277"/>
                </a:cubicBezTo>
                <a:lnTo>
                  <a:pt x="1961" y="3277"/>
                </a:lnTo>
                <a:cubicBezTo>
                  <a:pt x="1980" y="3277"/>
                  <a:pt x="1992" y="3272"/>
                  <a:pt x="1996" y="3261"/>
                </a:cubicBezTo>
                <a:cubicBezTo>
                  <a:pt x="2001" y="3250"/>
                  <a:pt x="1996" y="3237"/>
                  <a:pt x="1980" y="3221"/>
                </a:cubicBezTo>
                <a:cubicBezTo>
                  <a:pt x="1848" y="3061"/>
                  <a:pt x="1783" y="2878"/>
                  <a:pt x="1783" y="2671"/>
                </a:cubicBezTo>
                <a:cubicBezTo>
                  <a:pt x="1783" y="2426"/>
                  <a:pt x="1870" y="2218"/>
                  <a:pt x="2046" y="2047"/>
                </a:cubicBezTo>
                <a:cubicBezTo>
                  <a:pt x="2221" y="1876"/>
                  <a:pt x="2430" y="1791"/>
                  <a:pt x="2671" y="1791"/>
                </a:cubicBezTo>
                <a:cubicBezTo>
                  <a:pt x="2916" y="1791"/>
                  <a:pt x="3123" y="1876"/>
                  <a:pt x="3294" y="2047"/>
                </a:cubicBezTo>
                <a:cubicBezTo>
                  <a:pt x="3465" y="2218"/>
                  <a:pt x="3550" y="2426"/>
                  <a:pt x="3550" y="2671"/>
                </a:cubicBezTo>
                <a:cubicBezTo>
                  <a:pt x="3550" y="2881"/>
                  <a:pt x="3486" y="3064"/>
                  <a:pt x="3357" y="3221"/>
                </a:cubicBezTo>
                <a:cubicBezTo>
                  <a:pt x="3348" y="3237"/>
                  <a:pt x="3343" y="3246"/>
                  <a:pt x="3343" y="3249"/>
                </a:cubicBezTo>
                <a:cubicBezTo>
                  <a:pt x="3343" y="3255"/>
                  <a:pt x="3346" y="3262"/>
                  <a:pt x="3350" y="3268"/>
                </a:cubicBezTo>
                <a:cubicBezTo>
                  <a:pt x="3355" y="3274"/>
                  <a:pt x="3364" y="3277"/>
                  <a:pt x="3376" y="3277"/>
                </a:cubicBezTo>
                <a:lnTo>
                  <a:pt x="3789" y="3277"/>
                </a:lnTo>
                <a:cubicBezTo>
                  <a:pt x="3811" y="3277"/>
                  <a:pt x="3829" y="3266"/>
                  <a:pt x="3841" y="3245"/>
                </a:cubicBezTo>
                <a:cubicBezTo>
                  <a:pt x="3932" y="3072"/>
                  <a:pt x="3977" y="2881"/>
                  <a:pt x="3977" y="2671"/>
                </a:cubicBezTo>
                <a:cubicBezTo>
                  <a:pt x="3977" y="2435"/>
                  <a:pt x="3918" y="2218"/>
                  <a:pt x="3801" y="2017"/>
                </a:cubicBezTo>
                <a:cubicBezTo>
                  <a:pt x="3683" y="1816"/>
                  <a:pt x="3524" y="1657"/>
                  <a:pt x="3324" y="1540"/>
                </a:cubicBezTo>
                <a:cubicBezTo>
                  <a:pt x="3123" y="1422"/>
                  <a:pt x="2905" y="1363"/>
                  <a:pt x="2670" y="1363"/>
                </a:cubicBezTo>
                <a:cubicBezTo>
                  <a:pt x="2435" y="1363"/>
                  <a:pt x="2217" y="1422"/>
                  <a:pt x="2017" y="1540"/>
                </a:cubicBezTo>
                <a:cubicBezTo>
                  <a:pt x="1816" y="1657"/>
                  <a:pt x="1657" y="1816"/>
                  <a:pt x="1540" y="2017"/>
                </a:cubicBezTo>
                <a:cubicBezTo>
                  <a:pt x="1422" y="2218"/>
                  <a:pt x="1363" y="2435"/>
                  <a:pt x="1363" y="2671"/>
                </a:cubicBezTo>
                <a:moveTo>
                  <a:pt x="2460" y="729"/>
                </a:moveTo>
                <a:lnTo>
                  <a:pt x="2460" y="216"/>
                </a:lnTo>
                <a:cubicBezTo>
                  <a:pt x="2460" y="157"/>
                  <a:pt x="2480" y="106"/>
                  <a:pt x="2521" y="64"/>
                </a:cubicBezTo>
                <a:cubicBezTo>
                  <a:pt x="2561" y="21"/>
                  <a:pt x="2611" y="0"/>
                  <a:pt x="2669" y="0"/>
                </a:cubicBezTo>
                <a:cubicBezTo>
                  <a:pt x="2727" y="0"/>
                  <a:pt x="2778" y="21"/>
                  <a:pt x="2821" y="64"/>
                </a:cubicBezTo>
                <a:cubicBezTo>
                  <a:pt x="2865" y="106"/>
                  <a:pt x="2887" y="157"/>
                  <a:pt x="2887" y="216"/>
                </a:cubicBezTo>
                <a:lnTo>
                  <a:pt x="2887" y="729"/>
                </a:lnTo>
                <a:cubicBezTo>
                  <a:pt x="2887" y="788"/>
                  <a:pt x="2865" y="839"/>
                  <a:pt x="2821" y="881"/>
                </a:cubicBezTo>
                <a:cubicBezTo>
                  <a:pt x="2778" y="924"/>
                  <a:pt x="2727" y="945"/>
                  <a:pt x="2669" y="945"/>
                </a:cubicBezTo>
                <a:cubicBezTo>
                  <a:pt x="2611" y="945"/>
                  <a:pt x="2561" y="924"/>
                  <a:pt x="2521" y="881"/>
                </a:cubicBezTo>
                <a:cubicBezTo>
                  <a:pt x="2480" y="839"/>
                  <a:pt x="2460" y="788"/>
                  <a:pt x="2460" y="729"/>
                </a:cubicBezTo>
                <a:moveTo>
                  <a:pt x="3836" y="1293"/>
                </a:moveTo>
                <a:cubicBezTo>
                  <a:pt x="3836" y="1233"/>
                  <a:pt x="3857" y="1185"/>
                  <a:pt x="3898" y="1147"/>
                </a:cubicBezTo>
                <a:lnTo>
                  <a:pt x="4250" y="790"/>
                </a:lnTo>
                <a:cubicBezTo>
                  <a:pt x="4291" y="746"/>
                  <a:pt x="4341" y="724"/>
                  <a:pt x="4401" y="724"/>
                </a:cubicBezTo>
                <a:cubicBezTo>
                  <a:pt x="4463" y="724"/>
                  <a:pt x="4514" y="744"/>
                  <a:pt x="4553" y="785"/>
                </a:cubicBezTo>
                <a:cubicBezTo>
                  <a:pt x="4592" y="826"/>
                  <a:pt x="4612" y="876"/>
                  <a:pt x="4612" y="936"/>
                </a:cubicBezTo>
                <a:cubicBezTo>
                  <a:pt x="4612" y="998"/>
                  <a:pt x="4595" y="1049"/>
                  <a:pt x="4560" y="1086"/>
                </a:cubicBezTo>
                <a:lnTo>
                  <a:pt x="4189" y="1443"/>
                </a:lnTo>
                <a:cubicBezTo>
                  <a:pt x="4148" y="1481"/>
                  <a:pt x="4100" y="1500"/>
                  <a:pt x="4043" y="1500"/>
                </a:cubicBezTo>
                <a:cubicBezTo>
                  <a:pt x="3981" y="1500"/>
                  <a:pt x="3931" y="1481"/>
                  <a:pt x="3893" y="1443"/>
                </a:cubicBezTo>
                <a:cubicBezTo>
                  <a:pt x="3855" y="1406"/>
                  <a:pt x="3836" y="1356"/>
                  <a:pt x="3836" y="1293"/>
                </a:cubicBezTo>
                <a:moveTo>
                  <a:pt x="4405" y="2670"/>
                </a:moveTo>
                <a:cubicBezTo>
                  <a:pt x="4405" y="2604"/>
                  <a:pt x="4426" y="2554"/>
                  <a:pt x="4466" y="2519"/>
                </a:cubicBezTo>
                <a:cubicBezTo>
                  <a:pt x="4501" y="2482"/>
                  <a:pt x="4548" y="2463"/>
                  <a:pt x="4607" y="2463"/>
                </a:cubicBezTo>
                <a:lnTo>
                  <a:pt x="5120" y="2463"/>
                </a:lnTo>
                <a:cubicBezTo>
                  <a:pt x="5179" y="2463"/>
                  <a:pt x="5230" y="2482"/>
                  <a:pt x="5272" y="2522"/>
                </a:cubicBezTo>
                <a:cubicBezTo>
                  <a:pt x="5315" y="2561"/>
                  <a:pt x="5336" y="2610"/>
                  <a:pt x="5336" y="2670"/>
                </a:cubicBezTo>
                <a:cubicBezTo>
                  <a:pt x="5336" y="2729"/>
                  <a:pt x="5315" y="2779"/>
                  <a:pt x="5272" y="2820"/>
                </a:cubicBezTo>
                <a:cubicBezTo>
                  <a:pt x="5230" y="2861"/>
                  <a:pt x="5179" y="2881"/>
                  <a:pt x="5120" y="2881"/>
                </a:cubicBezTo>
                <a:lnTo>
                  <a:pt x="4607" y="2881"/>
                </a:lnTo>
                <a:cubicBezTo>
                  <a:pt x="4551" y="2881"/>
                  <a:pt x="4503" y="2861"/>
                  <a:pt x="4464" y="2820"/>
                </a:cubicBezTo>
                <a:cubicBezTo>
                  <a:pt x="4425" y="2779"/>
                  <a:pt x="4405" y="2729"/>
                  <a:pt x="4405" y="2670"/>
                </a:cubicBezTo>
                <a:close/>
              </a:path>
            </a:pathLst>
          </a:custGeom>
          <a:gradFill rotWithShape="0">
            <a:gsLst>
              <a:gs pos="0">
                <a:srgbClr val="ffffff">
                  <a:alpha val="80000"/>
                </a:srgbClr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360000" y="2836080"/>
            <a:ext cx="9360000" cy="309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200" spc="-1" strike="noStrike">
                <a:solidFill>
                  <a:srgbClr val="ffffff"/>
                </a:solidFill>
                <a:latin typeface="Noto Sans"/>
              </a:rPr>
              <a:t>Desarrollo del sistema de backend</a:t>
            </a:r>
            <a:endParaRPr b="0" lang="es-ES" sz="22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ffffff"/>
                </a:solidFill>
                <a:latin typeface="Noto Sans"/>
              </a:rPr>
              <a:t>Precompilado de información</a:t>
            </a:r>
            <a:r>
              <a:rPr b="1" lang="es-ES" sz="22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1" lang="es-ES" sz="1300" spc="-1" strike="noStrike">
                <a:solidFill>
                  <a:srgbClr val="ffffff"/>
                </a:solidFill>
                <a:latin typeface="Noto Sans"/>
              </a:rPr>
              <a:t>(reduce tiempo de IA)</a:t>
            </a:r>
            <a:endParaRPr b="0" lang="es-ES" sz="13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ffffff"/>
                </a:solidFill>
                <a:latin typeface="Noto Sans"/>
              </a:rPr>
              <a:t>Cifrado de datos médicos </a:t>
            </a:r>
            <a:endParaRPr b="0" lang="es-ES" sz="22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ffffff"/>
                </a:solidFill>
                <a:latin typeface="Noto Sans"/>
              </a:rPr>
              <a:t>Modelado de los servicios ofrecidos al usuario</a:t>
            </a:r>
            <a:endParaRPr b="0" lang="es-ES" sz="22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200" spc="-1" strike="noStrike">
                <a:solidFill>
                  <a:srgbClr val="ffffff"/>
                </a:solidFill>
                <a:latin typeface="Noto Sans"/>
              </a:rPr>
              <a:t>Gestión de usuarios y concurrencia</a:t>
            </a:r>
            <a:endParaRPr b="0" lang="es-ES" sz="22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200" spc="-1" strike="noStrike">
                <a:solidFill>
                  <a:srgbClr val="ffffff"/>
                </a:solidFill>
                <a:latin typeface="Noto Sans"/>
              </a:rPr>
              <a:t>Ofertas</a:t>
            </a:r>
            <a:endParaRPr b="0" lang="es-ES" sz="22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2160000" y="2160000"/>
            <a:ext cx="5543640" cy="138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s-ES" sz="4000" spc="-1" strike="noStrike">
                <a:solidFill>
                  <a:srgbClr val="ffffff"/>
                </a:solidFill>
                <a:latin typeface="Noto Sans"/>
              </a:rPr>
              <a:t>Requisitos Técnicos</a:t>
            </a:r>
            <a:endParaRPr b="0" lang="es-E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1" name=""/>
          <p:cNvSpPr/>
          <p:nvPr/>
        </p:nvSpPr>
        <p:spPr>
          <a:xfrm>
            <a:off x="4077720" y="874080"/>
            <a:ext cx="1920960" cy="1486080"/>
          </a:xfrm>
          <a:custGeom>
            <a:avLst/>
            <a:gdLst/>
            <a:ahLst/>
            <a:rect l="0" t="0" r="r" b="b"/>
            <a:pathLst>
              <a:path w="5336" h="4128">
                <a:moveTo>
                  <a:pt x="0" y="2670"/>
                </a:moveTo>
                <a:cubicBezTo>
                  <a:pt x="0" y="2604"/>
                  <a:pt x="22" y="2554"/>
                  <a:pt x="66" y="2519"/>
                </a:cubicBezTo>
                <a:cubicBezTo>
                  <a:pt x="100" y="2482"/>
                  <a:pt x="150" y="2463"/>
                  <a:pt x="216" y="2463"/>
                </a:cubicBezTo>
                <a:lnTo>
                  <a:pt x="729" y="2463"/>
                </a:lnTo>
                <a:cubicBezTo>
                  <a:pt x="788" y="2463"/>
                  <a:pt x="838" y="2482"/>
                  <a:pt x="877" y="2522"/>
                </a:cubicBezTo>
                <a:cubicBezTo>
                  <a:pt x="916" y="2561"/>
                  <a:pt x="936" y="2610"/>
                  <a:pt x="936" y="2670"/>
                </a:cubicBezTo>
                <a:cubicBezTo>
                  <a:pt x="936" y="2729"/>
                  <a:pt x="915" y="2779"/>
                  <a:pt x="874" y="2820"/>
                </a:cubicBezTo>
                <a:cubicBezTo>
                  <a:pt x="834" y="2861"/>
                  <a:pt x="785" y="2881"/>
                  <a:pt x="729" y="2881"/>
                </a:cubicBezTo>
                <a:lnTo>
                  <a:pt x="216" y="2881"/>
                </a:lnTo>
                <a:cubicBezTo>
                  <a:pt x="157" y="2881"/>
                  <a:pt x="106" y="2861"/>
                  <a:pt x="63" y="2820"/>
                </a:cubicBezTo>
                <a:cubicBezTo>
                  <a:pt x="21" y="2779"/>
                  <a:pt x="0" y="2729"/>
                  <a:pt x="0" y="2670"/>
                </a:cubicBezTo>
                <a:moveTo>
                  <a:pt x="226" y="3917"/>
                </a:moveTo>
                <a:cubicBezTo>
                  <a:pt x="226" y="3860"/>
                  <a:pt x="248" y="3810"/>
                  <a:pt x="292" y="3766"/>
                </a:cubicBezTo>
                <a:cubicBezTo>
                  <a:pt x="332" y="3729"/>
                  <a:pt x="382" y="3710"/>
                  <a:pt x="442" y="3710"/>
                </a:cubicBezTo>
                <a:lnTo>
                  <a:pt x="4899" y="3710"/>
                </a:lnTo>
                <a:cubicBezTo>
                  <a:pt x="4958" y="3710"/>
                  <a:pt x="5008" y="3729"/>
                  <a:pt x="5049" y="3769"/>
                </a:cubicBezTo>
                <a:cubicBezTo>
                  <a:pt x="5090" y="3808"/>
                  <a:pt x="5110" y="3856"/>
                  <a:pt x="5110" y="3914"/>
                </a:cubicBezTo>
                <a:cubicBezTo>
                  <a:pt x="5110" y="3972"/>
                  <a:pt x="5090" y="4022"/>
                  <a:pt x="5049" y="4065"/>
                </a:cubicBezTo>
                <a:cubicBezTo>
                  <a:pt x="5008" y="4107"/>
                  <a:pt x="4958" y="4128"/>
                  <a:pt x="4899" y="4128"/>
                </a:cubicBezTo>
                <a:lnTo>
                  <a:pt x="442" y="4128"/>
                </a:lnTo>
                <a:cubicBezTo>
                  <a:pt x="382" y="4128"/>
                  <a:pt x="331" y="4108"/>
                  <a:pt x="289" y="4067"/>
                </a:cubicBezTo>
                <a:cubicBezTo>
                  <a:pt x="247" y="4026"/>
                  <a:pt x="226" y="3976"/>
                  <a:pt x="226" y="3917"/>
                </a:cubicBezTo>
                <a:moveTo>
                  <a:pt x="729" y="936"/>
                </a:moveTo>
                <a:cubicBezTo>
                  <a:pt x="729" y="873"/>
                  <a:pt x="748" y="824"/>
                  <a:pt x="785" y="790"/>
                </a:cubicBezTo>
                <a:cubicBezTo>
                  <a:pt x="826" y="746"/>
                  <a:pt x="876" y="724"/>
                  <a:pt x="936" y="724"/>
                </a:cubicBezTo>
                <a:cubicBezTo>
                  <a:pt x="995" y="724"/>
                  <a:pt x="1045" y="746"/>
                  <a:pt x="1086" y="790"/>
                </a:cubicBezTo>
                <a:lnTo>
                  <a:pt x="1439" y="1147"/>
                </a:lnTo>
                <a:cubicBezTo>
                  <a:pt x="1483" y="1188"/>
                  <a:pt x="1505" y="1236"/>
                  <a:pt x="1505" y="1293"/>
                </a:cubicBezTo>
                <a:cubicBezTo>
                  <a:pt x="1505" y="1355"/>
                  <a:pt x="1485" y="1406"/>
                  <a:pt x="1446" y="1446"/>
                </a:cubicBezTo>
                <a:cubicBezTo>
                  <a:pt x="1407" y="1485"/>
                  <a:pt x="1357" y="1504"/>
                  <a:pt x="1298" y="1504"/>
                </a:cubicBezTo>
                <a:cubicBezTo>
                  <a:pt x="1244" y="1504"/>
                  <a:pt x="1196" y="1484"/>
                  <a:pt x="1152" y="1443"/>
                </a:cubicBezTo>
                <a:lnTo>
                  <a:pt x="785" y="1086"/>
                </a:lnTo>
                <a:cubicBezTo>
                  <a:pt x="748" y="1052"/>
                  <a:pt x="729" y="1001"/>
                  <a:pt x="729" y="936"/>
                </a:cubicBezTo>
                <a:moveTo>
                  <a:pt x="1363" y="2671"/>
                </a:moveTo>
                <a:cubicBezTo>
                  <a:pt x="1363" y="2884"/>
                  <a:pt x="1407" y="3075"/>
                  <a:pt x="1495" y="3245"/>
                </a:cubicBezTo>
                <a:cubicBezTo>
                  <a:pt x="1501" y="3266"/>
                  <a:pt x="1522" y="3277"/>
                  <a:pt x="1556" y="3277"/>
                </a:cubicBezTo>
                <a:lnTo>
                  <a:pt x="1961" y="3277"/>
                </a:lnTo>
                <a:cubicBezTo>
                  <a:pt x="1980" y="3277"/>
                  <a:pt x="1992" y="3272"/>
                  <a:pt x="1996" y="3261"/>
                </a:cubicBezTo>
                <a:cubicBezTo>
                  <a:pt x="2001" y="3250"/>
                  <a:pt x="1996" y="3237"/>
                  <a:pt x="1980" y="3221"/>
                </a:cubicBezTo>
                <a:cubicBezTo>
                  <a:pt x="1848" y="3061"/>
                  <a:pt x="1783" y="2878"/>
                  <a:pt x="1783" y="2671"/>
                </a:cubicBezTo>
                <a:cubicBezTo>
                  <a:pt x="1783" y="2426"/>
                  <a:pt x="1870" y="2218"/>
                  <a:pt x="2046" y="2047"/>
                </a:cubicBezTo>
                <a:cubicBezTo>
                  <a:pt x="2221" y="1876"/>
                  <a:pt x="2430" y="1791"/>
                  <a:pt x="2671" y="1791"/>
                </a:cubicBezTo>
                <a:cubicBezTo>
                  <a:pt x="2916" y="1791"/>
                  <a:pt x="3123" y="1876"/>
                  <a:pt x="3294" y="2047"/>
                </a:cubicBezTo>
                <a:cubicBezTo>
                  <a:pt x="3465" y="2218"/>
                  <a:pt x="3550" y="2426"/>
                  <a:pt x="3550" y="2671"/>
                </a:cubicBezTo>
                <a:cubicBezTo>
                  <a:pt x="3550" y="2881"/>
                  <a:pt x="3486" y="3064"/>
                  <a:pt x="3357" y="3221"/>
                </a:cubicBezTo>
                <a:cubicBezTo>
                  <a:pt x="3348" y="3237"/>
                  <a:pt x="3343" y="3246"/>
                  <a:pt x="3343" y="3249"/>
                </a:cubicBezTo>
                <a:cubicBezTo>
                  <a:pt x="3343" y="3255"/>
                  <a:pt x="3346" y="3262"/>
                  <a:pt x="3350" y="3268"/>
                </a:cubicBezTo>
                <a:cubicBezTo>
                  <a:pt x="3355" y="3274"/>
                  <a:pt x="3364" y="3277"/>
                  <a:pt x="3376" y="3277"/>
                </a:cubicBezTo>
                <a:lnTo>
                  <a:pt x="3789" y="3277"/>
                </a:lnTo>
                <a:cubicBezTo>
                  <a:pt x="3811" y="3277"/>
                  <a:pt x="3829" y="3266"/>
                  <a:pt x="3841" y="3245"/>
                </a:cubicBezTo>
                <a:cubicBezTo>
                  <a:pt x="3932" y="3072"/>
                  <a:pt x="3977" y="2881"/>
                  <a:pt x="3977" y="2671"/>
                </a:cubicBezTo>
                <a:cubicBezTo>
                  <a:pt x="3977" y="2435"/>
                  <a:pt x="3918" y="2218"/>
                  <a:pt x="3801" y="2017"/>
                </a:cubicBezTo>
                <a:cubicBezTo>
                  <a:pt x="3683" y="1816"/>
                  <a:pt x="3524" y="1657"/>
                  <a:pt x="3324" y="1540"/>
                </a:cubicBezTo>
                <a:cubicBezTo>
                  <a:pt x="3123" y="1422"/>
                  <a:pt x="2905" y="1363"/>
                  <a:pt x="2670" y="1363"/>
                </a:cubicBezTo>
                <a:cubicBezTo>
                  <a:pt x="2435" y="1363"/>
                  <a:pt x="2217" y="1422"/>
                  <a:pt x="2017" y="1540"/>
                </a:cubicBezTo>
                <a:cubicBezTo>
                  <a:pt x="1816" y="1657"/>
                  <a:pt x="1657" y="1816"/>
                  <a:pt x="1540" y="2017"/>
                </a:cubicBezTo>
                <a:cubicBezTo>
                  <a:pt x="1422" y="2218"/>
                  <a:pt x="1363" y="2435"/>
                  <a:pt x="1363" y="2671"/>
                </a:cubicBezTo>
                <a:moveTo>
                  <a:pt x="2460" y="729"/>
                </a:moveTo>
                <a:lnTo>
                  <a:pt x="2460" y="216"/>
                </a:lnTo>
                <a:cubicBezTo>
                  <a:pt x="2460" y="157"/>
                  <a:pt x="2480" y="106"/>
                  <a:pt x="2521" y="64"/>
                </a:cubicBezTo>
                <a:cubicBezTo>
                  <a:pt x="2561" y="21"/>
                  <a:pt x="2611" y="0"/>
                  <a:pt x="2669" y="0"/>
                </a:cubicBezTo>
                <a:cubicBezTo>
                  <a:pt x="2727" y="0"/>
                  <a:pt x="2778" y="21"/>
                  <a:pt x="2821" y="64"/>
                </a:cubicBezTo>
                <a:cubicBezTo>
                  <a:pt x="2865" y="106"/>
                  <a:pt x="2887" y="157"/>
                  <a:pt x="2887" y="216"/>
                </a:cubicBezTo>
                <a:lnTo>
                  <a:pt x="2887" y="729"/>
                </a:lnTo>
                <a:cubicBezTo>
                  <a:pt x="2887" y="788"/>
                  <a:pt x="2865" y="839"/>
                  <a:pt x="2821" y="881"/>
                </a:cubicBezTo>
                <a:cubicBezTo>
                  <a:pt x="2778" y="924"/>
                  <a:pt x="2727" y="945"/>
                  <a:pt x="2669" y="945"/>
                </a:cubicBezTo>
                <a:cubicBezTo>
                  <a:pt x="2611" y="945"/>
                  <a:pt x="2561" y="924"/>
                  <a:pt x="2521" y="881"/>
                </a:cubicBezTo>
                <a:cubicBezTo>
                  <a:pt x="2480" y="839"/>
                  <a:pt x="2460" y="788"/>
                  <a:pt x="2460" y="729"/>
                </a:cubicBezTo>
                <a:moveTo>
                  <a:pt x="3836" y="1293"/>
                </a:moveTo>
                <a:cubicBezTo>
                  <a:pt x="3836" y="1233"/>
                  <a:pt x="3857" y="1185"/>
                  <a:pt x="3898" y="1147"/>
                </a:cubicBezTo>
                <a:lnTo>
                  <a:pt x="4250" y="790"/>
                </a:lnTo>
                <a:cubicBezTo>
                  <a:pt x="4291" y="746"/>
                  <a:pt x="4341" y="724"/>
                  <a:pt x="4401" y="724"/>
                </a:cubicBezTo>
                <a:cubicBezTo>
                  <a:pt x="4463" y="724"/>
                  <a:pt x="4514" y="744"/>
                  <a:pt x="4553" y="785"/>
                </a:cubicBezTo>
                <a:cubicBezTo>
                  <a:pt x="4592" y="826"/>
                  <a:pt x="4612" y="876"/>
                  <a:pt x="4612" y="936"/>
                </a:cubicBezTo>
                <a:cubicBezTo>
                  <a:pt x="4612" y="998"/>
                  <a:pt x="4595" y="1049"/>
                  <a:pt x="4560" y="1086"/>
                </a:cubicBezTo>
                <a:lnTo>
                  <a:pt x="4189" y="1443"/>
                </a:lnTo>
                <a:cubicBezTo>
                  <a:pt x="4148" y="1481"/>
                  <a:pt x="4100" y="1500"/>
                  <a:pt x="4043" y="1500"/>
                </a:cubicBezTo>
                <a:cubicBezTo>
                  <a:pt x="3981" y="1500"/>
                  <a:pt x="3931" y="1481"/>
                  <a:pt x="3893" y="1443"/>
                </a:cubicBezTo>
                <a:cubicBezTo>
                  <a:pt x="3855" y="1406"/>
                  <a:pt x="3836" y="1356"/>
                  <a:pt x="3836" y="1293"/>
                </a:cubicBezTo>
                <a:moveTo>
                  <a:pt x="4405" y="2670"/>
                </a:moveTo>
                <a:cubicBezTo>
                  <a:pt x="4405" y="2604"/>
                  <a:pt x="4426" y="2554"/>
                  <a:pt x="4466" y="2519"/>
                </a:cubicBezTo>
                <a:cubicBezTo>
                  <a:pt x="4501" y="2482"/>
                  <a:pt x="4548" y="2463"/>
                  <a:pt x="4607" y="2463"/>
                </a:cubicBezTo>
                <a:lnTo>
                  <a:pt x="5120" y="2463"/>
                </a:lnTo>
                <a:cubicBezTo>
                  <a:pt x="5179" y="2463"/>
                  <a:pt x="5230" y="2482"/>
                  <a:pt x="5272" y="2522"/>
                </a:cubicBezTo>
                <a:cubicBezTo>
                  <a:pt x="5315" y="2561"/>
                  <a:pt x="5336" y="2610"/>
                  <a:pt x="5336" y="2670"/>
                </a:cubicBezTo>
                <a:cubicBezTo>
                  <a:pt x="5336" y="2729"/>
                  <a:pt x="5315" y="2779"/>
                  <a:pt x="5272" y="2820"/>
                </a:cubicBezTo>
                <a:cubicBezTo>
                  <a:pt x="5230" y="2861"/>
                  <a:pt x="5179" y="2881"/>
                  <a:pt x="5120" y="2881"/>
                </a:cubicBezTo>
                <a:lnTo>
                  <a:pt x="4607" y="2881"/>
                </a:lnTo>
                <a:cubicBezTo>
                  <a:pt x="4551" y="2881"/>
                  <a:pt x="4503" y="2861"/>
                  <a:pt x="4464" y="2820"/>
                </a:cubicBezTo>
                <a:cubicBezTo>
                  <a:pt x="4425" y="2779"/>
                  <a:pt x="4405" y="2729"/>
                  <a:pt x="4405" y="2670"/>
                </a:cubicBezTo>
                <a:close/>
              </a:path>
            </a:pathLst>
          </a:custGeom>
          <a:gradFill rotWithShape="0">
            <a:gsLst>
              <a:gs pos="0">
                <a:srgbClr val="ffffff">
                  <a:alpha val="80000"/>
                </a:srgbClr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2340000" y="3216240"/>
            <a:ext cx="5940000" cy="21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ffffff"/>
                </a:solidFill>
                <a:latin typeface="Noto Sans"/>
              </a:rPr>
              <a:t>35</a:t>
            </a:r>
            <a:r>
              <a:rPr b="0" lang="es-ES" sz="2600" spc="-1" strike="noStrike">
                <a:solidFill>
                  <a:srgbClr val="ffffff"/>
                </a:solidFill>
                <a:latin typeface="Noto Sans"/>
              </a:rPr>
              <a:t> Usuarios </a:t>
            </a:r>
            <a:r>
              <a:rPr b="1" lang="es-ES" sz="2600" spc="-1" strike="noStrike" u="sng">
                <a:solidFill>
                  <a:srgbClr val="ffffff"/>
                </a:solidFill>
                <a:uFillTx/>
                <a:latin typeface="Noto Sans"/>
              </a:rPr>
              <a:t>Simultáneos</a:t>
            </a:r>
            <a:endParaRPr b="0" lang="es-ES" sz="2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 u="sng">
                <a:solidFill>
                  <a:srgbClr val="ffffff"/>
                </a:solidFill>
                <a:uFillTx/>
                <a:latin typeface="Noto Sans"/>
              </a:rPr>
              <a:t>32 kB</a:t>
            </a:r>
            <a:r>
              <a:rPr b="0" lang="es-ES" sz="2600" spc="-1" strike="noStrike">
                <a:solidFill>
                  <a:srgbClr val="ffffff"/>
                </a:solidFill>
                <a:latin typeface="Noto Sans"/>
              </a:rPr>
              <a:t> de </a:t>
            </a:r>
            <a:r>
              <a:rPr b="1" lang="es-ES" sz="2600" spc="-1" strike="noStrike">
                <a:solidFill>
                  <a:srgbClr val="ffffff"/>
                </a:solidFill>
                <a:latin typeface="Noto Sans"/>
              </a:rPr>
              <a:t>Contexto</a:t>
            </a:r>
            <a:r>
              <a:rPr b="0" lang="es-ES" sz="2600" spc="-1" strike="noStrike">
                <a:solidFill>
                  <a:srgbClr val="ffffff"/>
                </a:solidFill>
                <a:latin typeface="Noto Sans"/>
              </a:rPr>
              <a:t> por usuario</a:t>
            </a:r>
            <a:endParaRPr b="0" lang="es-ES" sz="2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ffffff"/>
                </a:solidFill>
                <a:latin typeface="Noto Sans"/>
              </a:rPr>
              <a:t>Latencia</a:t>
            </a:r>
            <a:r>
              <a:rPr b="0" lang="es-ES" sz="2600" spc="-1" strike="noStrike">
                <a:solidFill>
                  <a:srgbClr val="ffffff"/>
                </a:solidFill>
                <a:latin typeface="Noto Sans"/>
              </a:rPr>
              <a:t> promedio: </a:t>
            </a:r>
            <a:r>
              <a:rPr b="1" lang="es-ES" sz="2600" spc="-1" strike="noStrike" u="sng">
                <a:solidFill>
                  <a:srgbClr val="ffffff"/>
                </a:solidFill>
                <a:uFillTx/>
                <a:latin typeface="Noto Sans"/>
              </a:rPr>
              <a:t>5 segundos</a:t>
            </a:r>
            <a:endParaRPr b="0" lang="es-ES" sz="26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1528200" y="2160000"/>
            <a:ext cx="7020000" cy="138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s-ES" sz="4000" spc="-1" strike="noStrike">
                <a:solidFill>
                  <a:srgbClr val="ffffff"/>
                </a:solidFill>
                <a:latin typeface="Noto Sans"/>
              </a:rPr>
              <a:t>Infraestructura Necesaria</a:t>
            </a:r>
            <a:endParaRPr b="0" lang="es-E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4" name=""/>
          <p:cNvSpPr/>
          <p:nvPr/>
        </p:nvSpPr>
        <p:spPr>
          <a:xfrm>
            <a:off x="4077720" y="874080"/>
            <a:ext cx="1920960" cy="1486080"/>
          </a:xfrm>
          <a:custGeom>
            <a:avLst/>
            <a:gdLst/>
            <a:ahLst/>
            <a:rect l="0" t="0" r="r" b="b"/>
            <a:pathLst>
              <a:path w="5336" h="4128">
                <a:moveTo>
                  <a:pt x="0" y="2670"/>
                </a:moveTo>
                <a:cubicBezTo>
                  <a:pt x="0" y="2604"/>
                  <a:pt x="22" y="2554"/>
                  <a:pt x="66" y="2519"/>
                </a:cubicBezTo>
                <a:cubicBezTo>
                  <a:pt x="100" y="2482"/>
                  <a:pt x="150" y="2463"/>
                  <a:pt x="216" y="2463"/>
                </a:cubicBezTo>
                <a:lnTo>
                  <a:pt x="729" y="2463"/>
                </a:lnTo>
                <a:cubicBezTo>
                  <a:pt x="788" y="2463"/>
                  <a:pt x="838" y="2482"/>
                  <a:pt x="877" y="2522"/>
                </a:cubicBezTo>
                <a:cubicBezTo>
                  <a:pt x="916" y="2561"/>
                  <a:pt x="936" y="2610"/>
                  <a:pt x="936" y="2670"/>
                </a:cubicBezTo>
                <a:cubicBezTo>
                  <a:pt x="936" y="2729"/>
                  <a:pt x="915" y="2779"/>
                  <a:pt x="874" y="2820"/>
                </a:cubicBezTo>
                <a:cubicBezTo>
                  <a:pt x="834" y="2861"/>
                  <a:pt x="785" y="2881"/>
                  <a:pt x="729" y="2881"/>
                </a:cubicBezTo>
                <a:lnTo>
                  <a:pt x="216" y="2881"/>
                </a:lnTo>
                <a:cubicBezTo>
                  <a:pt x="157" y="2881"/>
                  <a:pt x="106" y="2861"/>
                  <a:pt x="63" y="2820"/>
                </a:cubicBezTo>
                <a:cubicBezTo>
                  <a:pt x="21" y="2779"/>
                  <a:pt x="0" y="2729"/>
                  <a:pt x="0" y="2670"/>
                </a:cubicBezTo>
                <a:moveTo>
                  <a:pt x="226" y="3917"/>
                </a:moveTo>
                <a:cubicBezTo>
                  <a:pt x="226" y="3860"/>
                  <a:pt x="248" y="3810"/>
                  <a:pt x="292" y="3766"/>
                </a:cubicBezTo>
                <a:cubicBezTo>
                  <a:pt x="332" y="3729"/>
                  <a:pt x="382" y="3710"/>
                  <a:pt x="442" y="3710"/>
                </a:cubicBezTo>
                <a:lnTo>
                  <a:pt x="4899" y="3710"/>
                </a:lnTo>
                <a:cubicBezTo>
                  <a:pt x="4958" y="3710"/>
                  <a:pt x="5008" y="3729"/>
                  <a:pt x="5049" y="3769"/>
                </a:cubicBezTo>
                <a:cubicBezTo>
                  <a:pt x="5090" y="3808"/>
                  <a:pt x="5110" y="3856"/>
                  <a:pt x="5110" y="3914"/>
                </a:cubicBezTo>
                <a:cubicBezTo>
                  <a:pt x="5110" y="3972"/>
                  <a:pt x="5090" y="4022"/>
                  <a:pt x="5049" y="4065"/>
                </a:cubicBezTo>
                <a:cubicBezTo>
                  <a:pt x="5008" y="4107"/>
                  <a:pt x="4958" y="4128"/>
                  <a:pt x="4899" y="4128"/>
                </a:cubicBezTo>
                <a:lnTo>
                  <a:pt x="442" y="4128"/>
                </a:lnTo>
                <a:cubicBezTo>
                  <a:pt x="382" y="4128"/>
                  <a:pt x="331" y="4108"/>
                  <a:pt x="289" y="4067"/>
                </a:cubicBezTo>
                <a:cubicBezTo>
                  <a:pt x="247" y="4026"/>
                  <a:pt x="226" y="3976"/>
                  <a:pt x="226" y="3917"/>
                </a:cubicBezTo>
                <a:moveTo>
                  <a:pt x="729" y="936"/>
                </a:moveTo>
                <a:cubicBezTo>
                  <a:pt x="729" y="873"/>
                  <a:pt x="748" y="824"/>
                  <a:pt x="785" y="790"/>
                </a:cubicBezTo>
                <a:cubicBezTo>
                  <a:pt x="826" y="746"/>
                  <a:pt x="876" y="724"/>
                  <a:pt x="936" y="724"/>
                </a:cubicBezTo>
                <a:cubicBezTo>
                  <a:pt x="995" y="724"/>
                  <a:pt x="1045" y="746"/>
                  <a:pt x="1086" y="790"/>
                </a:cubicBezTo>
                <a:lnTo>
                  <a:pt x="1439" y="1147"/>
                </a:lnTo>
                <a:cubicBezTo>
                  <a:pt x="1483" y="1188"/>
                  <a:pt x="1505" y="1236"/>
                  <a:pt x="1505" y="1293"/>
                </a:cubicBezTo>
                <a:cubicBezTo>
                  <a:pt x="1505" y="1355"/>
                  <a:pt x="1485" y="1406"/>
                  <a:pt x="1446" y="1446"/>
                </a:cubicBezTo>
                <a:cubicBezTo>
                  <a:pt x="1407" y="1485"/>
                  <a:pt x="1357" y="1504"/>
                  <a:pt x="1298" y="1504"/>
                </a:cubicBezTo>
                <a:cubicBezTo>
                  <a:pt x="1244" y="1504"/>
                  <a:pt x="1196" y="1484"/>
                  <a:pt x="1152" y="1443"/>
                </a:cubicBezTo>
                <a:lnTo>
                  <a:pt x="785" y="1086"/>
                </a:lnTo>
                <a:cubicBezTo>
                  <a:pt x="748" y="1052"/>
                  <a:pt x="729" y="1001"/>
                  <a:pt x="729" y="936"/>
                </a:cubicBezTo>
                <a:moveTo>
                  <a:pt x="1363" y="2671"/>
                </a:moveTo>
                <a:cubicBezTo>
                  <a:pt x="1363" y="2884"/>
                  <a:pt x="1407" y="3075"/>
                  <a:pt x="1495" y="3245"/>
                </a:cubicBezTo>
                <a:cubicBezTo>
                  <a:pt x="1501" y="3266"/>
                  <a:pt x="1522" y="3277"/>
                  <a:pt x="1556" y="3277"/>
                </a:cubicBezTo>
                <a:lnTo>
                  <a:pt x="1961" y="3277"/>
                </a:lnTo>
                <a:cubicBezTo>
                  <a:pt x="1980" y="3277"/>
                  <a:pt x="1992" y="3272"/>
                  <a:pt x="1996" y="3261"/>
                </a:cubicBezTo>
                <a:cubicBezTo>
                  <a:pt x="2001" y="3250"/>
                  <a:pt x="1996" y="3237"/>
                  <a:pt x="1980" y="3221"/>
                </a:cubicBezTo>
                <a:cubicBezTo>
                  <a:pt x="1848" y="3061"/>
                  <a:pt x="1783" y="2878"/>
                  <a:pt x="1783" y="2671"/>
                </a:cubicBezTo>
                <a:cubicBezTo>
                  <a:pt x="1783" y="2426"/>
                  <a:pt x="1870" y="2218"/>
                  <a:pt x="2046" y="2047"/>
                </a:cubicBezTo>
                <a:cubicBezTo>
                  <a:pt x="2221" y="1876"/>
                  <a:pt x="2430" y="1791"/>
                  <a:pt x="2671" y="1791"/>
                </a:cubicBezTo>
                <a:cubicBezTo>
                  <a:pt x="2916" y="1791"/>
                  <a:pt x="3123" y="1876"/>
                  <a:pt x="3294" y="2047"/>
                </a:cubicBezTo>
                <a:cubicBezTo>
                  <a:pt x="3465" y="2218"/>
                  <a:pt x="3550" y="2426"/>
                  <a:pt x="3550" y="2671"/>
                </a:cubicBezTo>
                <a:cubicBezTo>
                  <a:pt x="3550" y="2881"/>
                  <a:pt x="3486" y="3064"/>
                  <a:pt x="3357" y="3221"/>
                </a:cubicBezTo>
                <a:cubicBezTo>
                  <a:pt x="3348" y="3237"/>
                  <a:pt x="3343" y="3246"/>
                  <a:pt x="3343" y="3249"/>
                </a:cubicBezTo>
                <a:cubicBezTo>
                  <a:pt x="3343" y="3255"/>
                  <a:pt x="3346" y="3262"/>
                  <a:pt x="3350" y="3268"/>
                </a:cubicBezTo>
                <a:cubicBezTo>
                  <a:pt x="3355" y="3274"/>
                  <a:pt x="3364" y="3277"/>
                  <a:pt x="3376" y="3277"/>
                </a:cubicBezTo>
                <a:lnTo>
                  <a:pt x="3789" y="3277"/>
                </a:lnTo>
                <a:cubicBezTo>
                  <a:pt x="3811" y="3277"/>
                  <a:pt x="3829" y="3266"/>
                  <a:pt x="3841" y="3245"/>
                </a:cubicBezTo>
                <a:cubicBezTo>
                  <a:pt x="3932" y="3072"/>
                  <a:pt x="3977" y="2881"/>
                  <a:pt x="3977" y="2671"/>
                </a:cubicBezTo>
                <a:cubicBezTo>
                  <a:pt x="3977" y="2435"/>
                  <a:pt x="3918" y="2218"/>
                  <a:pt x="3801" y="2017"/>
                </a:cubicBezTo>
                <a:cubicBezTo>
                  <a:pt x="3683" y="1816"/>
                  <a:pt x="3524" y="1657"/>
                  <a:pt x="3324" y="1540"/>
                </a:cubicBezTo>
                <a:cubicBezTo>
                  <a:pt x="3123" y="1422"/>
                  <a:pt x="2905" y="1363"/>
                  <a:pt x="2670" y="1363"/>
                </a:cubicBezTo>
                <a:cubicBezTo>
                  <a:pt x="2435" y="1363"/>
                  <a:pt x="2217" y="1422"/>
                  <a:pt x="2017" y="1540"/>
                </a:cubicBezTo>
                <a:cubicBezTo>
                  <a:pt x="1816" y="1657"/>
                  <a:pt x="1657" y="1816"/>
                  <a:pt x="1540" y="2017"/>
                </a:cubicBezTo>
                <a:cubicBezTo>
                  <a:pt x="1422" y="2218"/>
                  <a:pt x="1363" y="2435"/>
                  <a:pt x="1363" y="2671"/>
                </a:cubicBezTo>
                <a:moveTo>
                  <a:pt x="2460" y="729"/>
                </a:moveTo>
                <a:lnTo>
                  <a:pt x="2460" y="216"/>
                </a:lnTo>
                <a:cubicBezTo>
                  <a:pt x="2460" y="157"/>
                  <a:pt x="2480" y="106"/>
                  <a:pt x="2521" y="64"/>
                </a:cubicBezTo>
                <a:cubicBezTo>
                  <a:pt x="2561" y="21"/>
                  <a:pt x="2611" y="0"/>
                  <a:pt x="2669" y="0"/>
                </a:cubicBezTo>
                <a:cubicBezTo>
                  <a:pt x="2727" y="0"/>
                  <a:pt x="2778" y="21"/>
                  <a:pt x="2821" y="64"/>
                </a:cubicBezTo>
                <a:cubicBezTo>
                  <a:pt x="2865" y="106"/>
                  <a:pt x="2887" y="157"/>
                  <a:pt x="2887" y="216"/>
                </a:cubicBezTo>
                <a:lnTo>
                  <a:pt x="2887" y="729"/>
                </a:lnTo>
                <a:cubicBezTo>
                  <a:pt x="2887" y="788"/>
                  <a:pt x="2865" y="839"/>
                  <a:pt x="2821" y="881"/>
                </a:cubicBezTo>
                <a:cubicBezTo>
                  <a:pt x="2778" y="924"/>
                  <a:pt x="2727" y="945"/>
                  <a:pt x="2669" y="945"/>
                </a:cubicBezTo>
                <a:cubicBezTo>
                  <a:pt x="2611" y="945"/>
                  <a:pt x="2561" y="924"/>
                  <a:pt x="2521" y="881"/>
                </a:cubicBezTo>
                <a:cubicBezTo>
                  <a:pt x="2480" y="839"/>
                  <a:pt x="2460" y="788"/>
                  <a:pt x="2460" y="729"/>
                </a:cubicBezTo>
                <a:moveTo>
                  <a:pt x="3836" y="1293"/>
                </a:moveTo>
                <a:cubicBezTo>
                  <a:pt x="3836" y="1233"/>
                  <a:pt x="3857" y="1185"/>
                  <a:pt x="3898" y="1147"/>
                </a:cubicBezTo>
                <a:lnTo>
                  <a:pt x="4250" y="790"/>
                </a:lnTo>
                <a:cubicBezTo>
                  <a:pt x="4291" y="746"/>
                  <a:pt x="4341" y="724"/>
                  <a:pt x="4401" y="724"/>
                </a:cubicBezTo>
                <a:cubicBezTo>
                  <a:pt x="4463" y="724"/>
                  <a:pt x="4514" y="744"/>
                  <a:pt x="4553" y="785"/>
                </a:cubicBezTo>
                <a:cubicBezTo>
                  <a:pt x="4592" y="826"/>
                  <a:pt x="4612" y="876"/>
                  <a:pt x="4612" y="936"/>
                </a:cubicBezTo>
                <a:cubicBezTo>
                  <a:pt x="4612" y="998"/>
                  <a:pt x="4595" y="1049"/>
                  <a:pt x="4560" y="1086"/>
                </a:cubicBezTo>
                <a:lnTo>
                  <a:pt x="4189" y="1443"/>
                </a:lnTo>
                <a:cubicBezTo>
                  <a:pt x="4148" y="1481"/>
                  <a:pt x="4100" y="1500"/>
                  <a:pt x="4043" y="1500"/>
                </a:cubicBezTo>
                <a:cubicBezTo>
                  <a:pt x="3981" y="1500"/>
                  <a:pt x="3931" y="1481"/>
                  <a:pt x="3893" y="1443"/>
                </a:cubicBezTo>
                <a:cubicBezTo>
                  <a:pt x="3855" y="1406"/>
                  <a:pt x="3836" y="1356"/>
                  <a:pt x="3836" y="1293"/>
                </a:cubicBezTo>
                <a:moveTo>
                  <a:pt x="4405" y="2670"/>
                </a:moveTo>
                <a:cubicBezTo>
                  <a:pt x="4405" y="2604"/>
                  <a:pt x="4426" y="2554"/>
                  <a:pt x="4466" y="2519"/>
                </a:cubicBezTo>
                <a:cubicBezTo>
                  <a:pt x="4501" y="2482"/>
                  <a:pt x="4548" y="2463"/>
                  <a:pt x="4607" y="2463"/>
                </a:cubicBezTo>
                <a:lnTo>
                  <a:pt x="5120" y="2463"/>
                </a:lnTo>
                <a:cubicBezTo>
                  <a:pt x="5179" y="2463"/>
                  <a:pt x="5230" y="2482"/>
                  <a:pt x="5272" y="2522"/>
                </a:cubicBezTo>
                <a:cubicBezTo>
                  <a:pt x="5315" y="2561"/>
                  <a:pt x="5336" y="2610"/>
                  <a:pt x="5336" y="2670"/>
                </a:cubicBezTo>
                <a:cubicBezTo>
                  <a:pt x="5336" y="2729"/>
                  <a:pt x="5315" y="2779"/>
                  <a:pt x="5272" y="2820"/>
                </a:cubicBezTo>
                <a:cubicBezTo>
                  <a:pt x="5230" y="2861"/>
                  <a:pt x="5179" y="2881"/>
                  <a:pt x="5120" y="2881"/>
                </a:cubicBezTo>
                <a:lnTo>
                  <a:pt x="4607" y="2881"/>
                </a:lnTo>
                <a:cubicBezTo>
                  <a:pt x="4551" y="2881"/>
                  <a:pt x="4503" y="2861"/>
                  <a:pt x="4464" y="2820"/>
                </a:cubicBezTo>
                <a:cubicBezTo>
                  <a:pt x="4425" y="2779"/>
                  <a:pt x="4405" y="2729"/>
                  <a:pt x="4405" y="2670"/>
                </a:cubicBezTo>
                <a:close/>
              </a:path>
            </a:pathLst>
          </a:custGeom>
          <a:gradFill rotWithShape="0">
            <a:gsLst>
              <a:gs pos="0">
                <a:srgbClr val="ffffff">
                  <a:alpha val="80000"/>
                </a:srgbClr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2068200" y="3216240"/>
            <a:ext cx="5940000" cy="2163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ffffff"/>
                </a:solidFill>
                <a:latin typeface="Noto Sans"/>
              </a:rPr>
              <a:t>Servidor</a:t>
            </a:r>
            <a:r>
              <a:rPr b="1" lang="es-ES" sz="2600" spc="-1" strike="noStrike">
                <a:solidFill>
                  <a:srgbClr val="ffffff"/>
                </a:solidFill>
                <a:latin typeface="Noto Sans"/>
              </a:rPr>
              <a:t> </a:t>
            </a:r>
            <a:r>
              <a:rPr b="0" lang="es-ES" sz="2600" spc="-1" strike="noStrike">
                <a:solidFill>
                  <a:srgbClr val="ffffff"/>
                </a:solidFill>
                <a:latin typeface="Noto Sans"/>
              </a:rPr>
              <a:t>de</a:t>
            </a:r>
            <a:r>
              <a:rPr b="1" lang="es-ES" sz="2600" spc="-1" strike="noStrike">
                <a:solidFill>
                  <a:srgbClr val="ffffff"/>
                </a:solidFill>
                <a:latin typeface="Noto Sans"/>
              </a:rPr>
              <a:t> IA</a:t>
            </a:r>
            <a:r>
              <a:rPr b="0" lang="es-ES" sz="2600" spc="-1" strike="noStrike">
                <a:solidFill>
                  <a:srgbClr val="ffffff"/>
                </a:solidFill>
                <a:latin typeface="Noto Sans"/>
              </a:rPr>
              <a:t>: 1 unidad</a:t>
            </a:r>
            <a:endParaRPr b="0" lang="es-ES" sz="2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ffffff"/>
                </a:solidFill>
                <a:latin typeface="Noto Sans"/>
              </a:rPr>
              <a:t>Servidor de </a:t>
            </a:r>
            <a:r>
              <a:rPr b="1" lang="es-ES" sz="2600" spc="-1" strike="noStrike">
                <a:solidFill>
                  <a:srgbClr val="ffffff"/>
                </a:solidFill>
                <a:latin typeface="Noto Sans"/>
              </a:rPr>
              <a:t>Aplicaciones</a:t>
            </a:r>
            <a:r>
              <a:rPr b="0" lang="es-ES" sz="2600" spc="-1" strike="noStrike">
                <a:solidFill>
                  <a:srgbClr val="ffffff"/>
                </a:solidFill>
                <a:latin typeface="Noto Sans"/>
              </a:rPr>
              <a:t>: 1 unidad</a:t>
            </a:r>
            <a:endParaRPr b="0" lang="es-ES" sz="2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ffffff"/>
                </a:solidFill>
                <a:latin typeface="Noto Sans"/>
              </a:rPr>
              <a:t>Servidor de </a:t>
            </a:r>
            <a:r>
              <a:rPr b="1" lang="es-ES" sz="2600" spc="-1" strike="noStrike">
                <a:solidFill>
                  <a:srgbClr val="ffffff"/>
                </a:solidFill>
                <a:latin typeface="Noto Sans"/>
              </a:rPr>
              <a:t>Datos</a:t>
            </a:r>
            <a:r>
              <a:rPr b="0" lang="es-ES" sz="2600" spc="-1" strike="noStrike">
                <a:solidFill>
                  <a:srgbClr val="ffffff"/>
                </a:solidFill>
                <a:latin typeface="Noto Sans"/>
              </a:rPr>
              <a:t>: 1 unidad</a:t>
            </a:r>
            <a:endParaRPr b="0" lang="es-ES" sz="26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"/>
          <p:cNvSpPr txBox="1"/>
          <p:nvPr/>
        </p:nvSpPr>
        <p:spPr>
          <a:xfrm>
            <a:off x="456840" y="3574080"/>
            <a:ext cx="274248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s-ES" sz="2400" spc="-1" strike="noStrike">
                <a:solidFill>
                  <a:srgbClr val="666666"/>
                </a:solidFill>
                <a:latin typeface="Noto Sans"/>
              </a:rPr>
              <a:t>100% Nube</a:t>
            </a:r>
            <a:endParaRPr b="0" lang="es-ES" sz="2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456840" y="4091400"/>
            <a:ext cx="2963160" cy="1308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Todos los servidores en la nube: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 algn="ctr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Proveedor único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 algn="ctr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Múltiples proveedores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88" name=""/>
          <p:cNvSpPr txBox="1"/>
          <p:nvPr/>
        </p:nvSpPr>
        <p:spPr>
          <a:xfrm>
            <a:off x="3657600" y="3600360"/>
            <a:ext cx="2743200" cy="50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s-ES" sz="2400" spc="-1" strike="noStrike">
                <a:solidFill>
                  <a:srgbClr val="666666"/>
                </a:solidFill>
                <a:latin typeface="Noto Sans"/>
              </a:rPr>
              <a:t>Híbrido</a:t>
            </a:r>
            <a:endParaRPr b="0" lang="es-ES" sz="2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3657600" y="4091400"/>
            <a:ext cx="3002400" cy="148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Parte de los servidores en local y parte en remoto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 algn="ctr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Proveedor remoto único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 algn="ctr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Múltiples proveedores remotos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90" name=""/>
          <p:cNvSpPr txBox="1"/>
          <p:nvPr/>
        </p:nvSpPr>
        <p:spPr>
          <a:xfrm>
            <a:off x="6863400" y="3614400"/>
            <a:ext cx="2742480" cy="5065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s-ES" sz="2400" spc="-1" strike="noStrike">
                <a:solidFill>
                  <a:srgbClr val="666666"/>
                </a:solidFill>
                <a:latin typeface="Noto Sans"/>
              </a:rPr>
              <a:t>100% Local</a:t>
            </a:r>
            <a:endParaRPr b="0" lang="es-ES" sz="2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6863400" y="4091400"/>
            <a:ext cx="3036600" cy="14817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>
              <a:lnSpc>
                <a:spcPct val="115000"/>
              </a:lnSpc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Todos los servicios se soportan en equipos alojados en instalaciones propias o del cliente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503640" y="-41760"/>
            <a:ext cx="9068400" cy="2490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s-ES" sz="7200" spc="-1" strike="noStrike">
                <a:solidFill>
                  <a:srgbClr val="ffffff"/>
                </a:solidFill>
                <a:latin typeface="Noto Sans"/>
              </a:rPr>
              <a:t>Modelos de Infraestructura</a:t>
            </a:r>
            <a:endParaRPr b="0" lang="es-ES" sz="72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"/>
          <p:cNvSpPr txBox="1"/>
          <p:nvPr/>
        </p:nvSpPr>
        <p:spPr>
          <a:xfrm>
            <a:off x="456840" y="2805840"/>
            <a:ext cx="274248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2400" spc="-1" strike="noStrike">
                <a:solidFill>
                  <a:srgbClr val="666666"/>
                </a:solidFill>
                <a:latin typeface="Noto Sans"/>
              </a:rPr>
              <a:t>Nube</a:t>
            </a:r>
            <a:endParaRPr b="0" lang="es-ES" sz="2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456840" y="3473640"/>
            <a:ext cx="3503160" cy="2316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es-ES" sz="1400" spc="-1" strike="noStrike">
                <a:solidFill>
                  <a:srgbClr val="666666"/>
                </a:solidFill>
                <a:latin typeface="Noto Sans"/>
              </a:rPr>
              <a:t>Ventajas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Redundancia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Mantenimiento / Obsolescencia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15000"/>
              </a:lnSpc>
            </a:pPr>
            <a:r>
              <a:rPr b="1" lang="es-ES" sz="1400" spc="-1" strike="noStrike">
                <a:solidFill>
                  <a:srgbClr val="666666"/>
                </a:solidFill>
                <a:latin typeface="Noto Sans"/>
              </a:rPr>
              <a:t>Inconvenientes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Coste de operación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GDPR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Disponibilidad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503640" y="580680"/>
            <a:ext cx="9068400" cy="124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s-ES" sz="7200" spc="-1" strike="noStrike">
                <a:solidFill>
                  <a:srgbClr val="ffffff"/>
                </a:solidFill>
                <a:latin typeface="Noto Sans"/>
              </a:rPr>
              <a:t>Nube vs Local</a:t>
            </a:r>
            <a:endParaRPr b="0" lang="es-ES" sz="7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6036840" y="2902680"/>
            <a:ext cx="274248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1" lang="es-ES" sz="2400" spc="-1" strike="noStrike">
                <a:solidFill>
                  <a:srgbClr val="666666"/>
                </a:solidFill>
                <a:latin typeface="Noto Sans"/>
              </a:rPr>
              <a:t>Local</a:t>
            </a:r>
            <a:endParaRPr b="0" lang="es-ES" sz="2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6036840" y="3420000"/>
            <a:ext cx="3863160" cy="259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es-ES" sz="1400" spc="-1" strike="noStrike">
                <a:solidFill>
                  <a:srgbClr val="666666"/>
                </a:solidFill>
                <a:latin typeface="Noto Sans"/>
              </a:rPr>
              <a:t>Ventajas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Control absoluto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GDPR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No hay coste recurrente de operación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15000"/>
              </a:lnSpc>
            </a:pPr>
            <a:r>
              <a:rPr b="1" lang="es-ES" sz="1400" spc="-1" strike="noStrike">
                <a:solidFill>
                  <a:srgbClr val="666666"/>
                </a:solidFill>
                <a:latin typeface="Noto Sans"/>
              </a:rPr>
              <a:t>Inconvenientes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Mantenimiento / Obsolescencis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Redundancia implica mayor coste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"/>
          <p:cNvSpPr txBox="1"/>
          <p:nvPr/>
        </p:nvSpPr>
        <p:spPr>
          <a:xfrm>
            <a:off x="456840" y="2962080"/>
            <a:ext cx="2742480" cy="517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s-ES" sz="2400" spc="-1" strike="noStrike">
                <a:solidFill>
                  <a:srgbClr val="666666"/>
                </a:solidFill>
                <a:latin typeface="Noto Sans"/>
              </a:rPr>
              <a:t>Proveedor único</a:t>
            </a:r>
            <a:endParaRPr b="0" lang="es-ES" sz="2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99" name=""/>
          <p:cNvSpPr txBox="1"/>
          <p:nvPr/>
        </p:nvSpPr>
        <p:spPr>
          <a:xfrm>
            <a:off x="456840" y="3479400"/>
            <a:ext cx="4403160" cy="176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es-ES" sz="1400" spc="-1" strike="noStrike">
                <a:solidFill>
                  <a:srgbClr val="666666"/>
                </a:solidFill>
                <a:latin typeface="Noto Sans"/>
              </a:rPr>
              <a:t>Ventajas</a:t>
            </a: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: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Sencillez.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Menor coste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15000"/>
              </a:lnSpc>
            </a:pPr>
            <a:r>
              <a:rPr b="1" lang="es-ES" sz="1400" spc="-1" strike="noStrike">
                <a:solidFill>
                  <a:srgbClr val="666666"/>
                </a:solidFill>
                <a:latin typeface="Noto Sans"/>
              </a:rPr>
              <a:t>Inconvenientes</a:t>
            </a: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: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Dependencia y Acoplamiento (Portabilidad)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100" name=""/>
          <p:cNvSpPr txBox="1"/>
          <p:nvPr/>
        </p:nvSpPr>
        <p:spPr>
          <a:xfrm>
            <a:off x="4974120" y="2988000"/>
            <a:ext cx="4025880" cy="922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algn="ctr"/>
            <a:r>
              <a:rPr b="1" lang="es-ES" sz="2400" spc="-1" strike="noStrike">
                <a:solidFill>
                  <a:srgbClr val="666666"/>
                </a:solidFill>
                <a:latin typeface="Noto Sans"/>
              </a:rPr>
              <a:t>Múltiples proveedores</a:t>
            </a:r>
            <a:endParaRPr b="0" lang="es-ES" sz="2400" spc="-1" strike="noStrike">
              <a:solidFill>
                <a:srgbClr val="000000"/>
              </a:solidFill>
              <a:latin typeface="Nimbus Sans"/>
            </a:endParaRPr>
          </a:p>
        </p:txBody>
      </p:sp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503640" y="580680"/>
            <a:ext cx="9068400" cy="1245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s-ES" sz="7200" spc="-1" strike="noStrike">
                <a:solidFill>
                  <a:srgbClr val="ffffff"/>
                </a:solidFill>
                <a:latin typeface="Noto Sans"/>
              </a:rPr>
              <a:t>Proveedores Nube</a:t>
            </a:r>
            <a:endParaRPr b="0" lang="es-ES" sz="72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2" name=""/>
          <p:cNvSpPr txBox="1"/>
          <p:nvPr/>
        </p:nvSpPr>
        <p:spPr>
          <a:xfrm>
            <a:off x="5220000" y="3486240"/>
            <a:ext cx="4680000" cy="1760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>
              <a:lnSpc>
                <a:spcPct val="115000"/>
              </a:lnSpc>
            </a:pPr>
            <a:r>
              <a:rPr b="1" lang="es-ES" sz="1400" spc="-1" strike="noStrike">
                <a:solidFill>
                  <a:srgbClr val="666666"/>
                </a:solidFill>
                <a:latin typeface="Noto Sans"/>
              </a:rPr>
              <a:t>Ventajas</a:t>
            </a: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: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No dependencia / Desacoplado (Portabilidad).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>
              <a:lnSpc>
                <a:spcPct val="115000"/>
              </a:lnSpc>
            </a:pPr>
            <a:r>
              <a:rPr b="1" lang="es-ES" sz="1400" spc="-1" strike="noStrike">
                <a:solidFill>
                  <a:srgbClr val="666666"/>
                </a:solidFill>
                <a:latin typeface="Noto Sans"/>
              </a:rPr>
              <a:t>Inconvenientes</a:t>
            </a: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: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Coste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666666"/>
                </a:solidFill>
                <a:latin typeface="Noto Sans"/>
              </a:rPr>
              <a:t>Complejidad</a:t>
            </a:r>
            <a:endParaRPr b="0" lang="es-ES" sz="14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3" name=""/>
          <p:cNvGraphicFramePr/>
          <p:nvPr/>
        </p:nvGraphicFramePr>
        <p:xfrm>
          <a:off x="503280" y="1709280"/>
          <a:ext cx="9143640" cy="3015720"/>
        </p:xfrm>
        <a:graphic>
          <a:graphicData uri="http://schemas.openxmlformats.org/drawingml/2006/table">
            <a:tbl>
              <a:tblPr/>
              <a:tblGrid>
                <a:gridCol w="4102200"/>
                <a:gridCol w="1791720"/>
                <a:gridCol w="1743840"/>
                <a:gridCol w="1506240"/>
              </a:tblGrid>
              <a:tr h="71352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Lato"/>
                        </a:rPr>
                        <a:t>GPU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Lato"/>
                        </a:rPr>
                        <a:t>LLama3B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Lato"/>
                        </a:rPr>
                        <a:t>Llama8B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0d84a1"/>
                          </a:solidFill>
                          <a:latin typeface="Lato"/>
                        </a:rPr>
                        <a:t>Mistral7B</a:t>
                      </a:r>
                      <a:endParaRPr b="0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1352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NVIDIA RTX 3090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(0.3, </a:t>
                      </a:r>
                      <a:r>
                        <a:rPr b="1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5</a:t>
                      </a: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, 13)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(0.5, </a:t>
                      </a:r>
                      <a:r>
                        <a:rPr b="1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20</a:t>
                      </a: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, 48)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endParaRPr b="0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9416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NVIDIA A6000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(0.3, </a:t>
                      </a:r>
                      <a:r>
                        <a:rPr b="1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5</a:t>
                      </a: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, 16)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(0.4, </a:t>
                      </a:r>
                      <a:r>
                        <a:rPr b="1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9</a:t>
                      </a: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, 24)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0d84a1"/>
                          </a:solidFill>
                          <a:latin typeface="Noto Sans"/>
                        </a:rPr>
                        <a:t>(0.7, </a:t>
                      </a:r>
                      <a:r>
                        <a:rPr b="1" lang="es-ES" sz="1800" spc="-1" strike="noStrike">
                          <a:solidFill>
                            <a:srgbClr val="0d84a1"/>
                          </a:solidFill>
                          <a:latin typeface="Noto Sans"/>
                        </a:rPr>
                        <a:t>8</a:t>
                      </a:r>
                      <a:r>
                        <a:rPr b="0" lang="es-ES" sz="1800" spc="-1" strike="noStrike">
                          <a:solidFill>
                            <a:srgbClr val="0d84a1"/>
                          </a:solidFill>
                          <a:latin typeface="Noto Sans"/>
                        </a:rPr>
                        <a:t>, 38)</a:t>
                      </a:r>
                      <a:endParaRPr b="0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79488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NVIDIA A100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(0.2, </a:t>
                      </a:r>
                      <a:r>
                        <a:rPr b="1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3</a:t>
                      </a: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, 9)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333333"/>
                      </a:solidFill>
                      <a:prstDash val="solid"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(0.2, </a:t>
                      </a:r>
                      <a:r>
                        <a:rPr b="1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6</a:t>
                      </a: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, 14)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333333"/>
                      </a:solidFill>
                      <a:prstDash val="solid"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0d84a1"/>
                          </a:solidFill>
                          <a:latin typeface="Noto Sans"/>
                        </a:rPr>
                        <a:t>(0.4, </a:t>
                      </a:r>
                      <a:r>
                        <a:rPr b="1" lang="es-ES" sz="1800" spc="-1" strike="noStrike">
                          <a:solidFill>
                            <a:srgbClr val="0d84a1"/>
                          </a:solidFill>
                          <a:latin typeface="Noto Sans"/>
                        </a:rPr>
                        <a:t>4</a:t>
                      </a:r>
                      <a:r>
                        <a:rPr b="0" lang="es-ES" sz="1800" spc="-1" strike="noStrike">
                          <a:solidFill>
                            <a:srgbClr val="0d84a1"/>
                          </a:solidFill>
                          <a:latin typeface="Noto Sans"/>
                        </a:rPr>
                        <a:t>, 21)</a:t>
                      </a:r>
                      <a:endParaRPr b="0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333333"/>
                      </a:solidFill>
                      <a:prstDash val="solid"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503640" y="6120"/>
            <a:ext cx="9068400" cy="138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s-ES" sz="5400" spc="-1" strike="noStrike">
                <a:solidFill>
                  <a:srgbClr val="ffffff"/>
                </a:solidFill>
                <a:highlight>
                  <a:srgbClr val="0d84a1"/>
                </a:highlight>
                <a:latin typeface="Noto Sans"/>
              </a:rPr>
              <a:t>Pruebas de Estress</a:t>
            </a:r>
            <a:br>
              <a:rPr sz="5400"/>
            </a:br>
            <a:r>
              <a:rPr b="1" lang="es-ES" sz="2600" spc="-1" strike="noStrike">
                <a:solidFill>
                  <a:srgbClr val="ffffff"/>
                </a:solidFill>
                <a:highlight>
                  <a:srgbClr val="0d84a1"/>
                </a:highlight>
                <a:latin typeface="Noto Sans"/>
              </a:rPr>
              <a:t>Tiempos de respuesta (min, med, max)</a:t>
            </a:r>
            <a:endParaRPr b="0" lang="es-ES" sz="26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1528200" y="1620000"/>
            <a:ext cx="7020000" cy="1384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s-ES" sz="4000" spc="-1" strike="noStrike">
                <a:solidFill>
                  <a:srgbClr val="ffffff"/>
                </a:solidFill>
                <a:latin typeface="Noto Sans"/>
              </a:rPr>
              <a:t>Equipos mínimos</a:t>
            </a:r>
            <a:endParaRPr b="0" lang="es-ES" sz="40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6" name=""/>
          <p:cNvSpPr/>
          <p:nvPr/>
        </p:nvSpPr>
        <p:spPr>
          <a:xfrm>
            <a:off x="4019040" y="180000"/>
            <a:ext cx="1920960" cy="1486080"/>
          </a:xfrm>
          <a:custGeom>
            <a:avLst/>
            <a:gdLst/>
            <a:ahLst/>
            <a:rect l="0" t="0" r="r" b="b"/>
            <a:pathLst>
              <a:path w="5336" h="4128">
                <a:moveTo>
                  <a:pt x="0" y="2670"/>
                </a:moveTo>
                <a:cubicBezTo>
                  <a:pt x="0" y="2604"/>
                  <a:pt x="22" y="2554"/>
                  <a:pt x="66" y="2519"/>
                </a:cubicBezTo>
                <a:cubicBezTo>
                  <a:pt x="100" y="2482"/>
                  <a:pt x="150" y="2463"/>
                  <a:pt x="216" y="2463"/>
                </a:cubicBezTo>
                <a:lnTo>
                  <a:pt x="729" y="2463"/>
                </a:lnTo>
                <a:cubicBezTo>
                  <a:pt x="788" y="2463"/>
                  <a:pt x="838" y="2482"/>
                  <a:pt x="877" y="2522"/>
                </a:cubicBezTo>
                <a:cubicBezTo>
                  <a:pt x="916" y="2561"/>
                  <a:pt x="936" y="2610"/>
                  <a:pt x="936" y="2670"/>
                </a:cubicBezTo>
                <a:cubicBezTo>
                  <a:pt x="936" y="2729"/>
                  <a:pt x="915" y="2779"/>
                  <a:pt x="874" y="2820"/>
                </a:cubicBezTo>
                <a:cubicBezTo>
                  <a:pt x="834" y="2861"/>
                  <a:pt x="785" y="2881"/>
                  <a:pt x="729" y="2881"/>
                </a:cubicBezTo>
                <a:lnTo>
                  <a:pt x="216" y="2881"/>
                </a:lnTo>
                <a:cubicBezTo>
                  <a:pt x="157" y="2881"/>
                  <a:pt x="106" y="2861"/>
                  <a:pt x="63" y="2820"/>
                </a:cubicBezTo>
                <a:cubicBezTo>
                  <a:pt x="21" y="2779"/>
                  <a:pt x="0" y="2729"/>
                  <a:pt x="0" y="2670"/>
                </a:cubicBezTo>
                <a:moveTo>
                  <a:pt x="226" y="3917"/>
                </a:moveTo>
                <a:cubicBezTo>
                  <a:pt x="226" y="3860"/>
                  <a:pt x="248" y="3810"/>
                  <a:pt x="292" y="3766"/>
                </a:cubicBezTo>
                <a:cubicBezTo>
                  <a:pt x="332" y="3729"/>
                  <a:pt x="382" y="3710"/>
                  <a:pt x="442" y="3710"/>
                </a:cubicBezTo>
                <a:lnTo>
                  <a:pt x="4899" y="3710"/>
                </a:lnTo>
                <a:cubicBezTo>
                  <a:pt x="4958" y="3710"/>
                  <a:pt x="5008" y="3729"/>
                  <a:pt x="5049" y="3769"/>
                </a:cubicBezTo>
                <a:cubicBezTo>
                  <a:pt x="5090" y="3808"/>
                  <a:pt x="5110" y="3856"/>
                  <a:pt x="5110" y="3914"/>
                </a:cubicBezTo>
                <a:cubicBezTo>
                  <a:pt x="5110" y="3972"/>
                  <a:pt x="5090" y="4022"/>
                  <a:pt x="5049" y="4065"/>
                </a:cubicBezTo>
                <a:cubicBezTo>
                  <a:pt x="5008" y="4107"/>
                  <a:pt x="4958" y="4128"/>
                  <a:pt x="4899" y="4128"/>
                </a:cubicBezTo>
                <a:lnTo>
                  <a:pt x="442" y="4128"/>
                </a:lnTo>
                <a:cubicBezTo>
                  <a:pt x="382" y="4128"/>
                  <a:pt x="331" y="4108"/>
                  <a:pt x="289" y="4067"/>
                </a:cubicBezTo>
                <a:cubicBezTo>
                  <a:pt x="247" y="4026"/>
                  <a:pt x="226" y="3976"/>
                  <a:pt x="226" y="3917"/>
                </a:cubicBezTo>
                <a:moveTo>
                  <a:pt x="729" y="936"/>
                </a:moveTo>
                <a:cubicBezTo>
                  <a:pt x="729" y="873"/>
                  <a:pt x="748" y="824"/>
                  <a:pt x="785" y="790"/>
                </a:cubicBezTo>
                <a:cubicBezTo>
                  <a:pt x="826" y="746"/>
                  <a:pt x="876" y="724"/>
                  <a:pt x="936" y="724"/>
                </a:cubicBezTo>
                <a:cubicBezTo>
                  <a:pt x="995" y="724"/>
                  <a:pt x="1045" y="746"/>
                  <a:pt x="1086" y="790"/>
                </a:cubicBezTo>
                <a:lnTo>
                  <a:pt x="1439" y="1147"/>
                </a:lnTo>
                <a:cubicBezTo>
                  <a:pt x="1483" y="1188"/>
                  <a:pt x="1505" y="1236"/>
                  <a:pt x="1505" y="1293"/>
                </a:cubicBezTo>
                <a:cubicBezTo>
                  <a:pt x="1505" y="1355"/>
                  <a:pt x="1485" y="1406"/>
                  <a:pt x="1446" y="1446"/>
                </a:cubicBezTo>
                <a:cubicBezTo>
                  <a:pt x="1407" y="1485"/>
                  <a:pt x="1357" y="1504"/>
                  <a:pt x="1298" y="1504"/>
                </a:cubicBezTo>
                <a:cubicBezTo>
                  <a:pt x="1244" y="1504"/>
                  <a:pt x="1196" y="1484"/>
                  <a:pt x="1152" y="1443"/>
                </a:cubicBezTo>
                <a:lnTo>
                  <a:pt x="785" y="1086"/>
                </a:lnTo>
                <a:cubicBezTo>
                  <a:pt x="748" y="1052"/>
                  <a:pt x="729" y="1001"/>
                  <a:pt x="729" y="936"/>
                </a:cubicBezTo>
                <a:moveTo>
                  <a:pt x="1363" y="2671"/>
                </a:moveTo>
                <a:cubicBezTo>
                  <a:pt x="1363" y="2884"/>
                  <a:pt x="1407" y="3075"/>
                  <a:pt x="1495" y="3245"/>
                </a:cubicBezTo>
                <a:cubicBezTo>
                  <a:pt x="1501" y="3266"/>
                  <a:pt x="1522" y="3277"/>
                  <a:pt x="1556" y="3277"/>
                </a:cubicBezTo>
                <a:lnTo>
                  <a:pt x="1961" y="3277"/>
                </a:lnTo>
                <a:cubicBezTo>
                  <a:pt x="1980" y="3277"/>
                  <a:pt x="1992" y="3272"/>
                  <a:pt x="1996" y="3261"/>
                </a:cubicBezTo>
                <a:cubicBezTo>
                  <a:pt x="2001" y="3250"/>
                  <a:pt x="1996" y="3237"/>
                  <a:pt x="1980" y="3221"/>
                </a:cubicBezTo>
                <a:cubicBezTo>
                  <a:pt x="1848" y="3061"/>
                  <a:pt x="1783" y="2878"/>
                  <a:pt x="1783" y="2671"/>
                </a:cubicBezTo>
                <a:cubicBezTo>
                  <a:pt x="1783" y="2426"/>
                  <a:pt x="1870" y="2218"/>
                  <a:pt x="2046" y="2047"/>
                </a:cubicBezTo>
                <a:cubicBezTo>
                  <a:pt x="2221" y="1876"/>
                  <a:pt x="2430" y="1791"/>
                  <a:pt x="2671" y="1791"/>
                </a:cubicBezTo>
                <a:cubicBezTo>
                  <a:pt x="2916" y="1791"/>
                  <a:pt x="3123" y="1876"/>
                  <a:pt x="3294" y="2047"/>
                </a:cubicBezTo>
                <a:cubicBezTo>
                  <a:pt x="3465" y="2218"/>
                  <a:pt x="3550" y="2426"/>
                  <a:pt x="3550" y="2671"/>
                </a:cubicBezTo>
                <a:cubicBezTo>
                  <a:pt x="3550" y="2881"/>
                  <a:pt x="3486" y="3064"/>
                  <a:pt x="3357" y="3221"/>
                </a:cubicBezTo>
                <a:cubicBezTo>
                  <a:pt x="3348" y="3237"/>
                  <a:pt x="3343" y="3246"/>
                  <a:pt x="3343" y="3249"/>
                </a:cubicBezTo>
                <a:cubicBezTo>
                  <a:pt x="3343" y="3255"/>
                  <a:pt x="3346" y="3262"/>
                  <a:pt x="3350" y="3268"/>
                </a:cubicBezTo>
                <a:cubicBezTo>
                  <a:pt x="3355" y="3274"/>
                  <a:pt x="3364" y="3277"/>
                  <a:pt x="3376" y="3277"/>
                </a:cubicBezTo>
                <a:lnTo>
                  <a:pt x="3789" y="3277"/>
                </a:lnTo>
                <a:cubicBezTo>
                  <a:pt x="3811" y="3277"/>
                  <a:pt x="3829" y="3266"/>
                  <a:pt x="3841" y="3245"/>
                </a:cubicBezTo>
                <a:cubicBezTo>
                  <a:pt x="3932" y="3072"/>
                  <a:pt x="3977" y="2881"/>
                  <a:pt x="3977" y="2671"/>
                </a:cubicBezTo>
                <a:cubicBezTo>
                  <a:pt x="3977" y="2435"/>
                  <a:pt x="3918" y="2218"/>
                  <a:pt x="3801" y="2017"/>
                </a:cubicBezTo>
                <a:cubicBezTo>
                  <a:pt x="3683" y="1816"/>
                  <a:pt x="3524" y="1657"/>
                  <a:pt x="3324" y="1540"/>
                </a:cubicBezTo>
                <a:cubicBezTo>
                  <a:pt x="3123" y="1422"/>
                  <a:pt x="2905" y="1363"/>
                  <a:pt x="2670" y="1363"/>
                </a:cubicBezTo>
                <a:cubicBezTo>
                  <a:pt x="2435" y="1363"/>
                  <a:pt x="2217" y="1422"/>
                  <a:pt x="2017" y="1540"/>
                </a:cubicBezTo>
                <a:cubicBezTo>
                  <a:pt x="1816" y="1657"/>
                  <a:pt x="1657" y="1816"/>
                  <a:pt x="1540" y="2017"/>
                </a:cubicBezTo>
                <a:cubicBezTo>
                  <a:pt x="1422" y="2218"/>
                  <a:pt x="1363" y="2435"/>
                  <a:pt x="1363" y="2671"/>
                </a:cubicBezTo>
                <a:moveTo>
                  <a:pt x="2460" y="729"/>
                </a:moveTo>
                <a:lnTo>
                  <a:pt x="2460" y="216"/>
                </a:lnTo>
                <a:cubicBezTo>
                  <a:pt x="2460" y="157"/>
                  <a:pt x="2480" y="106"/>
                  <a:pt x="2521" y="64"/>
                </a:cubicBezTo>
                <a:cubicBezTo>
                  <a:pt x="2561" y="21"/>
                  <a:pt x="2611" y="0"/>
                  <a:pt x="2669" y="0"/>
                </a:cubicBezTo>
                <a:cubicBezTo>
                  <a:pt x="2727" y="0"/>
                  <a:pt x="2778" y="21"/>
                  <a:pt x="2821" y="64"/>
                </a:cubicBezTo>
                <a:cubicBezTo>
                  <a:pt x="2865" y="106"/>
                  <a:pt x="2887" y="157"/>
                  <a:pt x="2887" y="216"/>
                </a:cubicBezTo>
                <a:lnTo>
                  <a:pt x="2887" y="729"/>
                </a:lnTo>
                <a:cubicBezTo>
                  <a:pt x="2887" y="788"/>
                  <a:pt x="2865" y="839"/>
                  <a:pt x="2821" y="881"/>
                </a:cubicBezTo>
                <a:cubicBezTo>
                  <a:pt x="2778" y="924"/>
                  <a:pt x="2727" y="945"/>
                  <a:pt x="2669" y="945"/>
                </a:cubicBezTo>
                <a:cubicBezTo>
                  <a:pt x="2611" y="945"/>
                  <a:pt x="2561" y="924"/>
                  <a:pt x="2521" y="881"/>
                </a:cubicBezTo>
                <a:cubicBezTo>
                  <a:pt x="2480" y="839"/>
                  <a:pt x="2460" y="788"/>
                  <a:pt x="2460" y="729"/>
                </a:cubicBezTo>
                <a:moveTo>
                  <a:pt x="3836" y="1293"/>
                </a:moveTo>
                <a:cubicBezTo>
                  <a:pt x="3836" y="1233"/>
                  <a:pt x="3857" y="1185"/>
                  <a:pt x="3898" y="1147"/>
                </a:cubicBezTo>
                <a:lnTo>
                  <a:pt x="4250" y="790"/>
                </a:lnTo>
                <a:cubicBezTo>
                  <a:pt x="4291" y="746"/>
                  <a:pt x="4341" y="724"/>
                  <a:pt x="4401" y="724"/>
                </a:cubicBezTo>
                <a:cubicBezTo>
                  <a:pt x="4463" y="724"/>
                  <a:pt x="4514" y="744"/>
                  <a:pt x="4553" y="785"/>
                </a:cubicBezTo>
                <a:cubicBezTo>
                  <a:pt x="4592" y="826"/>
                  <a:pt x="4612" y="876"/>
                  <a:pt x="4612" y="936"/>
                </a:cubicBezTo>
                <a:cubicBezTo>
                  <a:pt x="4612" y="998"/>
                  <a:pt x="4595" y="1049"/>
                  <a:pt x="4560" y="1086"/>
                </a:cubicBezTo>
                <a:lnTo>
                  <a:pt x="4189" y="1443"/>
                </a:lnTo>
                <a:cubicBezTo>
                  <a:pt x="4148" y="1481"/>
                  <a:pt x="4100" y="1500"/>
                  <a:pt x="4043" y="1500"/>
                </a:cubicBezTo>
                <a:cubicBezTo>
                  <a:pt x="3981" y="1500"/>
                  <a:pt x="3931" y="1481"/>
                  <a:pt x="3893" y="1443"/>
                </a:cubicBezTo>
                <a:cubicBezTo>
                  <a:pt x="3855" y="1406"/>
                  <a:pt x="3836" y="1356"/>
                  <a:pt x="3836" y="1293"/>
                </a:cubicBezTo>
                <a:moveTo>
                  <a:pt x="4405" y="2670"/>
                </a:moveTo>
                <a:cubicBezTo>
                  <a:pt x="4405" y="2604"/>
                  <a:pt x="4426" y="2554"/>
                  <a:pt x="4466" y="2519"/>
                </a:cubicBezTo>
                <a:cubicBezTo>
                  <a:pt x="4501" y="2482"/>
                  <a:pt x="4548" y="2463"/>
                  <a:pt x="4607" y="2463"/>
                </a:cubicBezTo>
                <a:lnTo>
                  <a:pt x="5120" y="2463"/>
                </a:lnTo>
                <a:cubicBezTo>
                  <a:pt x="5179" y="2463"/>
                  <a:pt x="5230" y="2482"/>
                  <a:pt x="5272" y="2522"/>
                </a:cubicBezTo>
                <a:cubicBezTo>
                  <a:pt x="5315" y="2561"/>
                  <a:pt x="5336" y="2610"/>
                  <a:pt x="5336" y="2670"/>
                </a:cubicBezTo>
                <a:cubicBezTo>
                  <a:pt x="5336" y="2729"/>
                  <a:pt x="5315" y="2779"/>
                  <a:pt x="5272" y="2820"/>
                </a:cubicBezTo>
                <a:cubicBezTo>
                  <a:pt x="5230" y="2861"/>
                  <a:pt x="5179" y="2881"/>
                  <a:pt x="5120" y="2881"/>
                </a:cubicBezTo>
                <a:lnTo>
                  <a:pt x="4607" y="2881"/>
                </a:lnTo>
                <a:cubicBezTo>
                  <a:pt x="4551" y="2881"/>
                  <a:pt x="4503" y="2861"/>
                  <a:pt x="4464" y="2820"/>
                </a:cubicBezTo>
                <a:cubicBezTo>
                  <a:pt x="4425" y="2779"/>
                  <a:pt x="4405" y="2729"/>
                  <a:pt x="4405" y="2670"/>
                </a:cubicBezTo>
                <a:close/>
              </a:path>
            </a:pathLst>
          </a:custGeom>
          <a:gradFill rotWithShape="0">
            <a:gsLst>
              <a:gs pos="0">
                <a:srgbClr val="ffffff">
                  <a:alpha val="80000"/>
                </a:srgbClr>
              </a:gs>
              <a:gs pos="100000">
                <a:srgbClr val="ffffff"/>
              </a:gs>
            </a:gsLst>
            <a:lin ang="5400000"/>
          </a:gradFill>
          <a:ln w="0">
            <a:noFill/>
          </a:ln>
        </p:spPr>
        <p:txBody>
          <a:bodyPr lIns="90000" rIns="90000" tIns="45000" bIns="45000" anchor="ctr" anchorCtr="1">
            <a:noAutofit/>
          </a:bodyPr>
          <a:p>
            <a:endParaRPr b="0" lang="es-ES" sz="1800" spc="-1" strike="noStrike">
              <a:solidFill>
                <a:srgbClr val="000000"/>
              </a:solidFill>
              <a:latin typeface="Noto Sans"/>
            </a:endParaRPr>
          </a:p>
        </p:txBody>
      </p:sp>
      <p:sp>
        <p:nvSpPr>
          <p:cNvPr id="107" name=""/>
          <p:cNvSpPr txBox="1"/>
          <p:nvPr/>
        </p:nvSpPr>
        <p:spPr>
          <a:xfrm>
            <a:off x="360000" y="2836080"/>
            <a:ext cx="9360000" cy="30999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ffffff"/>
                </a:solidFill>
                <a:latin typeface="Noto Sans"/>
              </a:rPr>
              <a:t>HW IA mínimo: </a:t>
            </a:r>
            <a:r>
              <a:rPr b="0" lang="es-ES" sz="2600" spc="-1" strike="noStrike">
                <a:solidFill>
                  <a:srgbClr val="ffffff"/>
                </a:solidFill>
                <a:latin typeface="Noto Sans"/>
              </a:rPr>
              <a:t>RTX 3090 </a:t>
            </a:r>
            <a:r>
              <a:rPr b="0" lang="es-ES" sz="1600" spc="-1" strike="noStrike">
                <a:solidFill>
                  <a:srgbClr val="ffffff"/>
                </a:solidFill>
                <a:latin typeface="Noto Sans"/>
              </a:rPr>
              <a:t>(No diseñado para 24/7)</a:t>
            </a:r>
            <a:r>
              <a:rPr b="0" lang="es-ES" sz="2600" spc="-1" strike="noStrike">
                <a:solidFill>
                  <a:srgbClr val="ffffff"/>
                </a:solidFill>
                <a:latin typeface="Noto Sans"/>
              </a:rPr>
              <a:t>.</a:t>
            </a:r>
            <a:endParaRPr b="0" lang="es-ES" sz="26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ffffff"/>
                </a:solidFill>
                <a:latin typeface="Noto Sans"/>
              </a:rPr>
              <a:t>Preferible A6000</a:t>
            </a:r>
            <a:endParaRPr b="0" lang="es-ES" sz="2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600" spc="-1" strike="noStrike">
                <a:solidFill>
                  <a:srgbClr val="ffffff"/>
                </a:solidFill>
                <a:latin typeface="Noto Sans"/>
              </a:rPr>
              <a:t>Modelo IA mínimo: </a:t>
            </a:r>
            <a:r>
              <a:rPr b="0" lang="es-ES" sz="2600" spc="-1" strike="noStrike">
                <a:solidFill>
                  <a:srgbClr val="ffffff"/>
                </a:solidFill>
                <a:latin typeface="Noto Sans"/>
              </a:rPr>
              <a:t>Llama 3.2-3B</a:t>
            </a:r>
            <a:endParaRPr b="0" lang="es-ES" sz="2600" spc="-1" strike="noStrike">
              <a:solidFill>
                <a:srgbClr val="000000"/>
              </a:solidFill>
              <a:latin typeface="Nimbus Sans"/>
            </a:endParaRPr>
          </a:p>
          <a:p>
            <a:pPr lvl="1" marL="432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2600" spc="-1" strike="noStrike">
                <a:solidFill>
                  <a:srgbClr val="ffffff"/>
                </a:solidFill>
                <a:latin typeface="Noto Sans"/>
              </a:rPr>
              <a:t>Preferible: Mistral 7B</a:t>
            </a:r>
            <a:endParaRPr b="0" lang="es-ES" sz="2600" spc="-1" strike="noStrike">
              <a:solidFill>
                <a:srgbClr val="000000"/>
              </a:solidFill>
              <a:latin typeface="Nimbus Sans"/>
            </a:endParaRPr>
          </a:p>
          <a:p>
            <a:pPr marL="216000" indent="-21600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1" lang="es-ES" sz="2400" spc="-1" strike="noStrike">
                <a:solidFill>
                  <a:srgbClr val="ffffff"/>
                </a:solidFill>
                <a:latin typeface="Noto Sans"/>
              </a:rPr>
              <a:t>HW datos mínimo</a:t>
            </a:r>
            <a:r>
              <a:rPr b="0" lang="es-ES" sz="2400" spc="-1" strike="noStrike">
                <a:solidFill>
                  <a:srgbClr val="ffffff"/>
                </a:solidFill>
                <a:latin typeface="Noto Sans"/>
              </a:rPr>
              <a:t>: Intel Core Ultra 9 285K/64GB/2TB</a:t>
            </a:r>
            <a:endParaRPr b="0" lang="es-ES" sz="2400" spc="-1" strike="noStrike">
              <a:solidFill>
                <a:srgbClr val="000000"/>
              </a:solidFill>
              <a:latin typeface="Nimbus Sans"/>
            </a:endParaRPr>
          </a:p>
        </p:txBody>
      </p:sp>
    </p:spTree>
  </p:cSld>
  <p:transition>
    <p:fade/>
  </p:transition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8" name=""/>
          <p:cNvGraphicFramePr/>
          <p:nvPr/>
        </p:nvGraphicFramePr>
        <p:xfrm>
          <a:off x="503280" y="1709280"/>
          <a:ext cx="9143640" cy="3015720"/>
        </p:xfrm>
        <a:graphic>
          <a:graphicData uri="http://schemas.openxmlformats.org/drawingml/2006/table">
            <a:tbl>
              <a:tblPr/>
              <a:tblGrid>
                <a:gridCol w="4102200"/>
                <a:gridCol w="1791720"/>
                <a:gridCol w="1743840"/>
                <a:gridCol w="1506240"/>
              </a:tblGrid>
              <a:tr h="56412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Lato"/>
                        </a:rPr>
                        <a:t>GPU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Lato"/>
                        </a:rPr>
                        <a:t>RunPod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Lato"/>
                        </a:rPr>
                        <a:t>HyperStack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0d84a1"/>
                          </a:solidFill>
                          <a:latin typeface="Lato"/>
                        </a:rPr>
                        <a:t>Azure</a:t>
                      </a:r>
                      <a:endParaRPr b="0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56412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NVIDIA RTX 3090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0.43$/h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No disponible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No aplica</a:t>
                      </a:r>
                      <a:endParaRPr b="0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2820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NVIDIA A6000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0.49 $/h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0.5 $/h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0d84a1"/>
                          </a:solidFill>
                          <a:latin typeface="Noto Sans"/>
                        </a:rPr>
                        <a:t>No aplica</a:t>
                      </a:r>
                      <a:endParaRPr b="0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2820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NVIDIA A100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1.64 $/h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333333"/>
                      </a:solidFill>
                      <a:prstDash val="solid"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666666"/>
                          </a:solidFill>
                          <a:latin typeface="Noto Sans"/>
                        </a:rPr>
                        <a:t>1.39 $/h</a:t>
                      </a:r>
                      <a:endParaRPr b="0" lang="es-ES" sz="1800" spc="-1" strike="noStrike">
                        <a:solidFill>
                          <a:srgbClr val="666666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333333"/>
                      </a:solidFill>
                      <a:prstDash val="solid"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r>
                        <a:rPr b="0" lang="es-ES" sz="1800" spc="-1" strike="noStrike">
                          <a:solidFill>
                            <a:srgbClr val="0d84a1"/>
                          </a:solidFill>
                          <a:latin typeface="Noto Sans"/>
                        </a:rPr>
                        <a:t>No aplica</a:t>
                      </a:r>
                      <a:endParaRPr b="0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333333"/>
                      </a:solidFill>
                      <a:prstDash val="solid"/>
                    </a:lnT>
                    <a:lnB w="720">
                      <a:solidFill>
                        <a:srgbClr val="333333"/>
                      </a:solidFill>
                      <a:prstDash val="solid"/>
                    </a:lnB>
                    <a:solidFill>
                      <a:srgbClr val="ffffff"/>
                    </a:solidFill>
                  </a:tcPr>
                </a:tc>
              </a:tr>
              <a:tr h="631440">
                <a:tc>
                  <a:txBody>
                    <a:bodyPr lIns="90000" rIns="90000" tIns="46800" bIns="46800" anchor="ctr">
                      <a:noAutofit/>
                    </a:bodyPr>
                    <a:p>
                      <a:pPr>
                        <a:lnSpc>
                          <a:spcPct val="115000"/>
                        </a:lnSpc>
                      </a:pPr>
                      <a:endParaRPr b="1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333333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endParaRPr b="1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333333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endParaRPr b="1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333333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lIns="90000" rIns="90000" tIns="46800" bIns="46800" anchor="ctr">
                      <a:noAutofit/>
                    </a:bodyPr>
                    <a:p>
                      <a:pPr algn="r">
                        <a:lnSpc>
                          <a:spcPct val="115000"/>
                        </a:lnSpc>
                      </a:pPr>
                      <a:endParaRPr b="1" lang="es-ES" sz="1800" spc="-1" strike="noStrike">
                        <a:solidFill>
                          <a:srgbClr val="0d84a1"/>
                        </a:solidFill>
                        <a:latin typeface="Lato"/>
                      </a:endParaRPr>
                    </a:p>
                  </a:txBody>
                  <a:tcPr anchor="ctr" marL="90000" marR="90000">
                    <a:lnL>
                      <a:noFill/>
                    </a:lnL>
                    <a:lnR>
                      <a:noFill/>
                    </a:lnR>
                    <a:lnT w="720">
                      <a:solidFill>
                        <a:srgbClr val="333333"/>
                      </a:solidFill>
                      <a:prstDash val="solid"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3640" y="226080"/>
            <a:ext cx="906840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1" lang="es-ES" sz="5400" spc="-1" strike="noStrike">
                <a:solidFill>
                  <a:srgbClr val="ffffff"/>
                </a:solidFill>
                <a:highlight>
                  <a:srgbClr val="0d84a1"/>
                </a:highlight>
                <a:latin typeface="Noto Sans"/>
              </a:rPr>
              <a:t>Estimación de costes IA</a:t>
            </a:r>
            <a:endParaRPr b="0" lang="es-ES" sz="5400" spc="-1" strike="noStrike">
              <a:solidFill>
                <a:srgbClr val="000000"/>
              </a:solidFill>
              <a:latin typeface="Noto Sans"/>
            </a:endParaRPr>
          </a:p>
        </p:txBody>
      </p:sp>
    </p:spTree>
  </p:cSld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2025-04-21T12:57:15Z</dcterms:created>
  <dc:creator/>
  <dc:description/>
  <dc:language>es-ES</dc:language>
  <cp:lastModifiedBy/>
  <dcterms:modified xsi:type="dcterms:W3CDTF">2025-04-22T11:11:48Z</dcterms:modified>
  <cp:revision>10</cp:revision>
  <dc:subject/>
  <dc:title>Freshes</dc:title>
</cp:coreProperties>
</file>