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hh1HdRY7v0QGBrRcIJw2se6FEd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862577cfa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862577cf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0862577cfa_0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862577cfa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862577cf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0862577cfa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862577cfa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862577cf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0862577cfa_0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8"/>
          <p:cNvPicPr preferRelativeResize="0"/>
          <p:nvPr/>
        </p:nvPicPr>
        <p:blipFill rotWithShape="1">
          <a:blip r:embed="rId2">
            <a:alphaModFix/>
          </a:blip>
          <a:srcRect b="19208" l="25516" r="10732" t="21265"/>
          <a:stretch/>
        </p:blipFill>
        <p:spPr>
          <a:xfrm>
            <a:off x="0" y="-58738"/>
            <a:ext cx="9251950" cy="691197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BFBFBF"/>
              </a:buClr>
              <a:buSzPts val="2800"/>
              <a:buNone/>
              <a:defRPr b="1" sz="2800">
                <a:solidFill>
                  <a:srgbClr val="BFBFB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30"/>
          <p:cNvPicPr preferRelativeResize="0"/>
          <p:nvPr/>
        </p:nvPicPr>
        <p:blipFill rotWithShape="1">
          <a:blip r:embed="rId2">
            <a:alphaModFix/>
          </a:blip>
          <a:srcRect b="19208" l="25516" r="10732" t="21265"/>
          <a:stretch/>
        </p:blipFill>
        <p:spPr>
          <a:xfrm>
            <a:off x="0" y="-58738"/>
            <a:ext cx="9251950" cy="691197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0"/>
          <p:cNvSpPr txBox="1"/>
          <p:nvPr>
            <p:ph type="ctrTitle"/>
          </p:nvPr>
        </p:nvSpPr>
        <p:spPr>
          <a:xfrm>
            <a:off x="457200" y="2582863"/>
            <a:ext cx="7772400" cy="1470025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323528" y="1412776"/>
            <a:ext cx="8363272" cy="4713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  <p:pic>
        <p:nvPicPr>
          <p:cNvPr id="27" name="Google Shape;27;p19"/>
          <p:cNvPicPr preferRelativeResize="0"/>
          <p:nvPr/>
        </p:nvPicPr>
        <p:blipFill rotWithShape="1">
          <a:blip r:embed="rId2">
            <a:alphaModFix/>
          </a:blip>
          <a:srcRect b="69243" l="26253" r="11005" t="21381"/>
          <a:stretch/>
        </p:blipFill>
        <p:spPr>
          <a:xfrm>
            <a:off x="0" y="0"/>
            <a:ext cx="9142413" cy="10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9"/>
          <p:cNvSpPr txBox="1"/>
          <p:nvPr>
            <p:ph type="title"/>
          </p:nvPr>
        </p:nvSpPr>
        <p:spPr>
          <a:xfrm>
            <a:off x="251520" y="0"/>
            <a:ext cx="806489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1"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y objetos">
  <p:cSld name="1_Título y objeto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20"/>
          <p:cNvPicPr preferRelativeResize="0"/>
          <p:nvPr/>
        </p:nvPicPr>
        <p:blipFill rotWithShape="1">
          <a:blip r:embed="rId2">
            <a:alphaModFix/>
          </a:blip>
          <a:srcRect b="69243" l="26253" r="11005" t="21381"/>
          <a:stretch/>
        </p:blipFill>
        <p:spPr>
          <a:xfrm>
            <a:off x="0" y="0"/>
            <a:ext cx="9142413" cy="10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2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w3schools.com/java/" TargetMode="External"/><Relationship Id="rId4" Type="http://schemas.openxmlformats.org/officeDocument/2006/relationships/hyperlink" Target="https://www.obsbusiness.school/blog/que-es-un-mapa-de-procesos" TargetMode="External"/><Relationship Id="rId5" Type="http://schemas.openxmlformats.org/officeDocument/2006/relationships/hyperlink" Target="https://docs.github.com/en/get-started/onboarding/getting-started-with-your-github-account" TargetMode="External"/><Relationship Id="rId6" Type="http://schemas.openxmlformats.org/officeDocument/2006/relationships/hyperlink" Target="https://www.itesrc.edu.mx/portal/articles.php?id_art=1" TargetMode="External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390775" y="879950"/>
            <a:ext cx="85443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PE"/>
              <a:t>Trabajo final  del curso Fundamentos de </a:t>
            </a:r>
            <a:r>
              <a:rPr lang="es-PE"/>
              <a:t>Programación II</a:t>
            </a:r>
            <a:endParaRPr/>
          </a:p>
        </p:txBody>
      </p:sp>
      <p:sp>
        <p:nvSpPr>
          <p:cNvPr id="96" name="Google Shape;96;p1"/>
          <p:cNvSpPr txBox="1"/>
          <p:nvPr>
            <p:ph idx="4294967295" type="body"/>
          </p:nvPr>
        </p:nvSpPr>
        <p:spPr>
          <a:xfrm>
            <a:off x="1110927" y="2682777"/>
            <a:ext cx="1656300" cy="3693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38" scaled="0"/>
          </a:gra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PE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Integrantes:</a:t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1371051" y="3322406"/>
            <a:ext cx="65805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PE" sz="1550">
                <a:solidFill>
                  <a:schemeClr val="lt1"/>
                </a:solidFill>
              </a:rPr>
              <a:t>Nicoleanggie Miluzkha Ysique De La Torre </a:t>
            </a:r>
            <a:endParaRPr sz="155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PE" sz="1550">
                <a:solidFill>
                  <a:schemeClr val="lt1"/>
                </a:solidFill>
              </a:rPr>
              <a:t>Sebastián Renato Vásquez Dávila</a:t>
            </a:r>
            <a:endParaRPr sz="155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PE" sz="1550">
                <a:solidFill>
                  <a:schemeClr val="lt1"/>
                </a:solidFill>
              </a:rPr>
              <a:t>Cesar Andres Zapata Collens </a:t>
            </a:r>
            <a:endParaRPr sz="155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PE" sz="1550">
                <a:solidFill>
                  <a:schemeClr val="lt1"/>
                </a:solidFill>
              </a:rPr>
              <a:t>Nelson Alexis Yagua Cosi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1110928" y="5700348"/>
            <a:ext cx="1656300" cy="3288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38" scaled="0"/>
          </a:gra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s-PE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Docente: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3216477" y="5700350"/>
            <a:ext cx="364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lt1"/>
                </a:solidFill>
              </a:rPr>
              <a:t>Juan Carlos </a:t>
            </a:r>
            <a:r>
              <a:rPr lang="es-PE" sz="1500">
                <a:solidFill>
                  <a:schemeClr val="lt1"/>
                </a:solidFill>
              </a:rPr>
              <a:t>Fernández</a:t>
            </a:r>
            <a:r>
              <a:rPr lang="es-PE" sz="1500">
                <a:solidFill>
                  <a:schemeClr val="lt1"/>
                </a:solidFill>
              </a:rPr>
              <a:t> Sánchez</a:t>
            </a:r>
            <a:endParaRPr b="0" sz="29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862577cfa_0_4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  <p:sp>
        <p:nvSpPr>
          <p:cNvPr id="171" name="Google Shape;171;g30862577cfa_0_42"/>
          <p:cNvSpPr txBox="1"/>
          <p:nvPr>
            <p:ph type="title"/>
          </p:nvPr>
        </p:nvSpPr>
        <p:spPr>
          <a:xfrm>
            <a:off x="251520" y="0"/>
            <a:ext cx="80649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Presentación</a:t>
            </a:r>
            <a:r>
              <a:rPr lang="es-PE"/>
              <a:t> del programa</a:t>
            </a:r>
            <a:endParaRPr/>
          </a:p>
        </p:txBody>
      </p:sp>
      <p:pic>
        <p:nvPicPr>
          <p:cNvPr id="172" name="Google Shape;172;g30862577cfa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475" y="2106250"/>
            <a:ext cx="5715000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30862577cfa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6475" y="3948725"/>
            <a:ext cx="571500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>
            <p:ph type="title"/>
          </p:nvPr>
        </p:nvSpPr>
        <p:spPr>
          <a:xfrm>
            <a:off x="251520" y="0"/>
            <a:ext cx="806489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Conclusiones generales:</a:t>
            </a:r>
            <a:endParaRPr/>
          </a:p>
        </p:txBody>
      </p:sp>
      <p:sp>
        <p:nvSpPr>
          <p:cNvPr id="179" name="Google Shape;179;p15"/>
          <p:cNvSpPr txBox="1"/>
          <p:nvPr/>
        </p:nvSpPr>
        <p:spPr>
          <a:xfrm>
            <a:off x="323528" y="1412776"/>
            <a:ext cx="2304256" cy="400109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Conclusiones:</a:t>
            </a:r>
            <a:endParaRPr/>
          </a:p>
        </p:txBody>
      </p:sp>
      <p:sp>
        <p:nvSpPr>
          <p:cNvPr id="180" name="Google Shape;18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  <p:sp>
        <p:nvSpPr>
          <p:cNvPr id="181" name="Google Shape;181;p15"/>
          <p:cNvSpPr txBox="1"/>
          <p:nvPr/>
        </p:nvSpPr>
        <p:spPr>
          <a:xfrm>
            <a:off x="282700" y="2043075"/>
            <a:ext cx="81285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PE" sz="1100">
                <a:solidFill>
                  <a:schemeClr val="dk1"/>
                </a:solidFill>
              </a:rPr>
              <a:t>Eficiencia y precisión en el manejo de inventarios</a:t>
            </a:r>
            <a:r>
              <a:rPr lang="es-PE" sz="1100">
                <a:solidFill>
                  <a:schemeClr val="dk1"/>
                </a:solidFill>
              </a:rPr>
              <a:t>: La implementación de un sistema automatizado permitirá a la Bodega San Judas registrar entradas y salidas de productos en tiempo real, eliminando errores manuales y mejorando la precisión de los datos. Esto optimizará la gestión de inventarios, permitiendo una respuesta rápida a la demanda.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PE" sz="1100">
                <a:solidFill>
                  <a:schemeClr val="dk1"/>
                </a:solidFill>
              </a:rPr>
              <a:t>Aumento de seguridad y reducción de pérdidas</a:t>
            </a:r>
            <a:r>
              <a:rPr lang="es-PE" sz="1100">
                <a:solidFill>
                  <a:schemeClr val="dk1"/>
                </a:solidFill>
              </a:rPr>
              <a:t>: El sistema reducirá robos internos y errores administrativos al proporcionar un registro detallado y en tiempo real de todas las transacciones. Esto facilitará la detección de discrepancias, mejorando la seguridad interna y la confianza en los datos de ventas e inventario.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PE" sz="1100">
                <a:solidFill>
                  <a:schemeClr val="dk1"/>
                </a:solidFill>
              </a:rPr>
              <a:t>Aplicación de conceptos de programación</a:t>
            </a:r>
            <a:r>
              <a:rPr lang="es-PE" sz="1100">
                <a:solidFill>
                  <a:schemeClr val="dk1"/>
                </a:solidFill>
              </a:rPr>
              <a:t>: El desarrollo del sistema ha permitido aplicar conceptos teóricos aprendidos en el curso de programación, como manejo de bases de datos en archivos CSV, subprogramas, bucles, y diseño de software. Esto ha fortalecido las habilidades prácticas del grupo.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PE" sz="1100">
                <a:solidFill>
                  <a:schemeClr val="dk1"/>
                </a:solidFill>
              </a:rPr>
              <a:t>Desarrollo de habilidades de resolución de problemas y gestión de proyectos</a:t>
            </a:r>
            <a:r>
              <a:rPr lang="es-PE" sz="1100">
                <a:solidFill>
                  <a:schemeClr val="dk1"/>
                </a:solidFill>
              </a:rPr>
              <a:t>: La creación del sistema ha proporcionado experiencia en la identificación de problemas, diseño, implementación y pruebas, fomentando habilidades clave como análisis de requisitos, planificación de proyectos y adaptación a desafíos, preparando al grupo para futuros proyectos profesionales.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874" y="4916185"/>
            <a:ext cx="2304251" cy="1440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/>
        </p:nvSpPr>
        <p:spPr>
          <a:xfrm>
            <a:off x="251520" y="188640"/>
            <a:ext cx="8064896" cy="72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1" lang="es-PE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Bibliografía </a:t>
            </a:r>
            <a:endParaRPr/>
          </a:p>
        </p:txBody>
      </p:sp>
      <p:sp>
        <p:nvSpPr>
          <p:cNvPr id="188" name="Google Shape;188;p16"/>
          <p:cNvSpPr txBox="1"/>
          <p:nvPr/>
        </p:nvSpPr>
        <p:spPr>
          <a:xfrm>
            <a:off x="431550" y="1412775"/>
            <a:ext cx="8280900" cy="29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i="1" lang="es-PE" sz="1100">
                <a:solidFill>
                  <a:schemeClr val="dk1"/>
                </a:solidFill>
              </a:rPr>
              <a:t>Java Tutorial. (n.d.). W3Schools. Retrieved September 14, 2024, from </a:t>
            </a:r>
            <a:r>
              <a:rPr i="1" lang="es-PE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https://www.w3schools.com/java/</a:t>
            </a:r>
            <a:r>
              <a:rPr i="1" lang="es-PE" sz="1100">
                <a:solidFill>
                  <a:schemeClr val="dk1"/>
                </a:solidFill>
              </a:rPr>
              <a:t> 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i="1" lang="es-PE" sz="1100">
                <a:solidFill>
                  <a:schemeClr val="dk1"/>
                </a:solidFill>
              </a:rPr>
              <a:t>OBS Business School. (2024, septiembre 14). ¿Qué es un mapa de procesos? OBS Business School. </a:t>
            </a:r>
            <a:endParaRPr i="1" sz="11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i="1" lang="es-PE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https://www.obsbusiness.school/blog/que-es-un-mapa-de-procesos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i="1" lang="es-PE" sz="1100">
                <a:solidFill>
                  <a:schemeClr val="dk1"/>
                </a:solidFill>
              </a:rPr>
              <a:t>GitHub. (2024, septiembre 14). Introducción a tu cuenta de GitHub. GitHub Docs. </a:t>
            </a:r>
            <a:endParaRPr i="1" sz="11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i="1" lang="es-PE" sz="11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https://docs.github.com/en/get-started/onboarding/getting-started-with-your-github-account</a:t>
            </a:r>
            <a:r>
              <a:rPr i="1" lang="es-PE" sz="1100">
                <a:solidFill>
                  <a:schemeClr val="dk1"/>
                </a:solidFill>
              </a:rPr>
              <a:t> 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i="1" lang="es-PE" sz="1100">
                <a:solidFill>
                  <a:schemeClr val="dk1"/>
                </a:solidFill>
              </a:rPr>
              <a:t>ITESRC. (30 de septiembre de 2024).. Tecnológico Nacional de México: Objetivo general. Instituto Tecnológico Superior de Río Verde. </a:t>
            </a:r>
            <a:r>
              <a:rPr i="1" lang="es-PE" sz="11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https://www.itesrc.edu.mx/portal/articles.php?id_art=1</a:t>
            </a:r>
            <a:r>
              <a:rPr i="1" lang="es-PE" sz="1100">
                <a:solidFill>
                  <a:schemeClr val="dk1"/>
                </a:solidFill>
              </a:rPr>
              <a:t> </a:t>
            </a:r>
            <a:endParaRPr i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47025" y="4574252"/>
            <a:ext cx="1918925" cy="119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0625" y="4476550"/>
            <a:ext cx="1545175" cy="15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290595" y="246249"/>
            <a:ext cx="8064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s-PE" sz="2600"/>
              <a:t>Introducción:</a:t>
            </a:r>
            <a:br>
              <a:rPr lang="es-PE" sz="2600"/>
            </a:br>
            <a:endParaRPr sz="2600"/>
          </a:p>
        </p:txBody>
      </p:sp>
      <p:sp>
        <p:nvSpPr>
          <p:cNvPr id="105" name="Google Shape;105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AutoNum type="arabicPeriod"/>
            </a:pPr>
            <a:fld id="{00000000-1234-1234-1234-123412341234}" type="slidenum">
              <a:rPr lang="es-PE"/>
              <a:t>‹#›</a:t>
            </a:fld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371225" y="1516250"/>
            <a:ext cx="5216700" cy="4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PE"/>
              <a:t>La Bodega San Judas enfrenta dificultades en el control de su inventario debido al uso de registros manuales, lo que genera errores, pérdida de tiempo y dificultades para mantener un control preciso de existencias. Esto impide detectar productos con baja disponibilidad y complica el cálculo de ventas, afectando la eficiencia operativa y la capacidad de respuesta a la demanda.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PE"/>
              <a:t>Para solucionar estos problemas, se propone desarrollar una aplicación en Java que automatice el control de inventarios y ventas mediante la Programación Orientada a Objetos (POO). Los objetivos incluyen registrar y gestionar las ventas y existencias en tiempo real, reducir errores humanos y mejorar la toma de decisiones. El sistema contará con módulos para control de inventarios, registro de ventas diarias y generación de reportes automáticos semanales y mensuales. La POO permitirá una solución escalable y eficiente, mejorando la operatividad y adaptándose a futuras necesidades del negocio.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175" y="2020324"/>
            <a:ext cx="3251276" cy="325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251520" y="0"/>
            <a:ext cx="806489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Análisis</a:t>
            </a:r>
            <a:r>
              <a:rPr lang="es-PE"/>
              <a:t> del problema:</a:t>
            </a:r>
            <a:endParaRPr/>
          </a:p>
        </p:txBody>
      </p:sp>
      <p:sp>
        <p:nvSpPr>
          <p:cNvPr id="113" name="Google Shape;113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545225" y="2061325"/>
            <a:ext cx="5374800" cy="3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-PE" sz="1800">
                <a:solidFill>
                  <a:schemeClr val="dk1"/>
                </a:solidFill>
              </a:rPr>
              <a:t>Pérdidas por falta de stock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-PE" sz="1800">
                <a:solidFill>
                  <a:schemeClr val="dk1"/>
                </a:solidFill>
              </a:rPr>
              <a:t>Costos por sobrestock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-PE" sz="1800">
                <a:solidFill>
                  <a:schemeClr val="dk1"/>
                </a:solidFill>
              </a:rPr>
              <a:t>Impacto financiero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-PE" sz="1800">
                <a:solidFill>
                  <a:schemeClr val="dk1"/>
                </a:solidFill>
              </a:rPr>
              <a:t>Proceso manual de ventas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-PE" sz="1800">
                <a:solidFill>
                  <a:schemeClr val="dk1"/>
                </a:solidFill>
              </a:rPr>
              <a:t>Consolidación en Excel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-PE" sz="1800">
                <a:solidFill>
                  <a:schemeClr val="dk1"/>
                </a:solidFill>
              </a:rPr>
              <a:t>Falta de visibilidad en tiempo real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-PE" sz="1800">
                <a:solidFill>
                  <a:schemeClr val="dk1"/>
                </a:solidFill>
              </a:rPr>
              <a:t>Riesgo a largo plazo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27051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1425" y="2061325"/>
            <a:ext cx="2919176" cy="2270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251520" y="0"/>
            <a:ext cx="806489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Objetivos del sistema:</a:t>
            </a:r>
            <a:endParaRPr/>
          </a:p>
        </p:txBody>
      </p:sp>
      <p:sp>
        <p:nvSpPr>
          <p:cNvPr id="121" name="Google Shape;121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  <p:sp>
        <p:nvSpPr>
          <p:cNvPr id="122" name="Google Shape;122;p4"/>
          <p:cNvSpPr/>
          <p:nvPr/>
        </p:nvSpPr>
        <p:spPr>
          <a:xfrm>
            <a:off x="294175" y="2378850"/>
            <a:ext cx="55089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PE" sz="1700">
                <a:solidFill>
                  <a:schemeClr val="dk1"/>
                </a:solidFill>
              </a:rPr>
              <a:t>Automatización del proceso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PE" sz="1700">
                <a:solidFill>
                  <a:schemeClr val="dk1"/>
                </a:solidFill>
              </a:rPr>
              <a:t>Registro en tiempo real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PE" sz="1700">
                <a:solidFill>
                  <a:schemeClr val="dk1"/>
                </a:solidFill>
              </a:rPr>
              <a:t>Actualización automática del inventario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PE" sz="1700">
                <a:solidFill>
                  <a:schemeClr val="dk1"/>
                </a:solidFill>
              </a:rPr>
              <a:t>Generación de reportes detallados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PE" sz="1700">
                <a:solidFill>
                  <a:schemeClr val="dk1"/>
                </a:solidFill>
              </a:rPr>
              <a:t>Mejora en la toma de decisiones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PE" sz="1700">
                <a:solidFill>
                  <a:schemeClr val="dk1"/>
                </a:solidFill>
              </a:rPr>
              <a:t>Maximización de ventas y reducción de pérdidas</a:t>
            </a:r>
            <a:endParaRPr sz="17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3200" y="1500400"/>
            <a:ext cx="1834650" cy="183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192925" y="76149"/>
            <a:ext cx="78375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s-PE"/>
              <a:t>Casos de uso:</a:t>
            </a:r>
            <a:endParaRPr/>
          </a:p>
        </p:txBody>
      </p:sp>
      <p:sp>
        <p:nvSpPr>
          <p:cNvPr id="129" name="Google Shape;12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361475" y="1387225"/>
            <a:ext cx="35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>
                <a:solidFill>
                  <a:schemeClr val="dk1"/>
                </a:solidFill>
              </a:rPr>
              <a:t>Nuevo producto: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1" name="Google Shape;1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50" y="2057375"/>
            <a:ext cx="7161324" cy="39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  <p:sp>
        <p:nvSpPr>
          <p:cNvPr id="137" name="Google Shape;137;p12"/>
          <p:cNvSpPr txBox="1"/>
          <p:nvPr>
            <p:ph type="title"/>
          </p:nvPr>
        </p:nvSpPr>
        <p:spPr>
          <a:xfrm>
            <a:off x="212445" y="0"/>
            <a:ext cx="8064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s-PE" sz="2800"/>
              <a:t>Casos de uso:</a:t>
            </a:r>
            <a:endParaRPr/>
          </a:p>
        </p:txBody>
      </p:sp>
      <p:sp>
        <p:nvSpPr>
          <p:cNvPr id="138" name="Google Shape;138;p12"/>
          <p:cNvSpPr txBox="1"/>
          <p:nvPr/>
        </p:nvSpPr>
        <p:spPr>
          <a:xfrm>
            <a:off x="390775" y="1387225"/>
            <a:ext cx="35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>
                <a:solidFill>
                  <a:schemeClr val="dk1"/>
                </a:solidFill>
              </a:rPr>
              <a:t>Nuevo venta: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9" name="Google Shape;13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500" y="2031650"/>
            <a:ext cx="7210125" cy="39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862577cfa_0_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  <p:sp>
        <p:nvSpPr>
          <p:cNvPr id="146" name="Google Shape;146;g30862577cfa_0_16"/>
          <p:cNvSpPr txBox="1"/>
          <p:nvPr>
            <p:ph type="title"/>
          </p:nvPr>
        </p:nvSpPr>
        <p:spPr>
          <a:xfrm>
            <a:off x="251520" y="0"/>
            <a:ext cx="80649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Casos de uso:</a:t>
            </a:r>
            <a:endParaRPr/>
          </a:p>
        </p:txBody>
      </p:sp>
      <p:sp>
        <p:nvSpPr>
          <p:cNvPr id="147" name="Google Shape;147;g30862577cfa_0_16"/>
          <p:cNvSpPr txBox="1"/>
          <p:nvPr/>
        </p:nvSpPr>
        <p:spPr>
          <a:xfrm>
            <a:off x="390775" y="1387225"/>
            <a:ext cx="35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>
                <a:solidFill>
                  <a:srgbClr val="434343"/>
                </a:solidFill>
              </a:rPr>
              <a:t>Revisar existencia de producto: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8" name="Google Shape;148;g30862577cfa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897200"/>
            <a:ext cx="7085675" cy="38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862577cfa_0_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  <p:sp>
        <p:nvSpPr>
          <p:cNvPr id="155" name="Google Shape;155;g30862577cfa_0_32"/>
          <p:cNvSpPr txBox="1"/>
          <p:nvPr>
            <p:ph type="title"/>
          </p:nvPr>
        </p:nvSpPr>
        <p:spPr>
          <a:xfrm>
            <a:off x="251520" y="0"/>
            <a:ext cx="80649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Casos de uso:</a:t>
            </a:r>
            <a:endParaRPr/>
          </a:p>
        </p:txBody>
      </p:sp>
      <p:sp>
        <p:nvSpPr>
          <p:cNvPr id="156" name="Google Shape;156;g30862577cfa_0_32"/>
          <p:cNvSpPr txBox="1"/>
          <p:nvPr/>
        </p:nvSpPr>
        <p:spPr>
          <a:xfrm>
            <a:off x="390775" y="1387225"/>
            <a:ext cx="35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es-PE">
                <a:solidFill>
                  <a:srgbClr val="434343"/>
                </a:solidFill>
              </a:rPr>
              <a:t>Actualizar precio</a:t>
            </a:r>
            <a:r>
              <a:rPr lang="es-PE">
                <a:solidFill>
                  <a:srgbClr val="434343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7" name="Google Shape;157;g30862577cfa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676" y="2031650"/>
            <a:ext cx="7433242" cy="4087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>
            <p:ph type="title"/>
          </p:nvPr>
        </p:nvSpPr>
        <p:spPr>
          <a:xfrm>
            <a:off x="251520" y="0"/>
            <a:ext cx="806489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Diagrama de clases de modelo</a:t>
            </a:r>
            <a:endParaRPr/>
          </a:p>
        </p:txBody>
      </p:sp>
      <p:sp>
        <p:nvSpPr>
          <p:cNvPr id="163" name="Google Shape;163;p5"/>
          <p:cNvSpPr txBox="1"/>
          <p:nvPr>
            <p:ph idx="12" type="sldNum"/>
          </p:nvPr>
        </p:nvSpPr>
        <p:spPr>
          <a:xfrm>
            <a:off x="6633036" y="6247083"/>
            <a:ext cx="2160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  <p:pic>
        <p:nvPicPr>
          <p:cNvPr id="164" name="Google Shape;16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00" y="1296425"/>
            <a:ext cx="7473625" cy="510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2018-02-27T19:51:48Z</dcterms:created>
  <dc:creator>Fritz Freddy Alejos Calizaya</dc:creator>
</cp:coreProperties>
</file>